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8D67-5DE7-4AF2-962A-565CDA74549E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3815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8D67-5DE7-4AF2-962A-565CDA74549E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364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8D67-5DE7-4AF2-962A-565CDA74549E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1119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8D67-5DE7-4AF2-962A-565CDA74549E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4410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8D67-5DE7-4AF2-962A-565CDA74549E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70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8D67-5DE7-4AF2-962A-565CDA74549E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025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8D67-5DE7-4AF2-962A-565CDA74549E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38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8D67-5DE7-4AF2-962A-565CDA74549E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916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8D67-5DE7-4AF2-962A-565CDA74549E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3635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8D67-5DE7-4AF2-962A-565CDA74549E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0084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8D67-5DE7-4AF2-962A-565CDA74549E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6218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F78D67-5DE7-4AF2-962A-565CDA74549E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270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72444"/>
          </a:xfrm>
        </p:spPr>
        <p:txBody>
          <a:bodyPr>
            <a:normAutofit fontScale="90000"/>
          </a:bodyPr>
          <a:lstStyle/>
          <a:p>
            <a:pPr algn="l"/>
            <a:r>
              <a:rPr lang="tr-TR" sz="4400" dirty="0" smtClean="0"/>
              <a:t>Anonim şirket sermayesi ve sermaye piyasası 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344189"/>
            <a:ext cx="9144000" cy="3840480"/>
          </a:xfrm>
        </p:spPr>
        <p:txBody>
          <a:bodyPr>
            <a:normAutofit/>
          </a:bodyPr>
          <a:lstStyle/>
          <a:p>
            <a:pPr algn="l"/>
            <a:r>
              <a:rPr lang="tr-TR" sz="2800" dirty="0" smtClean="0"/>
              <a:t>Kredi sistemi, atıl para-sermayeyi harekete geçirir ve dolaşır sermayenin genişleyip esneklik kazanmasını sağlar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 smtClean="0"/>
              <a:t>Bireysel sermayelerin sınırlı güçlerinin aşılmasını sağlar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 smtClean="0"/>
              <a:t>Devasa sınai sabit sermaye oluşumu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857275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Etkin piyasa hipotezi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Zayıf etkinlik: hisse senidi fiyatları geçmiş fiyatların bilgi içeriğini tamamıyla yansıtır </a:t>
            </a:r>
          </a:p>
          <a:p>
            <a:pPr marL="0" indent="0">
              <a:buNone/>
            </a:pPr>
            <a:r>
              <a:rPr lang="tr-TR" dirty="0" smtClean="0"/>
              <a:t>Yarı güçlü etkinlik: halka açık bilgiler (şirket sonuçları, simsar sirkülerleri vb.) </a:t>
            </a:r>
          </a:p>
          <a:p>
            <a:pPr marL="0" indent="0">
              <a:buNone/>
            </a:pPr>
            <a:r>
              <a:rPr lang="tr-TR" dirty="0" smtClean="0"/>
              <a:t>Güçlü etkinlik: halka açık olan ya da olmayan tüm bilgilerin hisse senedi fiyatlarına yansıması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Sınırlar: </a:t>
            </a:r>
          </a:p>
          <a:p>
            <a:pPr marL="0" indent="0">
              <a:buNone/>
            </a:pPr>
            <a:r>
              <a:rPr lang="tr-TR" dirty="0" smtClean="0"/>
              <a:t>Asimetrik bilgi; hisse senedi fiyatları ile reel üretim süreçleri karşıtlığı; sermaye piyasası </a:t>
            </a:r>
            <a:r>
              <a:rPr lang="tr-TR" smtClean="0"/>
              <a:t>tüm firmaları kapsamaz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2713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Tarihsel bakış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330036"/>
            <a:ext cx="10515600" cy="484692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/>
              <a:t>Merkantilizm dönemi </a:t>
            </a:r>
          </a:p>
          <a:p>
            <a:pPr marL="0" indent="0">
              <a:buNone/>
            </a:pPr>
            <a:r>
              <a:rPr lang="tr-TR" dirty="0"/>
              <a:t>Modern anonim şirketin temel özellikleri, 16. yüzyılın ortalarına doğru İngiltere’de ortaya çıktı.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Liberalizm Dönemi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Daha çok özel sanayi sermayesi; büyük sermaye gerektirmeyen sınai yatırım yaygın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Emperyalizm Dönemi ve Sonrası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Çok büyük sabit sermaye yatırımları anonim şirket sermayesi gerektiriyor </a:t>
            </a:r>
          </a:p>
          <a:p>
            <a:pPr marL="0" indent="0">
              <a:buNone/>
            </a:pPr>
            <a:r>
              <a:rPr lang="tr-TR" dirty="0" smtClean="0"/>
              <a:t>Rekabetin hafifletilmesi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311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Hilferding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/>
              <a:t>Bankalar, ‘sermaye kredileri’ veriyor; sanayi sermayeleri anonim şirketlere dönüşüyor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Bankalar, hisse senetlerinin ağırlıklı kısmını ellerinde tutuyorlar; tekelleşme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Anonim şirket hisse senetlerinin satılması, uzun vadeli sabit yatırım kredilerinin nakde çevrilmesi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‘</a:t>
            </a:r>
            <a:r>
              <a:rPr lang="tr-TR" dirty="0" smtClean="0"/>
              <a:t>Finans kapital’: Anonim şirketler tekelci özelliklere sahip olması, bankalarla karmaşık ilişkiler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1893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Ortak yatırım ve anonim şirket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Kâr potansiyeli olan şirketlere ortak yatırım </a:t>
            </a:r>
          </a:p>
          <a:p>
            <a:pPr marL="0" indent="0">
              <a:buNone/>
            </a:pPr>
            <a:r>
              <a:rPr lang="tr-TR" dirty="0" smtClean="0"/>
              <a:t>Ortaklıklarda mülkiyet hakları açık piyasada devredilemez, sınırsız sorumluluk getirir </a:t>
            </a:r>
          </a:p>
          <a:p>
            <a:pPr marL="0" indent="0">
              <a:buNone/>
            </a:pPr>
            <a:r>
              <a:rPr lang="tr-TR" dirty="0" smtClean="0"/>
              <a:t>Alacaklıların ortaklığın ödenmemiş borçlarına karşılık ortakların kişisel servetlerinden hak talebi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Anonim şirket: çok sayıda hisse senedi sahipliği; hisse senedinin devredilebilir olması; sorumluluk hisselere bölünmüş mülkle sınırlıdır 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5428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Anonim şirket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Anonim şirket sermayesi, görece küçük miktarda paraya sahip geniş bir yelpa</a:t>
            </a:r>
            <a:r>
              <a:rPr lang="tr-TR" dirty="0" smtClean="0"/>
              <a:t>zeden insanlar satın aldığı, sınırlı sorumluluk getiren hisse senetlerinin çıkarılmasıyla ortak yatırımdan ayrılır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Hissedarlar, kârdan temettü alma hakkına sahip olurlar </a:t>
            </a:r>
          </a:p>
          <a:p>
            <a:pPr marL="0" indent="0">
              <a:buNone/>
            </a:pPr>
            <a:r>
              <a:rPr lang="tr-TR" dirty="0" smtClean="0"/>
              <a:t>Hisse senedi alım-satımı: sermaye kazançları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Sahiplik ve yönetim ayrılır; çıkar ayrışması da yaratır (asil-vekil ilişkisi)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2758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Sermayenin merkezileşmesi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Anonim şirket birleşmeleri </a:t>
            </a:r>
          </a:p>
          <a:p>
            <a:pPr marL="0" indent="0">
              <a:buNone/>
            </a:pPr>
            <a:r>
              <a:rPr lang="tr-TR" dirty="0" smtClean="0"/>
              <a:t>Sermayenin yoğunlaşması ve merkezileşmesi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Sermayenin yoğunlaşması, bireysel sermayelerin büyümesiyle gerçekleşir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Merkezileşme, sermayelerin birleşmesi ya da tek elde toplanması (satın almalar) eğilimiyle ortaya çıkar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9496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Anonim şirket ve merkezileşme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Hisse senedi çıkarılması: ortak yatırımın kapsamı genişler </a:t>
            </a:r>
          </a:p>
          <a:p>
            <a:pPr marL="0" indent="0">
              <a:buNone/>
            </a:pPr>
            <a:r>
              <a:rPr lang="tr-TR" dirty="0" smtClean="0"/>
              <a:t>Para-sermayenin tek bir kapitalist işletmeye akmasını kolaylaştırır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Hisse senedi çıkarılması, ya da ek hisse senedi çıkarılması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Anonim şirket sermayesi, firmalar arasında birleşme ve devralmaları teşvik eder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9543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Temettü getirisi ve sermaye piyasası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Metalaşma sürecinin bir halkası olarak sermaye piyasası (hisse senedi piyasası)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Hisse senedi getirisinin, piyasa faiz oranına eşitlenmesi eğilimi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Hisse </a:t>
            </a:r>
            <a:r>
              <a:rPr lang="tr-TR" dirty="0"/>
              <a:t>senedi fiyatları ile şirketin beklenen kârları ve </a:t>
            </a:r>
            <a:r>
              <a:rPr lang="tr-TR" dirty="0" err="1"/>
              <a:t>temettürelir</a:t>
            </a:r>
            <a:r>
              <a:rPr lang="tr-TR" dirty="0"/>
              <a:t> arasında artı yönlü, piyasa faiz oranı arasındaysa eksi yönlü bir ilişki vardır.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1740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Kâr ve faiz oranı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Kâr oranı, genel olarak faiz oranından yüksektir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Kurucu kârı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Hisse senedi fiyatları ve ekin para-sermaye tahsisi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Zayıf etkinlik, yarı güçlü etkinlik, güçlü etkinlik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67478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449</Words>
  <Application>Microsoft Office PowerPoint</Application>
  <PresentationFormat>Geniş ekran</PresentationFormat>
  <Paragraphs>72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Anonim şirket sermayesi ve sermaye piyasası </vt:lpstr>
      <vt:lpstr>Tarihsel bakış </vt:lpstr>
      <vt:lpstr>Hilferding </vt:lpstr>
      <vt:lpstr>Ortak yatırım ve anonim şirket </vt:lpstr>
      <vt:lpstr>Anonim şirket </vt:lpstr>
      <vt:lpstr>Sermayenin merkezileşmesi </vt:lpstr>
      <vt:lpstr>Anonim şirket ve merkezileşme </vt:lpstr>
      <vt:lpstr>Temettü getirisi ve sermaye piyasası </vt:lpstr>
      <vt:lpstr>Kâr ve faiz oranı </vt:lpstr>
      <vt:lpstr>Etkin piyasa hipotezi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7</cp:revision>
  <dcterms:created xsi:type="dcterms:W3CDTF">2019-05-16T14:28:14Z</dcterms:created>
  <dcterms:modified xsi:type="dcterms:W3CDTF">2019-05-19T10:02:28Z</dcterms:modified>
</cp:coreProperties>
</file>