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052736"/>
            <a:ext cx="8784976" cy="5688632"/>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lvl="0" algn="ctr">
              <a:buNone/>
            </a:pPr>
            <a:r>
              <a:rPr lang="tr-TR" b="1" dirty="0" smtClean="0">
                <a:solidFill>
                  <a:srgbClr val="FF0000"/>
                </a:solidFill>
                <a:latin typeface="Comic Sans MS" pitchFamily="66" charset="0"/>
                <a:cs typeface="Times New Roman" pitchFamily="18" charset="0"/>
              </a:rPr>
              <a:t>A- Kaynak </a:t>
            </a:r>
            <a:r>
              <a:rPr lang="tr-TR" b="1" dirty="0">
                <a:solidFill>
                  <a:srgbClr val="FF0000"/>
                </a:solidFill>
                <a:latin typeface="Comic Sans MS" pitchFamily="66" charset="0"/>
                <a:cs typeface="Times New Roman" pitchFamily="18" charset="0"/>
              </a:rPr>
              <a:t>kişiyle görüşmeler</a:t>
            </a:r>
          </a:p>
          <a:p>
            <a:pPr algn="just"/>
            <a:r>
              <a:rPr lang="tr-TR" sz="3400" dirty="0">
                <a:latin typeface="Times New Roman" pitchFamily="18" charset="0"/>
                <a:cs typeface="Times New Roman" pitchFamily="18" charset="0"/>
              </a:rPr>
              <a:t>Halk ilacı olarak kullanım daha çok kırsal alanlarda uygulanmaktadır. </a:t>
            </a:r>
          </a:p>
          <a:p>
            <a:pPr algn="just"/>
            <a:r>
              <a:rPr lang="tr-TR" sz="3400" dirty="0">
                <a:latin typeface="Times New Roman" pitchFamily="18" charset="0"/>
                <a:cs typeface="Times New Roman" pitchFamily="18" charset="0"/>
              </a:rPr>
              <a:t>Çünkü, bu alanlar </a:t>
            </a:r>
            <a:r>
              <a:rPr lang="tr-TR" sz="3400" dirty="0" err="1">
                <a:latin typeface="Times New Roman" pitchFamily="18" charset="0"/>
                <a:cs typeface="Times New Roman" pitchFamily="18" charset="0"/>
              </a:rPr>
              <a:t>şehire</a:t>
            </a:r>
            <a:r>
              <a:rPr lang="tr-TR" sz="3400" dirty="0">
                <a:latin typeface="Times New Roman" pitchFamily="18" charset="0"/>
                <a:cs typeface="Times New Roman" pitchFamily="18" charset="0"/>
              </a:rPr>
              <a:t> ve doktora uzak, genellikle dağlık ve yol kenarından uzak olmaları nedeniyle hastalıkların tedavisi için halk kendi bilgileriyle, yaşlıların tavsiyeleri ile </a:t>
            </a:r>
            <a:r>
              <a:rPr lang="tr-TR" sz="3400" dirty="0" smtClean="0">
                <a:latin typeface="Times New Roman" pitchFamily="18" charset="0"/>
                <a:cs typeface="Times New Roman" pitchFamily="18" charset="0"/>
              </a:rPr>
              <a:t>ya da </a:t>
            </a:r>
            <a:r>
              <a:rPr lang="tr-TR" sz="3400" dirty="0">
                <a:latin typeface="Times New Roman" pitchFamily="18" charset="0"/>
                <a:cs typeface="Times New Roman" pitchFamily="18" charset="0"/>
              </a:rPr>
              <a:t>ocaklar ile hastalıklarını tedavi etmeye çalışmaktadır. Bu nedenle köylerde bize bu bilgileri sağlayacak kişilere ulaşmalıyız.</a:t>
            </a:r>
          </a:p>
          <a:p>
            <a:pPr algn="just"/>
            <a:r>
              <a:rPr lang="tr-TR" sz="3400" dirty="0">
                <a:latin typeface="Times New Roman" pitchFamily="18" charset="0"/>
                <a:cs typeface="Times New Roman" pitchFamily="18" charset="0"/>
              </a:rPr>
              <a:t>	</a:t>
            </a:r>
            <a:r>
              <a:rPr lang="tr-TR" sz="3400" b="1" dirty="0">
                <a:latin typeface="Times New Roman" pitchFamily="18" charset="0"/>
                <a:cs typeface="Times New Roman" pitchFamily="18" charset="0"/>
              </a:rPr>
              <a:t>Halkın kendi edindiği bilgiler</a:t>
            </a:r>
            <a:endParaRPr lang="tr-TR" sz="3400" dirty="0">
              <a:latin typeface="Times New Roman" pitchFamily="18" charset="0"/>
              <a:cs typeface="Times New Roman" pitchFamily="18" charset="0"/>
            </a:endParaRPr>
          </a:p>
          <a:p>
            <a:pPr algn="just"/>
            <a:r>
              <a:rPr lang="tr-TR" sz="3400" dirty="0">
                <a:latin typeface="Times New Roman" pitchFamily="18" charset="0"/>
                <a:cs typeface="Times New Roman" pitchFamily="18" charset="0"/>
              </a:rPr>
              <a:t>	Köylerde, köylüler genellikle basit günlük rahatsızlıklarını (ishal, mide ağrısı, hazımsızlık, soğuk algınlığı, vücudun değişik bölgelerinde oluşan ağrılar, kesikler, yaralanmalar, el, kol veya vücudun değişik yerlerinde görülen iltihaplar düşünülmelidir)  çevrede yetişen uygun bitkileri toplayarak tedavi ederler. Çevrede yetişen bitkilerin değişik kısımları (kök, gövde, yaprak, gibi) taze veya kurutulmuş halde bu rahatsızlıkları gidermek için genellikle çay halinde içilir, bazen lapa yapılır, bazen de farklı kullanım şekillerine rastlanır.</a:t>
            </a:r>
          </a:p>
          <a:p>
            <a:endParaRPr lang="tr-TR" dirty="0"/>
          </a:p>
        </p:txBody>
      </p:sp>
      <p:sp>
        <p:nvSpPr>
          <p:cNvPr id="11265" name="Rectangle 1"/>
          <p:cNvSpPr>
            <a:spLocks noGrp="1" noChangeArrowheads="1"/>
          </p:cNvSpPr>
          <p:nvPr>
            <p:ph type="title"/>
          </p:nvPr>
        </p:nvSpPr>
        <p:spPr bwMode="auto">
          <a:xfrm>
            <a:off x="2195736" y="188640"/>
            <a:ext cx="4644220" cy="70788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4000" b="1" i="0" u="none" strike="noStrike" cap="none" normalizeH="0" baseline="0" dirty="0" smtClean="0">
                <a:ln>
                  <a:noFill/>
                </a:ln>
                <a:solidFill>
                  <a:srgbClr val="215868"/>
                </a:solidFill>
                <a:effectLst/>
                <a:latin typeface="Comic Sans MS" pitchFamily="66" charset="0"/>
                <a:ea typeface="Times New Roman" pitchFamily="18" charset="0"/>
              </a:rPr>
              <a:t>Materyal Toplama</a:t>
            </a:r>
            <a:endParaRPr kumimoji="0" lang="tr-TR" sz="40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559541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14290"/>
            <a:ext cx="8715436" cy="6357982"/>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tr-TR" b="1" dirty="0">
                <a:latin typeface="Times New Roman" pitchFamily="18" charset="0"/>
                <a:cs typeface="Times New Roman" pitchFamily="18" charset="0"/>
              </a:rPr>
              <a:t>Yaşlıların tavsiyesi ile</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Köylüler bazen köylerinde veya yakın köylerde oturan yaşlılara hastalıklarını nasıl iyileştirecekleri konusunda danışırlar. Günlük rahatsızlıklar yanında iyileşmesi gecikmiş veya </a:t>
            </a:r>
            <a:r>
              <a:rPr lang="tr-TR" dirty="0" smtClean="0">
                <a:latin typeface="Times New Roman" pitchFamily="18" charset="0"/>
                <a:cs typeface="Times New Roman" pitchFamily="18" charset="0"/>
              </a:rPr>
              <a:t>çözüm </a:t>
            </a:r>
            <a:r>
              <a:rPr lang="tr-TR" dirty="0">
                <a:latin typeface="Times New Roman" pitchFamily="18" charset="0"/>
                <a:cs typeface="Times New Roman" pitchFamily="18" charset="0"/>
              </a:rPr>
              <a:t>bulamadıkları hastalıkların tedavisini de sorarlar. Bu yaşlılar bitkileri iyi tanırlar ve bu bitkilerden değişik ilaçlar yaparlar. </a:t>
            </a:r>
            <a:r>
              <a:rPr lang="tr-TR" dirty="0">
                <a:solidFill>
                  <a:srgbClr val="C00000"/>
                </a:solidFill>
                <a:latin typeface="Comic Sans MS" pitchFamily="66" charset="0"/>
                <a:cs typeface="Times New Roman" pitchFamily="18" charset="0"/>
              </a:rPr>
              <a:t>Bu yaşlılar bilgilerini yine atalarından öğrenmişlerdir. </a:t>
            </a:r>
            <a:r>
              <a:rPr lang="tr-TR" dirty="0">
                <a:solidFill>
                  <a:srgbClr val="009900"/>
                </a:solidFill>
                <a:latin typeface="Comic Sans MS" pitchFamily="66" charset="0"/>
                <a:cs typeface="Times New Roman" pitchFamily="18" charset="0"/>
              </a:rPr>
              <a:t>Kullanılan bitkiler çevrede yetişir ve hazırlanan ilaç şekilleri genellikle basittir.</a:t>
            </a:r>
          </a:p>
          <a:p>
            <a:pPr algn="just">
              <a:buNone/>
            </a:pPr>
            <a:endParaRPr lang="tr-TR" dirty="0">
              <a:solidFill>
                <a:srgbClr val="00B050"/>
              </a:solidFill>
              <a:latin typeface="Comic Sans MS" pitchFamily="66" charset="0"/>
            </a:endParaRPr>
          </a:p>
          <a:p>
            <a:pPr algn="just"/>
            <a:endParaRPr lang="tr-TR" dirty="0" smtClean="0">
              <a:solidFill>
                <a:srgbClr val="C00000"/>
              </a:solidFill>
              <a:latin typeface="Comic Sans MS" pitchFamily="66" charset="0"/>
            </a:endParaRPr>
          </a:p>
          <a:p>
            <a:pPr algn="just"/>
            <a:endParaRPr lang="tr-TR" dirty="0">
              <a:solidFill>
                <a:srgbClr val="C00000"/>
              </a:solidFill>
              <a:latin typeface="Comic Sans MS" pitchFamily="66" charset="0"/>
            </a:endParaRPr>
          </a:p>
        </p:txBody>
      </p:sp>
    </p:spTree>
    <p:extLst>
      <p:ext uri="{BB962C8B-B14F-4D97-AF65-F5344CB8AC3E}">
        <p14:creationId xmlns:p14="http://schemas.microsoft.com/office/powerpoint/2010/main" val="2064994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algn="just"/>
            <a:r>
              <a:rPr lang="tr-TR" b="1" dirty="0">
                <a:latin typeface="Times New Roman" pitchFamily="18" charset="0"/>
                <a:cs typeface="Times New Roman" pitchFamily="18" charset="0"/>
              </a:rPr>
              <a:t>Yarı dini kişiler</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Ülkemizde Doğu ve Güney Doğu Anadolu’da </a:t>
            </a:r>
            <a:r>
              <a:rPr lang="tr-TR" dirty="0" smtClean="0">
                <a:latin typeface="Times New Roman" pitchFamily="18" charset="0"/>
                <a:cs typeface="Times New Roman" pitchFamily="18" charset="0"/>
              </a:rPr>
              <a:t>“şeyh</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ya da </a:t>
            </a:r>
            <a:r>
              <a:rPr lang="tr-TR" dirty="0">
                <a:latin typeface="Times New Roman" pitchFamily="18" charset="0"/>
                <a:cs typeface="Times New Roman" pitchFamily="18" charset="0"/>
              </a:rPr>
              <a:t>“</a:t>
            </a:r>
            <a:r>
              <a:rPr lang="tr-TR" dirty="0" err="1">
                <a:latin typeface="Times New Roman" pitchFamily="18" charset="0"/>
                <a:cs typeface="Times New Roman" pitchFamily="18" charset="0"/>
              </a:rPr>
              <a:t>şıh</a:t>
            </a:r>
            <a:r>
              <a:rPr lang="tr-TR" dirty="0">
                <a:latin typeface="Times New Roman" pitchFamily="18" charset="0"/>
                <a:cs typeface="Times New Roman" pitchFamily="18" charset="0"/>
              </a:rPr>
              <a:t>” adı verilen kişiler de bitkileri kullanarak hastalıkları iyileştirmektedirler. Bu kişilere çevrelerinde dini konular hakkında da danışılmaktadır. Bu grup bilgilerini kendileri gibi </a:t>
            </a:r>
            <a:r>
              <a:rPr lang="tr-TR" dirty="0" err="1">
                <a:latin typeface="Times New Roman" pitchFamily="18" charset="0"/>
                <a:cs typeface="Times New Roman" pitchFamily="18" charset="0"/>
              </a:rPr>
              <a:t>şıh</a:t>
            </a:r>
            <a:r>
              <a:rPr lang="tr-TR" dirty="0">
                <a:latin typeface="Times New Roman" pitchFamily="18" charset="0"/>
                <a:cs typeface="Times New Roman" pitchFamily="18" charset="0"/>
              </a:rPr>
              <a:t> olan baba amca gibi yakınlarından almışlardır. </a:t>
            </a:r>
            <a:r>
              <a:rPr lang="tr-TR" dirty="0">
                <a:solidFill>
                  <a:srgbClr val="D60093"/>
                </a:solidFill>
                <a:latin typeface="Comic Sans MS" pitchFamily="66" charset="0"/>
                <a:cs typeface="Times New Roman" pitchFamily="18" charset="0"/>
              </a:rPr>
              <a:t>Arapça ve eski yazı bildikleri için eski İslami Tıp kitaplarını okuyup tedavilerini bu kitaplardaki ilaçlara göre yapmaktadırlar. Bu yüzden tedavilerinde kullandıkları ilaç formüllerinde sadece çevrede yetişen bitkiler değil, çoğunlukla yurtdışı kaynaklı bitkiler (sinameki, sarısabır gibi) yer alır. </a:t>
            </a:r>
            <a:r>
              <a:rPr lang="tr-TR" dirty="0">
                <a:solidFill>
                  <a:srgbClr val="C00000"/>
                </a:solidFill>
                <a:latin typeface="Comic Sans MS" pitchFamily="66" charset="0"/>
                <a:cs typeface="Times New Roman" pitchFamily="18" charset="0"/>
              </a:rPr>
              <a:t>Hazırlanan ilaç şekilleri genellikle basit değil merhem hap gibi daha karmaşık şekillerdir</a:t>
            </a:r>
            <a:r>
              <a:rPr lang="tr-TR" dirty="0">
                <a:latin typeface="Times New Roman" pitchFamily="18" charset="0"/>
                <a:cs typeface="Times New Roman" pitchFamily="18" charset="0"/>
              </a:rPr>
              <a:t>. </a:t>
            </a:r>
            <a:r>
              <a:rPr lang="tr-TR" dirty="0">
                <a:solidFill>
                  <a:srgbClr val="009900"/>
                </a:solidFill>
                <a:latin typeface="Comic Sans MS" pitchFamily="66" charset="0"/>
                <a:cs typeface="Times New Roman" pitchFamily="18" charset="0"/>
              </a:rPr>
              <a:t>Daha çok kronik rahatsızlıklar, akıl hastalıkları, psikolojik problemler için </a:t>
            </a:r>
            <a:r>
              <a:rPr lang="tr-TR" dirty="0" err="1">
                <a:solidFill>
                  <a:srgbClr val="009900"/>
                </a:solidFill>
                <a:latin typeface="Comic Sans MS" pitchFamily="66" charset="0"/>
                <a:cs typeface="Times New Roman" pitchFamily="18" charset="0"/>
              </a:rPr>
              <a:t>şıhlara</a:t>
            </a:r>
            <a:r>
              <a:rPr lang="tr-TR" dirty="0">
                <a:solidFill>
                  <a:srgbClr val="009900"/>
                </a:solidFill>
                <a:latin typeface="Comic Sans MS" pitchFamily="66" charset="0"/>
                <a:cs typeface="Times New Roman" pitchFamily="18" charset="0"/>
              </a:rPr>
              <a:t> gidilmektedir.</a:t>
            </a:r>
          </a:p>
          <a:p>
            <a:endParaRPr lang="tr-TR" dirty="0"/>
          </a:p>
        </p:txBody>
      </p:sp>
    </p:spTree>
    <p:extLst>
      <p:ext uri="{BB962C8B-B14F-4D97-AF65-F5344CB8AC3E}">
        <p14:creationId xmlns:p14="http://schemas.microsoft.com/office/powerpoint/2010/main" val="3649990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14356"/>
            <a:ext cx="8329642" cy="5411807"/>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a:r>
              <a:rPr lang="tr-TR" b="1" dirty="0"/>
              <a:t>Halk hekimleri</a:t>
            </a:r>
            <a:endParaRPr lang="tr-TR" dirty="0"/>
          </a:p>
          <a:p>
            <a:pPr algn="just"/>
            <a:r>
              <a:rPr lang="tr-TR" dirty="0"/>
              <a:t>	Hastalarını genellikle evlerinde kabul eder bazen hastanın evine </a:t>
            </a:r>
            <a:r>
              <a:rPr lang="tr-TR" dirty="0" smtClean="0"/>
              <a:t>ya da </a:t>
            </a:r>
            <a:r>
              <a:rPr lang="tr-TR" dirty="0"/>
              <a:t>yanına da giderler. Herhangi bir dini nitelikleri yoktur. Günlük ve kronik hastalıkların tedavisinin yanında bazı basit ameliyatları, kırık çıkık gibi ortopedik rahatsızlıkları ve yara iyileştirme gibi müdahaleleri de yaparlar. Tedavilerinde çevrelerinde yetişen bitkileri kullanırlar. </a:t>
            </a:r>
            <a:r>
              <a:rPr lang="tr-TR" dirty="0">
                <a:solidFill>
                  <a:srgbClr val="C00000"/>
                </a:solidFill>
                <a:latin typeface="Comic Sans MS" pitchFamily="66" charset="0"/>
              </a:rPr>
              <a:t>Bilgilerini yakınlarından veya halk hekimi olan bir kişinin yanında uzun yıllar çalışarak edinmişlerdir. </a:t>
            </a:r>
            <a:r>
              <a:rPr lang="tr-TR" dirty="0">
                <a:solidFill>
                  <a:srgbClr val="009900"/>
                </a:solidFill>
                <a:latin typeface="Comic Sans MS" pitchFamily="66" charset="0"/>
              </a:rPr>
              <a:t>Tedavilerinde değişik bitkilerden hazırlanan lapaları çok kullanırlar.</a:t>
            </a:r>
          </a:p>
          <a:p>
            <a:pPr>
              <a:buNone/>
            </a:pPr>
            <a:endParaRPr lang="tr-TR" dirty="0"/>
          </a:p>
        </p:txBody>
      </p:sp>
    </p:spTree>
    <p:extLst>
      <p:ext uri="{BB962C8B-B14F-4D97-AF65-F5344CB8AC3E}">
        <p14:creationId xmlns:p14="http://schemas.microsoft.com/office/powerpoint/2010/main" val="172997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85728"/>
            <a:ext cx="8678198" cy="6311624"/>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tr-TR" sz="2400" b="1" dirty="0">
                <a:latin typeface="Times New Roman" pitchFamily="18" charset="0"/>
                <a:cs typeface="Times New Roman" pitchFamily="18" charset="0"/>
              </a:rPr>
              <a:t>Ocaklar</a:t>
            </a:r>
            <a:endParaRPr lang="tr-TR" sz="2400" dirty="0">
              <a:latin typeface="Times New Roman" pitchFamily="18" charset="0"/>
              <a:cs typeface="Times New Roman" pitchFamily="18" charset="0"/>
            </a:endParaRPr>
          </a:p>
          <a:p>
            <a:pPr algn="just"/>
            <a:r>
              <a:rPr lang="tr-TR" sz="2400" dirty="0">
                <a:latin typeface="Times New Roman" pitchFamily="18" charset="0"/>
                <a:cs typeface="Times New Roman" pitchFamily="18" charset="0"/>
              </a:rPr>
              <a:t>	Ocak kelimesinin dilimizdeki genel kullanımının yanında “iyi tanınan, geniş bir aile veya bu ailenin bir ferdine verilen </a:t>
            </a:r>
            <a:r>
              <a:rPr lang="tr-TR" sz="2400" dirty="0" smtClean="0">
                <a:latin typeface="Times New Roman" pitchFamily="18" charset="0"/>
                <a:cs typeface="Times New Roman" pitchFamily="18" charset="0"/>
              </a:rPr>
              <a:t>isim” </a:t>
            </a:r>
            <a:r>
              <a:rPr lang="tr-TR" sz="2400" dirty="0">
                <a:latin typeface="Times New Roman" pitchFamily="18" charset="0"/>
                <a:cs typeface="Times New Roman" pitchFamily="18" charset="0"/>
              </a:rPr>
              <a:t>olarak da bir anlamı ve kullanımı vardır. Ocakların, Türklerin </a:t>
            </a:r>
            <a:r>
              <a:rPr lang="tr-TR" sz="2400" dirty="0" err="1">
                <a:latin typeface="Times New Roman" pitchFamily="18" charset="0"/>
                <a:cs typeface="Times New Roman" pitchFamily="18" charset="0"/>
              </a:rPr>
              <a:t>islamiyeti</a:t>
            </a:r>
            <a:r>
              <a:rPr lang="tr-TR" sz="2400" dirty="0">
                <a:latin typeface="Times New Roman" pitchFamily="18" charset="0"/>
                <a:cs typeface="Times New Roman" pitchFamily="18" charset="0"/>
              </a:rPr>
              <a:t> kabul etmesi sonucu, şamanların </a:t>
            </a:r>
            <a:r>
              <a:rPr lang="tr-TR" sz="2400" dirty="0" err="1">
                <a:latin typeface="Times New Roman" pitchFamily="18" charset="0"/>
                <a:cs typeface="Times New Roman" pitchFamily="18" charset="0"/>
              </a:rPr>
              <a:t>islami</a:t>
            </a:r>
            <a:r>
              <a:rPr lang="tr-TR" sz="2400" dirty="0">
                <a:latin typeface="Times New Roman" pitchFamily="18" charset="0"/>
                <a:cs typeface="Times New Roman" pitchFamily="18" charset="0"/>
              </a:rPr>
              <a:t> kurallara uyum göstermesiyle ortaya çıktıkları kabul edilmektedir. Ocak olan kişinin atalarından gelen gizli bir güce sahip olduğuna inanılmakta ve bu güçleri sayesinde bazı hastalıkları hiçbir ilaç kullanmadan tedavi edebildiklerine inanılmaktadır. Ocaklara, sarılık, kısırlık, siğil, yılancık, bademcik ocağı gibi </a:t>
            </a:r>
            <a:r>
              <a:rPr lang="tr-TR" sz="2400" dirty="0" err="1">
                <a:latin typeface="Times New Roman" pitchFamily="18" charset="0"/>
                <a:cs typeface="Times New Roman" pitchFamily="18" charset="0"/>
              </a:rPr>
              <a:t>ismler</a:t>
            </a:r>
            <a:r>
              <a:rPr lang="tr-TR" sz="2400" dirty="0">
                <a:latin typeface="Times New Roman" pitchFamily="18" charset="0"/>
                <a:cs typeface="Times New Roman" pitchFamily="18" charset="0"/>
              </a:rPr>
              <a:t> verilmektedir. </a:t>
            </a:r>
            <a:r>
              <a:rPr lang="tr-TR" sz="2400" dirty="0">
                <a:solidFill>
                  <a:srgbClr val="C00000"/>
                </a:solidFill>
                <a:latin typeface="Comic Sans MS" pitchFamily="66" charset="0"/>
                <a:cs typeface="Times New Roman" pitchFamily="18" charset="0"/>
              </a:rPr>
              <a:t>Tedavileri sırasında büyü, dua gibi yöntemlerin yanında bazı bitkileri de ilaç olarak kullandıkları </a:t>
            </a:r>
            <a:r>
              <a:rPr lang="tr-TR" sz="2400" dirty="0" smtClean="0">
                <a:solidFill>
                  <a:srgbClr val="C00000"/>
                </a:solidFill>
                <a:latin typeface="Comic Sans MS" pitchFamily="66" charset="0"/>
                <a:cs typeface="Times New Roman" pitchFamily="18" charset="0"/>
              </a:rPr>
              <a:t>tespit </a:t>
            </a:r>
            <a:r>
              <a:rPr lang="tr-TR" sz="2400" dirty="0">
                <a:solidFill>
                  <a:srgbClr val="C00000"/>
                </a:solidFill>
                <a:latin typeface="Comic Sans MS" pitchFamily="66" charset="0"/>
                <a:cs typeface="Times New Roman" pitchFamily="18" charset="0"/>
              </a:rPr>
              <a:t>edilmiştir.</a:t>
            </a:r>
            <a:r>
              <a:rPr lang="tr-TR" sz="2400" dirty="0">
                <a:latin typeface="Times New Roman" pitchFamily="18" charset="0"/>
                <a:cs typeface="Times New Roman" pitchFamily="18" charset="0"/>
              </a:rPr>
              <a:t> </a:t>
            </a:r>
            <a:r>
              <a:rPr lang="tr-TR" sz="2400" dirty="0">
                <a:solidFill>
                  <a:srgbClr val="009900"/>
                </a:solidFill>
                <a:latin typeface="Comic Sans MS" pitchFamily="66" charset="0"/>
                <a:cs typeface="Times New Roman" pitchFamily="18" charset="0"/>
              </a:rPr>
              <a:t>Bu bitkiler çevrelerinde yetişen ve </a:t>
            </a:r>
            <a:r>
              <a:rPr lang="tr-TR" sz="2400" dirty="0" err="1">
                <a:solidFill>
                  <a:srgbClr val="009900"/>
                </a:solidFill>
                <a:latin typeface="Comic Sans MS" pitchFamily="66" charset="0"/>
                <a:cs typeface="Times New Roman" pitchFamily="18" charset="0"/>
              </a:rPr>
              <a:t>infüzyon</a:t>
            </a:r>
            <a:r>
              <a:rPr lang="tr-TR" sz="2400" dirty="0">
                <a:solidFill>
                  <a:srgbClr val="009900"/>
                </a:solidFill>
                <a:latin typeface="Comic Sans MS" pitchFamily="66" charset="0"/>
                <a:cs typeface="Times New Roman" pitchFamily="18" charset="0"/>
              </a:rPr>
              <a:t> gibi basit şekillerde </a:t>
            </a:r>
            <a:r>
              <a:rPr lang="tr-TR" sz="2400" dirty="0" smtClean="0">
                <a:solidFill>
                  <a:srgbClr val="009900"/>
                </a:solidFill>
                <a:latin typeface="Comic Sans MS" pitchFamily="66" charset="0"/>
                <a:cs typeface="Times New Roman" pitchFamily="18" charset="0"/>
              </a:rPr>
              <a:t>kullanılanlardır.</a:t>
            </a:r>
            <a:endParaRPr lang="tr-TR" sz="2400" dirty="0">
              <a:solidFill>
                <a:srgbClr val="009900"/>
              </a:solidFill>
              <a:latin typeface="Comic Sans MS" pitchFamily="66" charset="0"/>
              <a:cs typeface="Times New Roman" pitchFamily="18" charset="0"/>
            </a:endParaRPr>
          </a:p>
        </p:txBody>
      </p:sp>
    </p:spTree>
    <p:extLst>
      <p:ext uri="{BB962C8B-B14F-4D97-AF65-F5344CB8AC3E}">
        <p14:creationId xmlns:p14="http://schemas.microsoft.com/office/powerpoint/2010/main" val="59270644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Words>
  <Application>Microsoft Office PowerPoint</Application>
  <PresentationFormat>Ekran Gösterisi (4:3)</PresentationFormat>
  <Paragraphs>15</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Materyal Toplama</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Materyal Toplama</dc:title>
  <dc:creator>aysegul</dc:creator>
  <cp:lastModifiedBy>aysegul</cp:lastModifiedBy>
  <cp:revision>1</cp:revision>
  <dcterms:created xsi:type="dcterms:W3CDTF">2018-06-08T12:14:41Z</dcterms:created>
  <dcterms:modified xsi:type="dcterms:W3CDTF">2018-06-08T12:15:29Z</dcterms:modified>
</cp:coreProperties>
</file>