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420 M. K. GANDHİ HAYATI VE ESERLERİ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9.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Gandhi</a:t>
            </a:r>
            <a:r>
              <a:rPr lang="tr-TR" sz="2700" dirty="0">
                <a:solidFill>
                  <a:schemeClr val="accent2">
                    <a:lumMod val="75000"/>
                  </a:schemeClr>
                </a:solidFill>
                <a:effectLst>
                  <a:outerShdw blurRad="38100" dist="38100" dir="2700000" algn="tl">
                    <a:srgbClr val="000000">
                      <a:alpha val="43137"/>
                    </a:srgbClr>
                  </a:outerShdw>
                </a:effectLst>
                <a:latin typeface="+mn-lt"/>
              </a:rPr>
              <a:t> ve </a:t>
            </a:r>
            <a:r>
              <a:rPr lang="tr-TR" sz="2700" dirty="0" err="1">
                <a:solidFill>
                  <a:schemeClr val="accent2">
                    <a:lumMod val="75000"/>
                  </a:schemeClr>
                </a:solidFill>
                <a:effectLst>
                  <a:outerShdw blurRad="38100" dist="38100" dir="2700000" algn="tl">
                    <a:srgbClr val="000000">
                      <a:alpha val="43137"/>
                    </a:srgbClr>
                  </a:outerShdw>
                </a:effectLst>
                <a:latin typeface="+mn-lt"/>
              </a:rPr>
              <a:t>Şiddetsizlik</a:t>
            </a:r>
            <a:r>
              <a:rPr lang="tr-TR" sz="2700" dirty="0">
                <a:solidFill>
                  <a:schemeClr val="accent2">
                    <a:lumMod val="75000"/>
                  </a:schemeClr>
                </a:solidFill>
                <a:effectLst>
                  <a:outerShdw blurRad="38100" dist="38100" dir="2700000" algn="tl">
                    <a:srgbClr val="000000">
                      <a:alpha val="43137"/>
                    </a:srgbClr>
                  </a:outerShdw>
                </a:effectLst>
                <a:latin typeface="+mn-lt"/>
              </a:rPr>
              <a:t> </a:t>
            </a:r>
            <a:r>
              <a:rPr lang="tr-TR" sz="2700" dirty="0" err="1">
                <a:solidFill>
                  <a:schemeClr val="accent2">
                    <a:lumMod val="75000"/>
                  </a:schemeClr>
                </a:solidFill>
                <a:effectLst>
                  <a:outerShdw blurRad="38100" dist="38100" dir="2700000" algn="tl">
                    <a:srgbClr val="000000">
                      <a:alpha val="43137"/>
                    </a:srgbClr>
                  </a:outerShdw>
                </a:effectLst>
                <a:latin typeface="+mn-lt"/>
              </a:rPr>
              <a:t>ıı</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Ahiṃsā’yı</a:t>
            </a:r>
            <a:r>
              <a:rPr lang="tr-TR" dirty="0"/>
              <a:t> benimsetme ve pratiğe dökme eylemleri için çabalayan </a:t>
            </a:r>
            <a:r>
              <a:rPr lang="tr-TR" dirty="0" err="1"/>
              <a:t>Gandhi’nin</a:t>
            </a:r>
            <a:r>
              <a:rPr lang="tr-TR" dirty="0"/>
              <a:t> bu ilkeyi anlatmak için kullandığı sloganlardan bazıları şunlardır: Yarım yüzyıllık tecrübem boyunca, çaresiz kalıp şiddet dışı direnişle bir çıkış yolu bulamadığım bir durum yaşamadım. Şiddet dışılık bir itikattır. Şiddet dışılığın propagandasını yapmak yaşamımın misyonu olduğu için her tür koşulda bu misyonu sürdürmeliyim.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Hint öğretilerine göre </a:t>
            </a:r>
            <a:r>
              <a:rPr lang="tr-TR" dirty="0" err="1"/>
              <a:t>Ahiṃsā</a:t>
            </a:r>
            <a:r>
              <a:rPr lang="tr-TR" dirty="0"/>
              <a:t>, insan ya da hayvan ayırt etmeksizin tüm canlılar için şiddetten kaçınma, </a:t>
            </a:r>
            <a:r>
              <a:rPr lang="tr-TR" dirty="0" err="1"/>
              <a:t>şiddetsizlik</a:t>
            </a:r>
            <a:r>
              <a:rPr lang="tr-TR" dirty="0"/>
              <a:t> anlamına gelir. Bu kavram çoğu Hindu mezheplerince de önemli bir erdem olarak gösterilmektedir. </a:t>
            </a:r>
            <a:r>
              <a:rPr lang="tr-TR" dirty="0" err="1"/>
              <a:t>Buddhistler</a:t>
            </a:r>
            <a:r>
              <a:rPr lang="tr-TR" dirty="0"/>
              <a:t> ve </a:t>
            </a:r>
            <a:r>
              <a:rPr lang="tr-TR" dirty="0" err="1"/>
              <a:t>Cainistler</a:t>
            </a:r>
            <a:r>
              <a:rPr lang="tr-TR" dirty="0"/>
              <a:t> için ise vazgeçilmez bir öğretidir.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Ahiṃsā</a:t>
            </a:r>
            <a:r>
              <a:rPr lang="tr-TR" dirty="0"/>
              <a:t>, Hinduların kutsal kitaplarından </a:t>
            </a:r>
            <a:r>
              <a:rPr lang="tr-TR" dirty="0" err="1"/>
              <a:t>Vāmana</a:t>
            </a:r>
            <a:r>
              <a:rPr lang="tr-TR" dirty="0"/>
              <a:t> </a:t>
            </a:r>
            <a:r>
              <a:rPr lang="tr-TR" dirty="0" err="1"/>
              <a:t>Purāṇa’da</a:t>
            </a:r>
            <a:r>
              <a:rPr lang="tr-TR" dirty="0"/>
              <a:t> </a:t>
            </a:r>
            <a:r>
              <a:rPr lang="tr-TR" dirty="0" err="1"/>
              <a:t>Dharma’nın</a:t>
            </a:r>
            <a:r>
              <a:rPr lang="tr-TR" dirty="0"/>
              <a:t> karısının ismi olarak kullanılmıştır. </a:t>
            </a:r>
            <a:r>
              <a:rPr lang="tr-TR" dirty="0" err="1"/>
              <a:t>Ahiṃsā</a:t>
            </a:r>
            <a:r>
              <a:rPr lang="tr-TR" dirty="0"/>
              <a:t>, Hintlilerin diğer edebi ve kutsal eserlerinden </a:t>
            </a:r>
            <a:r>
              <a:rPr lang="tr-TR" dirty="0" err="1"/>
              <a:t>Chandogya</a:t>
            </a:r>
            <a:r>
              <a:rPr lang="tr-TR" dirty="0"/>
              <a:t> </a:t>
            </a:r>
            <a:r>
              <a:rPr lang="tr-TR" dirty="0" err="1"/>
              <a:t>Upanishad</a:t>
            </a:r>
            <a:r>
              <a:rPr lang="tr-TR" dirty="0"/>
              <a:t>, </a:t>
            </a:r>
            <a:r>
              <a:rPr lang="tr-TR" dirty="0" err="1"/>
              <a:t>Nirukta</a:t>
            </a:r>
            <a:r>
              <a:rPr lang="tr-TR" dirty="0"/>
              <a:t> ve </a:t>
            </a:r>
            <a:r>
              <a:rPr lang="tr-TR" dirty="0" err="1"/>
              <a:t>Manu</a:t>
            </a:r>
            <a:r>
              <a:rPr lang="tr-TR" dirty="0"/>
              <a:t> </a:t>
            </a:r>
            <a:r>
              <a:rPr lang="tr-TR" dirty="0" err="1"/>
              <a:t>Smriti’de</a:t>
            </a:r>
            <a:r>
              <a:rPr lang="tr-TR" dirty="0"/>
              <a:t> ise güvenli, güvenlikli anlamlarında kullanıldığı bilinmektedir. </a:t>
            </a:r>
            <a:r>
              <a:rPr lang="tr-TR" dirty="0" err="1"/>
              <a:t>Aitareya</a:t>
            </a:r>
            <a:r>
              <a:rPr lang="tr-TR" dirty="0"/>
              <a:t> </a:t>
            </a:r>
            <a:r>
              <a:rPr lang="tr-TR" dirty="0" err="1"/>
              <a:t>Upanishad’ta</a:t>
            </a:r>
            <a:r>
              <a:rPr lang="tr-TR" dirty="0"/>
              <a:t> da kendini zararsızlığa/</a:t>
            </a:r>
            <a:r>
              <a:rPr lang="tr-TR" dirty="0" err="1"/>
              <a:t>şiddetsizliğe</a:t>
            </a:r>
            <a:r>
              <a:rPr lang="tr-TR" dirty="0"/>
              <a:t> adamış kişi anlamlarında kullanılmıştır.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Ahiṃsā</a:t>
            </a:r>
            <a:r>
              <a:rPr lang="tr-TR" dirty="0"/>
              <a:t> teriminin Hint geleneğindeki ilk izlerine MÖ 7. yüzyılda oluşturulduğu düşünülen </a:t>
            </a:r>
            <a:r>
              <a:rPr lang="tr-TR" dirty="0" err="1"/>
              <a:t>Chandogya</a:t>
            </a:r>
            <a:r>
              <a:rPr lang="tr-TR" dirty="0"/>
              <a:t> </a:t>
            </a:r>
            <a:r>
              <a:rPr lang="tr-TR" dirty="0" err="1"/>
              <a:t>Upanishad</a:t>
            </a:r>
            <a:r>
              <a:rPr lang="tr-TR" dirty="0"/>
              <a:t> III, 17.4 de rastlamaktayız: “Çilecilik, sadaka verme, dürüstlük, incitmeme, doğru sözlülük; bunlar din adamına verilecek hediyelerdir.”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Yine </a:t>
            </a:r>
            <a:r>
              <a:rPr lang="tr-TR" dirty="0" err="1"/>
              <a:t>Cain</a:t>
            </a:r>
            <a:r>
              <a:rPr lang="tr-TR" dirty="0"/>
              <a:t> </a:t>
            </a:r>
            <a:r>
              <a:rPr lang="tr-TR" dirty="0" err="1"/>
              <a:t>Surtalarından</a:t>
            </a:r>
            <a:r>
              <a:rPr lang="tr-TR" dirty="0"/>
              <a:t> biri olan </a:t>
            </a:r>
            <a:r>
              <a:rPr lang="tr-TR" dirty="0" err="1"/>
              <a:t>Acharanga</a:t>
            </a:r>
            <a:r>
              <a:rPr lang="tr-TR" dirty="0"/>
              <a:t> </a:t>
            </a:r>
            <a:r>
              <a:rPr lang="tr-TR" dirty="0" err="1"/>
              <a:t>Sutta’da</a:t>
            </a:r>
            <a:r>
              <a:rPr lang="tr-TR" dirty="0"/>
              <a:t> </a:t>
            </a:r>
            <a:r>
              <a:rPr lang="tr-TR" dirty="0" err="1"/>
              <a:t>şiddetsizlik</a:t>
            </a:r>
            <a:r>
              <a:rPr lang="tr-TR" dirty="0"/>
              <a:t> </a:t>
            </a:r>
            <a:r>
              <a:rPr lang="tr-TR" dirty="0" err="1"/>
              <a:t>Cainizm’in</a:t>
            </a:r>
            <a:r>
              <a:rPr lang="tr-TR" dirty="0"/>
              <a:t> temel beş ilkesinden biri olarak gösterilmiştir. </a:t>
            </a:r>
            <a:r>
              <a:rPr lang="tr-TR" dirty="0" err="1"/>
              <a:t>Buddhizm</a:t>
            </a:r>
            <a:r>
              <a:rPr lang="tr-TR" dirty="0"/>
              <a:t> ise en eski çağlardan beri bu ilkeye sıkı sıkıya bağlıdır.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Aşoka</a:t>
            </a:r>
            <a:r>
              <a:rPr lang="tr-TR" dirty="0"/>
              <a:t>, </a:t>
            </a:r>
            <a:r>
              <a:rPr lang="tr-TR" dirty="0" err="1"/>
              <a:t>Buddha</a:t>
            </a:r>
            <a:r>
              <a:rPr lang="tr-TR" dirty="0"/>
              <a:t> adına yaptırdığı kaya kitabelerinde </a:t>
            </a:r>
            <a:r>
              <a:rPr lang="tr-TR" dirty="0" err="1"/>
              <a:t>Ahiṃsā</a:t>
            </a:r>
            <a:r>
              <a:rPr lang="tr-TR" dirty="0"/>
              <a:t> kavramının </a:t>
            </a:r>
            <a:r>
              <a:rPr lang="tr-TR" dirty="0" err="1"/>
              <a:t>Buddhizm</a:t>
            </a:r>
            <a:r>
              <a:rPr lang="tr-TR" dirty="0"/>
              <a:t> doktrinleri arasındaki önemine işaret etmiştir. Sonrasında </a:t>
            </a:r>
            <a:r>
              <a:rPr lang="tr-TR" dirty="0" err="1"/>
              <a:t>Buddhist</a:t>
            </a:r>
            <a:r>
              <a:rPr lang="tr-TR" dirty="0"/>
              <a:t> </a:t>
            </a:r>
            <a:r>
              <a:rPr lang="tr-TR" dirty="0" err="1"/>
              <a:t>Vinaya</a:t>
            </a:r>
            <a:r>
              <a:rPr lang="tr-TR" dirty="0"/>
              <a:t> metinlerinde </a:t>
            </a:r>
            <a:r>
              <a:rPr lang="tr-TR" dirty="0" err="1"/>
              <a:t>Ahiṃsā</a:t>
            </a:r>
            <a:r>
              <a:rPr lang="tr-TR" dirty="0"/>
              <a:t> kökenine dayanan </a:t>
            </a:r>
            <a:r>
              <a:rPr lang="tr-TR" dirty="0" err="1"/>
              <a:t>etyemezlik</a:t>
            </a:r>
            <a:r>
              <a:rPr lang="tr-TR" dirty="0"/>
              <a:t> ilkesine yer verilmiştir.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İnsan doğası ile derin bir ilişki içinde olan </a:t>
            </a:r>
            <a:r>
              <a:rPr lang="tr-TR" dirty="0" err="1"/>
              <a:t>Ahiṃsā</a:t>
            </a:r>
            <a:r>
              <a:rPr lang="tr-TR" dirty="0"/>
              <a:t>, varlığımızın temel kanunu olmakla birlikte insanda var olan barış, adalet, düzen, özgürlük ve kişisel saygınlık kazanma yolundaki içgüdüsel arzulardır.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Şiddet, kişideki ruhsal bozulmayı arttırırken, şiddete karşı davranmak kişinin doğasını iyileştirmekte böylece sosyal düzeni sağlamak ve adaleti hâkim kılmak için bir yol gösterici olmaktadır. Bu anlayıştaki </a:t>
            </a:r>
            <a:r>
              <a:rPr lang="tr-TR" dirty="0" err="1"/>
              <a:t>Gandhi</a:t>
            </a:r>
            <a:r>
              <a:rPr lang="tr-TR" dirty="0"/>
              <a:t>, halkını da bu bilinçle yönlendirmek için büyük bir arayış içindeydi. Şiddetten kaçınma eylemini ruhsal bir seviye sayılmıştır.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 seviyeye erişemeyen kimse onun anlamını idrak edememektedir. </a:t>
            </a:r>
            <a:r>
              <a:rPr lang="tr-TR" dirty="0" err="1"/>
              <a:t>Gandhi</a:t>
            </a:r>
            <a:r>
              <a:rPr lang="tr-TR" dirty="0"/>
              <a:t>, </a:t>
            </a:r>
            <a:r>
              <a:rPr lang="tr-TR" dirty="0" err="1"/>
              <a:t>ahiṃsā</a:t>
            </a:r>
            <a:r>
              <a:rPr lang="tr-TR" dirty="0"/>
              <a:t> ilkesini kuvvetli bir silah durumuna getirmek için Hint milletine mal etmek zorunda olduğunu biliyor, bu yüzden bitmek tükenmek bilmeyen bir güçle Hindistan’ı şehir şehir, köy köy dolaşarak halkı aydınlatmaya çalışmıştır.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1361</TotalTime>
  <Words>542</Words>
  <Application>Microsoft Office PowerPoint</Application>
  <PresentationFormat>Ekran Gösterisi (4:3)</PresentationFormat>
  <Paragraphs>26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420 M. K. GANDHİ HAYATI VE ESERLERİ  9. HAFTA  Gandhi ve Şiddetsizlik ıı     </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2020-02-26T13:40:59Z</dcterms:modified>
</cp:coreProperties>
</file>