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7960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GENLER VE KROMOZOMLAR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23528" y="0"/>
            <a:ext cx="8424936" cy="598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200" b="1" dirty="0" smtClean="0"/>
          </a:p>
          <a:p>
            <a:pPr algn="just"/>
            <a:endParaRPr lang="tr-TR" sz="2200" dirty="0" smtClean="0"/>
          </a:p>
          <a:p>
            <a:pPr algn="just"/>
            <a:r>
              <a:rPr lang="tr-TR" sz="2200" dirty="0" smtClean="0"/>
              <a:t>Yapılan çalışmalar </a:t>
            </a:r>
            <a:r>
              <a:rPr lang="tr-TR" sz="2200" dirty="0" err="1" smtClean="0"/>
              <a:t>süperkıvrımlaşmanın</a:t>
            </a:r>
            <a:r>
              <a:rPr lang="tr-TR" sz="2200" dirty="0" smtClean="0"/>
              <a:t> </a:t>
            </a:r>
          </a:p>
          <a:p>
            <a:pPr algn="just">
              <a:buNone/>
            </a:pPr>
            <a:r>
              <a:rPr lang="tr-TR" sz="2200" dirty="0" smtClean="0"/>
              <a:t>     -  DNA'nın üçüncül yapısının aslında </a:t>
            </a:r>
            <a:r>
              <a:rPr lang="tr-TR" sz="2200" dirty="0" err="1" smtClean="0"/>
              <a:t>varolan</a:t>
            </a:r>
            <a:r>
              <a:rPr lang="tr-TR" sz="2200" dirty="0" smtClean="0"/>
              <a:t> bir özelliği olduğunu,  </a:t>
            </a:r>
          </a:p>
          <a:p>
            <a:pPr algn="just">
              <a:buNone/>
            </a:pPr>
            <a:r>
              <a:rPr lang="tr-TR" sz="2200" dirty="0" smtClean="0"/>
              <a:t>      -     tüm hücre DNA'larında oluştuğunu ve </a:t>
            </a:r>
          </a:p>
          <a:p>
            <a:pPr algn="just">
              <a:buNone/>
            </a:pPr>
            <a:r>
              <a:rPr lang="tr-TR" sz="2200" dirty="0" smtClean="0"/>
              <a:t>      - her bir hücre tarafından çok iyi düzenlendiğini göstermektedir. </a:t>
            </a:r>
          </a:p>
          <a:p>
            <a:pPr algn="just">
              <a:buNone/>
            </a:pPr>
            <a:endParaRPr lang="tr-TR" sz="2200" dirty="0" smtClean="0"/>
          </a:p>
          <a:p>
            <a:r>
              <a:rPr lang="tr-TR" sz="2200" dirty="0" err="1" smtClean="0"/>
              <a:t>DNAnın</a:t>
            </a:r>
            <a:r>
              <a:rPr lang="tr-TR" sz="2200" dirty="0" smtClean="0"/>
              <a:t> </a:t>
            </a:r>
            <a:r>
              <a:rPr lang="tr-TR" sz="2200" dirty="0" err="1" smtClean="0"/>
              <a:t>super</a:t>
            </a:r>
            <a:r>
              <a:rPr lang="tr-TR" sz="2200" dirty="0" smtClean="0"/>
              <a:t> kıvrımlaşması kıvrım azaldığında oluyorsa buna </a:t>
            </a:r>
            <a:r>
              <a:rPr lang="tr-TR" sz="2200" i="1" dirty="0" smtClean="0"/>
              <a:t>negatif </a:t>
            </a:r>
            <a:r>
              <a:rPr lang="tr-TR" sz="2200" i="1" dirty="0" err="1" smtClean="0"/>
              <a:t>süperkıvrımlaşma</a:t>
            </a:r>
            <a:r>
              <a:rPr lang="tr-TR" sz="2200" i="1" dirty="0" smtClean="0"/>
              <a:t> </a:t>
            </a:r>
            <a:r>
              <a:rPr lang="tr-TR" sz="2200" dirty="0" smtClean="0"/>
              <a:t>denir. </a:t>
            </a:r>
          </a:p>
          <a:p>
            <a:r>
              <a:rPr lang="tr-TR" sz="2200" dirty="0" err="1" smtClean="0"/>
              <a:t>DNAnın</a:t>
            </a:r>
            <a:r>
              <a:rPr lang="tr-TR" sz="2200" dirty="0" smtClean="0"/>
              <a:t> </a:t>
            </a:r>
            <a:r>
              <a:rPr lang="tr-TR" sz="2200" dirty="0" err="1" smtClean="0"/>
              <a:t>super</a:t>
            </a:r>
            <a:r>
              <a:rPr lang="tr-TR" sz="2200" dirty="0" smtClean="0"/>
              <a:t> kıvrımlaşması kıvrım arttığında oluyorsa buna pozitif negatif </a:t>
            </a:r>
            <a:r>
              <a:rPr lang="tr-TR" sz="2200" dirty="0" err="1" smtClean="0"/>
              <a:t>süperkıvrımlaşma</a:t>
            </a:r>
            <a:r>
              <a:rPr lang="tr-TR" sz="2200" dirty="0" smtClean="0"/>
              <a:t> denir. Bunlar birbirinin ayna görünümüdür. </a:t>
            </a:r>
          </a:p>
          <a:p>
            <a:pPr algn="just"/>
            <a:r>
              <a:rPr lang="tr-TR" sz="2200" dirty="0" smtClean="0"/>
              <a:t>DNA'nın az kıvrılması, gerekli sarmal ayrılmasının sürdürülmesine yardım etmektedir</a:t>
            </a:r>
          </a:p>
          <a:p>
            <a:pPr algn="just"/>
            <a:endParaRPr lang="tr-TR" sz="2200" dirty="0" smtClean="0"/>
          </a:p>
          <a:p>
            <a:pPr algn="just"/>
            <a:r>
              <a:rPr lang="tr-TR" sz="2200" dirty="0" smtClean="0"/>
              <a:t>Kural olarak, artı şekiller </a:t>
            </a:r>
            <a:r>
              <a:rPr lang="tr-TR" sz="2200" b="1" dirty="0" err="1" smtClean="0"/>
              <a:t>palindromik</a:t>
            </a:r>
            <a:r>
              <a:rPr lang="tr-TR" sz="2200" b="1" dirty="0" smtClean="0"/>
              <a:t> dizilerde</a:t>
            </a:r>
            <a:r>
              <a:rPr lang="tr-TR" sz="2200" dirty="0" smtClean="0"/>
              <a:t> oluşabilmektedir. </a:t>
            </a:r>
          </a:p>
          <a:p>
            <a:pPr algn="just">
              <a:lnSpc>
                <a:spcPct val="80000"/>
              </a:lnSpc>
            </a:pPr>
            <a:endParaRPr lang="tr-TR" sz="2200" dirty="0" smtClean="0"/>
          </a:p>
          <a:p>
            <a:pPr algn="ctr">
              <a:lnSpc>
                <a:spcPct val="80000"/>
              </a:lnSpc>
              <a:buNone/>
            </a:pPr>
            <a:r>
              <a:rPr lang="en-US" sz="2200" dirty="0" smtClean="0"/>
              <a:t>TTAGCACGTGCTAA</a:t>
            </a:r>
            <a:endParaRPr lang="tr-TR" sz="2200" dirty="0" smtClean="0"/>
          </a:p>
          <a:p>
            <a:pPr algn="ctr">
              <a:lnSpc>
                <a:spcPct val="80000"/>
              </a:lnSpc>
              <a:buNone/>
            </a:pPr>
            <a:r>
              <a:rPr lang="en-US" sz="2200" dirty="0" smtClean="0"/>
              <a:t>AATCGTGCACGATT</a:t>
            </a:r>
            <a:endParaRPr lang="tr-TR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/>
              <a:t>Topoloji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tr-TR" altLang="tr-TR" dirty="0"/>
              <a:t>DNA'da Kıvrım Azalması Topolojik Bağlantı Sayısıyla Belirlenir.</a:t>
            </a:r>
          </a:p>
          <a:p>
            <a:pPr>
              <a:lnSpc>
                <a:spcPct val="120000"/>
              </a:lnSpc>
            </a:pPr>
            <a:r>
              <a:rPr lang="tr-TR" altLang="tr-TR" dirty="0"/>
              <a:t>Bağlantı sayısı,  çift-sarmallı DNA'nın her iki DNA sarmalının bütünlüğü bozulmadan büküldüğü ya da deforme olduğu zaman da değişmemesi nedeniyle, topolojik bir özelliktir.</a:t>
            </a:r>
          </a:p>
          <a:p>
            <a:pPr>
              <a:lnSpc>
                <a:spcPct val="120000"/>
              </a:lnSpc>
              <a:buNone/>
            </a:pPr>
            <a:r>
              <a:rPr lang="tr-TR" altLang="tr-TR" dirty="0" smtClean="0"/>
              <a:t>    </a:t>
            </a:r>
            <a:r>
              <a:rPr lang="tr-TR" altLang="tr-TR" dirty="0" err="1" smtClean="0"/>
              <a:t>Topoizomerazlar</a:t>
            </a:r>
            <a:r>
              <a:rPr lang="tr-TR" altLang="tr-TR" dirty="0" smtClean="0"/>
              <a:t> </a:t>
            </a:r>
            <a:r>
              <a:rPr lang="tr-TR" altLang="tr-TR" dirty="0"/>
              <a:t>DNA Bağlantı Sayısındaki Değişiklikleri Katalizler.</a:t>
            </a:r>
          </a:p>
          <a:p>
            <a:pPr algn="just">
              <a:lnSpc>
                <a:spcPct val="120000"/>
              </a:lnSpc>
            </a:pPr>
            <a:endParaRPr lang="tr-TR" altLang="tr-TR" dirty="0"/>
          </a:p>
          <a:p>
            <a:pPr algn="just">
              <a:lnSpc>
                <a:spcPct val="120000"/>
              </a:lnSpc>
            </a:pPr>
            <a:r>
              <a:rPr lang="tr-TR" altLang="tr-TR" dirty="0"/>
              <a:t>DNA'da </a:t>
            </a:r>
            <a:r>
              <a:rPr lang="tr-TR" altLang="tr-TR" dirty="0" err="1"/>
              <a:t>süperkıvrımlaşma</a:t>
            </a:r>
            <a:r>
              <a:rPr lang="tr-TR" altLang="tr-TR" dirty="0"/>
              <a:t>, DNA metabolizmasının pek çok yönünü etkileyen ve tam düzenlenmiş bir işlemdir. Her bir hücre, özgün işlevi DNA'yı kısmen açmak ya da gevşetmek olan enzimlere sahiptir.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482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404664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tr-TR" sz="3600" b="1" dirty="0" smtClean="0"/>
              <a:t>                    </a:t>
            </a:r>
            <a:r>
              <a:rPr lang="tr-TR" sz="3600" b="1" dirty="0" err="1" smtClean="0"/>
              <a:t>Topoizomerazlar</a:t>
            </a:r>
            <a:endParaRPr lang="tr-TR" sz="3600" b="1" dirty="0" smtClean="0"/>
          </a:p>
          <a:p>
            <a:pPr algn="just">
              <a:lnSpc>
                <a:spcPct val="90000"/>
              </a:lnSpc>
            </a:pPr>
            <a:endParaRPr lang="tr-TR" sz="2800" dirty="0" smtClean="0"/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DNA kısmi açılım uzantısını artıran ya da azaltan enzimlere </a:t>
            </a:r>
            <a:r>
              <a:rPr lang="tr-TR" sz="2800" b="1" dirty="0" err="1" smtClean="0"/>
              <a:t>topoizomerazlar</a:t>
            </a:r>
            <a:r>
              <a:rPr lang="tr-TR" sz="2800" dirty="0" smtClean="0"/>
              <a:t> denir. 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Bunlar DNA'nın bağlantı sayısını değiştirir. </a:t>
            </a:r>
          </a:p>
          <a:p>
            <a:pPr algn="just">
              <a:lnSpc>
                <a:spcPct val="90000"/>
              </a:lnSpc>
            </a:pPr>
            <a:r>
              <a:rPr lang="tr-TR" sz="2800" dirty="0" smtClean="0"/>
              <a:t>Bu enzimler, özellikle </a:t>
            </a:r>
            <a:r>
              <a:rPr lang="tr-TR" sz="2800" dirty="0" err="1" smtClean="0"/>
              <a:t>replikasyon</a:t>
            </a:r>
            <a:r>
              <a:rPr lang="tr-TR" sz="2800" dirty="0" smtClean="0"/>
              <a:t> ve DNA paketlenmesi gibi işlemlerde önemli rol oynar, iki </a:t>
            </a:r>
            <a:r>
              <a:rPr lang="tr-TR" sz="2800" dirty="0" err="1" smtClean="0"/>
              <a:t>izomeraz</a:t>
            </a:r>
            <a:r>
              <a:rPr lang="tr-TR" sz="2800" dirty="0" smtClean="0"/>
              <a:t> sınıfı vardır.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800" b="1" dirty="0" smtClean="0"/>
              <a:t> Tip I </a:t>
            </a:r>
            <a:r>
              <a:rPr lang="tr-TR" sz="2800" b="1" dirty="0" err="1" smtClean="0"/>
              <a:t>izomerazlar</a:t>
            </a:r>
            <a:r>
              <a:rPr lang="tr-TR" sz="2800" b="1" dirty="0" smtClean="0"/>
              <a:t>, </a:t>
            </a:r>
            <a:r>
              <a:rPr lang="tr-TR" sz="2800" dirty="0" smtClean="0"/>
              <a:t>iki sarmaldan birini kısa süreli olarak kırıp, kırık olmayan uçlardan birini döndürmek ve kırılan uçları yeniden birleştirmek şeklinde etki göstermektedir. Bunlar, </a:t>
            </a:r>
            <a:r>
              <a:rPr lang="tr-TR" sz="2800" i="1" dirty="0" err="1" smtClean="0"/>
              <a:t>Lk</a:t>
            </a:r>
            <a:r>
              <a:rPr lang="tr-TR" sz="2800" i="1" dirty="0" smtClean="0"/>
              <a:t> </a:t>
            </a:r>
            <a:r>
              <a:rPr lang="tr-TR" sz="2800" dirty="0" smtClean="0"/>
              <a:t>değerini 1'er artırarak değiştirir.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800" b="1" dirty="0" smtClean="0"/>
              <a:t>Tip II </a:t>
            </a:r>
            <a:r>
              <a:rPr lang="tr-TR" sz="2800" b="1" dirty="0" err="1" smtClean="0"/>
              <a:t>topoizomerazlar</a:t>
            </a:r>
            <a:r>
              <a:rPr lang="tr-TR" sz="2800" dirty="0" smtClean="0"/>
              <a:t>, her iki DNA sarmalını kırar ve </a:t>
            </a:r>
            <a:r>
              <a:rPr lang="tr-TR" sz="2800" i="1" dirty="0" err="1" smtClean="0"/>
              <a:t>Lk</a:t>
            </a:r>
            <a:r>
              <a:rPr lang="tr-TR" sz="2800" dirty="0" err="1" smtClean="0"/>
              <a:t>'yi</a:t>
            </a:r>
            <a:r>
              <a:rPr lang="tr-TR" sz="2800" dirty="0" smtClean="0"/>
              <a:t> 2'şer artırarak değiştirir.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620689"/>
            <a:ext cx="813690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/>
              <a:t>Kromatin ve </a:t>
            </a:r>
            <a:r>
              <a:rPr lang="tr-TR" sz="3200" b="1" dirty="0" err="1" smtClean="0"/>
              <a:t>Nükleoit</a:t>
            </a:r>
            <a:r>
              <a:rPr lang="tr-TR" sz="3200" b="1" dirty="0" smtClean="0"/>
              <a:t> Yapısı</a:t>
            </a:r>
          </a:p>
          <a:p>
            <a:endParaRPr lang="tr-TR" sz="2400" b="1" u="sng" dirty="0" smtClean="0"/>
          </a:p>
          <a:p>
            <a:r>
              <a:rPr lang="tr-TR" sz="2400" dirty="0" smtClean="0"/>
              <a:t>"Kromozom" adı, bir virüs, bakteri, </a:t>
            </a:r>
            <a:r>
              <a:rPr lang="tr-TR" sz="2400" dirty="0" err="1" smtClean="0"/>
              <a:t>okaryotik</a:t>
            </a:r>
            <a:r>
              <a:rPr lang="tr-TR" sz="2400" dirty="0" smtClean="0"/>
              <a:t> hücre ya da bir </a:t>
            </a:r>
            <a:r>
              <a:rPr lang="tr-TR" sz="2400" dirty="0" err="1" smtClean="0"/>
              <a:t>organel</a:t>
            </a:r>
            <a:r>
              <a:rPr lang="tr-TR" sz="2400" dirty="0" smtClean="0"/>
              <a:t> içindeki genetik bilgiyi depolayan </a:t>
            </a:r>
            <a:r>
              <a:rPr lang="tr-TR" sz="2400" dirty="0" err="1" smtClean="0"/>
              <a:t>nükleik</a:t>
            </a:r>
            <a:r>
              <a:rPr lang="tr-TR" sz="2400" dirty="0" smtClean="0"/>
              <a:t> asit molekülünü tanımlamaktadır. </a:t>
            </a:r>
          </a:p>
          <a:p>
            <a:endParaRPr lang="tr-TR" sz="2400" dirty="0" smtClean="0"/>
          </a:p>
          <a:p>
            <a:r>
              <a:rPr lang="tr-TR" sz="2400" dirty="0" smtClean="0"/>
              <a:t>Bölünmeyen </a:t>
            </a:r>
            <a:r>
              <a:rPr lang="tr-TR" sz="2400" dirty="0" err="1" smtClean="0"/>
              <a:t>okaryotik</a:t>
            </a:r>
            <a:r>
              <a:rPr lang="tr-TR" sz="2400" dirty="0" smtClean="0"/>
              <a:t> hücrelerde kromatin denilen kromozom materyali, şekilsiz ve çekirdeğin her tarafına rastgele dağılmış olarak gözlenir.</a:t>
            </a:r>
          </a:p>
          <a:p>
            <a:endParaRPr lang="tr-TR" sz="2400" b="1" dirty="0" smtClean="0"/>
          </a:p>
          <a:p>
            <a:r>
              <a:rPr lang="tr-TR" sz="2400" dirty="0" smtClean="0"/>
              <a:t>Kromatin, çok az miktarda RNA ile birlikte, yaklaşık eşit ağırlıkta protein ve DNA içeren ipliklerden oluşur. Kromatindeki DNA, </a:t>
            </a:r>
            <a:r>
              <a:rPr lang="tr-TR" sz="2400" b="1" dirty="0" err="1" smtClean="0"/>
              <a:t>histon</a:t>
            </a:r>
            <a:r>
              <a:rPr lang="tr-TR" sz="2400" b="1" dirty="0" smtClean="0"/>
              <a:t> </a:t>
            </a:r>
            <a:r>
              <a:rPr lang="tr-TR" sz="2400" dirty="0" smtClean="0"/>
              <a:t>denilen proteinlerle çok sıkı bağlanarak, </a:t>
            </a:r>
            <a:r>
              <a:rPr lang="tr-TR" sz="2400" b="1" dirty="0" err="1" smtClean="0"/>
              <a:t>nükleozom</a:t>
            </a:r>
            <a:r>
              <a:rPr lang="tr-TR" sz="2400" b="1" dirty="0" smtClean="0"/>
              <a:t> </a:t>
            </a:r>
            <a:r>
              <a:rPr lang="tr-TR" sz="2400" dirty="0" smtClean="0"/>
              <a:t>denilen yapısal birimlere paketlenmiş ve dizilmiştir.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188640"/>
            <a:ext cx="8424936" cy="620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b="1" u="sng" dirty="0" smtClean="0"/>
          </a:p>
          <a:p>
            <a:r>
              <a:rPr lang="tr-TR" sz="3200" b="1" dirty="0" err="1" smtClean="0"/>
              <a:t>Histon</a:t>
            </a:r>
            <a:r>
              <a:rPr lang="tr-TR" sz="3200" b="1" dirty="0" smtClean="0"/>
              <a:t> Proteinleri</a:t>
            </a:r>
          </a:p>
          <a:p>
            <a:endParaRPr lang="tr-TR" sz="2800" b="1" dirty="0" smtClean="0"/>
          </a:p>
          <a:p>
            <a:r>
              <a:rPr lang="tr-TR" sz="2800" dirty="0" err="1" smtClean="0"/>
              <a:t>Histonlar</a:t>
            </a:r>
            <a:r>
              <a:rPr lang="tr-TR" sz="2800" dirty="0" smtClean="0"/>
              <a:t> Küçük, Bazik Proteinlerdir. </a:t>
            </a:r>
            <a:r>
              <a:rPr lang="tr-TR" sz="2800" dirty="0" err="1" smtClean="0"/>
              <a:t>Ökaryotik</a:t>
            </a:r>
            <a:r>
              <a:rPr lang="tr-TR" sz="2800" dirty="0" smtClean="0"/>
              <a:t> </a:t>
            </a:r>
            <a:r>
              <a:rPr lang="tr-TR" sz="2800" dirty="0" err="1" smtClean="0"/>
              <a:t>hüerelerde</a:t>
            </a:r>
            <a:r>
              <a:rPr lang="tr-TR" sz="2800" dirty="0" smtClean="0"/>
              <a:t> molekül ağırlıkları asit ve amino bileşimleri farklı beş temel </a:t>
            </a:r>
            <a:r>
              <a:rPr lang="tr-TR" sz="2800" dirty="0" err="1" smtClean="0"/>
              <a:t>histon</a:t>
            </a:r>
            <a:r>
              <a:rPr lang="tr-TR" sz="2800" dirty="0" smtClean="0"/>
              <a:t> sınıfı bulunmaktadır.</a:t>
            </a:r>
          </a:p>
          <a:p>
            <a:endParaRPr lang="tr-TR" sz="2800" dirty="0" smtClean="0"/>
          </a:p>
          <a:p>
            <a:pPr>
              <a:lnSpc>
                <a:spcPct val="80000"/>
              </a:lnSpc>
            </a:pPr>
            <a:r>
              <a:rPr lang="tr-TR" sz="2800" dirty="0" smtClean="0"/>
              <a:t>H3 ve H4 </a:t>
            </a:r>
            <a:r>
              <a:rPr lang="tr-TR" sz="2800" dirty="0" err="1" smtClean="0"/>
              <a:t>histonları</a:t>
            </a:r>
            <a:r>
              <a:rPr lang="tr-TR" sz="2800" dirty="0" smtClean="0"/>
              <a:t> tüm </a:t>
            </a:r>
            <a:r>
              <a:rPr lang="tr-TR" sz="2800" dirty="0" err="1" smtClean="0"/>
              <a:t>ökaryotlarda</a:t>
            </a:r>
            <a:r>
              <a:rPr lang="tr-TR" sz="2800" dirty="0" smtClean="0"/>
              <a:t> yakın benzerlikte amino asit dizilerinden oluşur. Bu, onların işlevlerinin tam anlamıyla korunduğunu gösterir. </a:t>
            </a:r>
          </a:p>
          <a:p>
            <a:pPr>
              <a:lnSpc>
                <a:spcPct val="80000"/>
              </a:lnSpc>
            </a:pPr>
            <a:endParaRPr lang="tr-TR" sz="2800" dirty="0" smtClean="0"/>
          </a:p>
          <a:p>
            <a:pPr>
              <a:lnSpc>
                <a:spcPct val="80000"/>
              </a:lnSpc>
            </a:pPr>
            <a:r>
              <a:rPr lang="tr-TR" sz="2800" dirty="0" smtClean="0"/>
              <a:t> Örneğin, 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 smtClean="0"/>
              <a:t>     - bezelye ve sığırın H4 </a:t>
            </a:r>
            <a:r>
              <a:rPr lang="tr-TR" sz="2800" dirty="0" err="1" smtClean="0"/>
              <a:t>histon</a:t>
            </a:r>
            <a:r>
              <a:rPr lang="tr-TR" sz="2800" dirty="0" smtClean="0"/>
              <a:t> molekülü arasında 102 amino asitten sadece ikisi ve </a:t>
            </a:r>
          </a:p>
          <a:p>
            <a:pPr>
              <a:lnSpc>
                <a:spcPct val="80000"/>
              </a:lnSpc>
              <a:buNone/>
            </a:pPr>
            <a:r>
              <a:rPr lang="tr-TR" sz="2800" dirty="0" smtClean="0"/>
              <a:t>     - insan ve mayada sadece 8 amino asit farklıdır.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260648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/>
              <a:t>Bir </a:t>
            </a:r>
            <a:r>
              <a:rPr lang="tr-TR" sz="2800" b="1" dirty="0" err="1" smtClean="0"/>
              <a:t>Ökaryotik</a:t>
            </a:r>
            <a:r>
              <a:rPr lang="tr-TR" sz="2800" b="1" dirty="0" smtClean="0"/>
              <a:t> Kromozomundaki DNA Sıkılaşmasını Sağlayan Organizasyon Düzeyleri</a:t>
            </a:r>
          </a:p>
          <a:p>
            <a:endParaRPr lang="tr-TR" sz="2800" dirty="0" smtClean="0"/>
          </a:p>
          <a:p>
            <a:r>
              <a:rPr lang="tr-TR" sz="2800" dirty="0" smtClean="0"/>
              <a:t>DNA'nın bir </a:t>
            </a:r>
            <a:r>
              <a:rPr lang="tr-TR" sz="2800" dirty="0" err="1" smtClean="0"/>
              <a:t>nükleozom</a:t>
            </a:r>
            <a:r>
              <a:rPr lang="tr-TR" sz="2800" dirty="0" smtClean="0"/>
              <a:t> çekirdeğine sarılması DNA'nın uzunluğunu yaklaşık yedi kat, kısaltır. </a:t>
            </a:r>
          </a:p>
          <a:p>
            <a:r>
              <a:rPr lang="tr-TR" sz="2800" dirty="0" smtClean="0"/>
              <a:t>Kromozomdaki tüm yoğunlaşma, daha ileri düzeydeki yapısal düzenlemenin yeterli bir kanıtı olarak, 10, 000 kattan daha fazladır.</a:t>
            </a:r>
          </a:p>
          <a:p>
            <a:endParaRPr lang="tr-TR" sz="2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tr-TR" dirty="0"/>
              <a:t>30 </a:t>
            </a:r>
            <a:r>
              <a:rPr lang="tr-TR" dirty="0" err="1"/>
              <a:t>nm'lik</a:t>
            </a:r>
            <a:r>
              <a:rPr lang="tr-TR" dirty="0"/>
              <a:t> </a:t>
            </a:r>
            <a:r>
              <a:rPr lang="tr-TR" dirty="0" err="1"/>
              <a:t>fibril</a:t>
            </a:r>
            <a:r>
              <a:rPr lang="tr-TR" dirty="0"/>
              <a:t> organizasyonu tüm kromozomu kapsamaz, diziye özgül (</a:t>
            </a:r>
            <a:r>
              <a:rPr lang="tr-TR" dirty="0" err="1"/>
              <a:t>histon</a:t>
            </a:r>
            <a:r>
              <a:rPr lang="tr-TR" dirty="0"/>
              <a:t> olmayan) DNA-bağlı proteinler araya girmiştir. </a:t>
            </a:r>
          </a:p>
          <a:p>
            <a:r>
              <a:rPr lang="tr-TR" dirty="0"/>
              <a:t>30 </a:t>
            </a:r>
            <a:r>
              <a:rPr lang="tr-TR" dirty="0" err="1"/>
              <a:t>nm'lik</a:t>
            </a:r>
            <a:r>
              <a:rPr lang="tr-TR" dirty="0"/>
              <a:t> </a:t>
            </a:r>
            <a:r>
              <a:rPr lang="tr-TR" dirty="0" err="1"/>
              <a:t>fibril</a:t>
            </a:r>
            <a:r>
              <a:rPr lang="tr-TR" dirty="0"/>
              <a:t>, ikinci bir kromatin </a:t>
            </a:r>
            <a:r>
              <a:rPr lang="tr-TR" dirty="0" err="1"/>
              <a:t>düzenlmesiyle</a:t>
            </a:r>
            <a:r>
              <a:rPr lang="tr-TR" dirty="0"/>
              <a:t> DNA'da yaklaşık 100 kat sıkılaşma sağlar.</a:t>
            </a:r>
          </a:p>
          <a:p>
            <a:r>
              <a:rPr lang="tr-TR" altLang="tr-TR" dirty="0" err="1"/>
              <a:t>Nükleozomlar</a:t>
            </a:r>
            <a:r>
              <a:rPr lang="tr-TR" altLang="tr-TR" dirty="0"/>
              <a:t> birbirini İzleyen 30 </a:t>
            </a:r>
            <a:r>
              <a:rPr lang="tr-TR" altLang="tr-TR" dirty="0" err="1"/>
              <a:t>nm'lik</a:t>
            </a:r>
            <a:r>
              <a:rPr lang="tr-TR" altLang="tr-TR" dirty="0"/>
              <a:t> </a:t>
            </a:r>
            <a:r>
              <a:rPr lang="tr-TR" altLang="tr-TR" dirty="0" err="1"/>
              <a:t>fibril</a:t>
            </a:r>
            <a:r>
              <a:rPr lang="tr-TR" altLang="tr-TR" dirty="0"/>
              <a:t>, ilmek, rozet denilen daha yüksek düzeyde yapılara paketlenir.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15050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512</Words>
  <Application>Microsoft Office PowerPoint</Application>
  <PresentationFormat>Ekran Gösterisi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GENLER VE KROMOZOMLAR</vt:lpstr>
      <vt:lpstr>PowerPoint Sunusu</vt:lpstr>
      <vt:lpstr>Topoloji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GENLER VE KROMOZOMLAR</dc:title>
  <dc:creator>Ece Karakaya</dc:creator>
  <cp:lastModifiedBy>Microsoft</cp:lastModifiedBy>
  <cp:revision>5</cp:revision>
  <dcterms:created xsi:type="dcterms:W3CDTF">2018-10-10T13:19:52Z</dcterms:created>
  <dcterms:modified xsi:type="dcterms:W3CDTF">2018-10-11T11:06:49Z</dcterms:modified>
</cp:coreProperties>
</file>