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4096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096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6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6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6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4097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097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097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BDE9BF7-DE41-4C21-9A9B-23618C613959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097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altLang="tr-TR" noProof="0" smtClean="0"/>
              <a:t>Click to edit Master title style</a:t>
            </a:r>
          </a:p>
        </p:txBody>
      </p:sp>
      <p:sp>
        <p:nvSpPr>
          <p:cNvPr id="4098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tr-TR" altLang="tr-TR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7940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CAC53A-2002-484E-87AD-D993B0A25D1C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7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EF8B98-83D4-468D-B5DC-77DD8BA2293A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77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Başlık ve Metin Üzerind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109728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0" y="4000500"/>
            <a:ext cx="109728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4E90BE67-E83C-4A1C-9451-B228C62D7474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67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909A8BC-9010-43DF-A7C1-4FF5EB03B19A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3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45DD441-9A2B-401E-A2B3-AE1698F01B93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56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CF18D28-D39E-4E98-9D7B-7CD142ABE010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4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A41123-8E5A-4F03-8B44-F818358B79E3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0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DD7FCB-7D60-4C72-A903-71C8933D6BCE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8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8E1841-8391-4B7F-8C3E-105F7E49F4D1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9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F34F1C-59A3-4180-971B-233638DF09C5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9" name="Veri Yer Tutucusu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6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26AF6E-807C-4D6B-A571-31C0834ACCCE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3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D9898A-E446-453E-A82B-26853BAA343A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9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2EC0E9-EB65-46AE-B2B0-00464DC601FF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7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F3F466-D0BD-40B6-8F4D-5E978B82304E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85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9A1998-9385-473B-A154-80A9BBBD716F}" type="slidenum">
              <a:rPr lang="tr-TR" altLang="tr-T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3994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4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4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666699"/>
                </a:solidFill>
              </a:endParaRPr>
            </a:p>
          </p:txBody>
        </p:sp>
        <p:sp>
          <p:nvSpPr>
            <p:cNvPr id="3994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666699"/>
                </a:solidFill>
              </a:endParaRPr>
            </a:p>
          </p:txBody>
        </p:sp>
        <p:sp>
          <p:nvSpPr>
            <p:cNvPr id="3994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9999CC"/>
                </a:solidFill>
              </a:endParaRPr>
            </a:p>
          </p:txBody>
        </p:sp>
        <p:sp>
          <p:nvSpPr>
            <p:cNvPr id="3994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666699"/>
                </a:solidFill>
              </a:endParaRPr>
            </a:p>
          </p:txBody>
        </p:sp>
        <p:sp>
          <p:nvSpPr>
            <p:cNvPr id="3994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4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9999CC"/>
                </a:solidFill>
              </a:endParaRPr>
            </a:p>
          </p:txBody>
        </p:sp>
        <p:sp>
          <p:nvSpPr>
            <p:cNvPr id="3994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9999CC"/>
                </a:solidFill>
              </a:endParaRPr>
            </a:p>
          </p:txBody>
        </p:sp>
      </p:grpSp>
      <p:sp>
        <p:nvSpPr>
          <p:cNvPr id="3995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title style</a:t>
            </a:r>
          </a:p>
        </p:txBody>
      </p:sp>
      <p:sp>
        <p:nvSpPr>
          <p:cNvPr id="399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text styles</a:t>
            </a:r>
          </a:p>
          <a:p>
            <a:pPr lvl="1"/>
            <a:r>
              <a:rPr lang="tr-TR" altLang="tr-TR" smtClean="0"/>
              <a:t>Second level</a:t>
            </a:r>
          </a:p>
          <a:p>
            <a:pPr lvl="2"/>
            <a:r>
              <a:rPr lang="tr-TR" altLang="tr-TR" smtClean="0"/>
              <a:t>Third level</a:t>
            </a:r>
          </a:p>
          <a:p>
            <a:pPr lvl="3"/>
            <a:r>
              <a:rPr lang="tr-TR" altLang="tr-TR" smtClean="0"/>
              <a:t>Fourth level</a:t>
            </a:r>
          </a:p>
          <a:p>
            <a:pPr lvl="4"/>
            <a:r>
              <a:rPr lang="tr-TR" altLang="tr-TR" smtClean="0"/>
              <a:t>Fifth level</a:t>
            </a:r>
          </a:p>
        </p:txBody>
      </p:sp>
      <p:sp>
        <p:nvSpPr>
          <p:cNvPr id="3995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76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1916113"/>
            <a:ext cx="8229600" cy="1371600"/>
          </a:xfrm>
        </p:spPr>
        <p:txBody>
          <a:bodyPr/>
          <a:lstStyle/>
          <a:p>
            <a:r>
              <a:rPr lang="tr-TR" altLang="tr-TR"/>
              <a:t>ARTIFICIAL PROPAGATION</a:t>
            </a: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4724400"/>
            <a:ext cx="2871787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31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884238"/>
          </a:xfrm>
        </p:spPr>
        <p:txBody>
          <a:bodyPr/>
          <a:lstStyle/>
          <a:p>
            <a:r>
              <a:rPr lang="tr-TR" altLang="tr-TR" sz="2400" b="1"/>
              <a:t>SEMEN COLLECTION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03388" y="1268413"/>
            <a:ext cx="5256212" cy="54737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tr-TR" altLang="tr-TR" sz="160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tr-TR" altLang="tr-TR" sz="1600"/>
              <a:t>ABDOMINAL MASSAGE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tr-TR" altLang="tr-TR" sz="1600"/>
              <a:t>COLLECTION by AIR PRESSURE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tr-TR" altLang="tr-TR" sz="1600"/>
              <a:t>VACUUM PUMP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tr-TR" altLang="tr-TR" sz="1600"/>
              <a:t>OPERATIVE</a:t>
            </a:r>
          </a:p>
          <a:p>
            <a:pPr>
              <a:lnSpc>
                <a:spcPct val="80000"/>
              </a:lnSpc>
            </a:pPr>
            <a:endParaRPr lang="tr-TR" altLang="tr-TR" sz="1600"/>
          </a:p>
          <a:p>
            <a:pPr>
              <a:lnSpc>
                <a:spcPct val="80000"/>
              </a:lnSpc>
            </a:pPr>
            <a:endParaRPr lang="tr-TR" altLang="tr-TR" sz="1600"/>
          </a:p>
          <a:p>
            <a:pPr>
              <a:lnSpc>
                <a:spcPct val="80000"/>
              </a:lnSpc>
            </a:pPr>
            <a:r>
              <a:rPr lang="tr-TR" altLang="tr-TR" sz="1400"/>
              <a:t>Males may be stripped for milt several times with 3 or 4 day intervals between stripping. </a:t>
            </a:r>
          </a:p>
          <a:p>
            <a:pPr lvl="1">
              <a:lnSpc>
                <a:spcPct val="80000"/>
              </a:lnSpc>
            </a:pPr>
            <a:endParaRPr lang="tr-TR" altLang="tr-TR" sz="1400"/>
          </a:p>
          <a:p>
            <a:pPr lvl="1">
              <a:lnSpc>
                <a:spcPct val="80000"/>
              </a:lnSpc>
            </a:pPr>
            <a:endParaRPr lang="tr-TR" altLang="tr-TR" sz="1400"/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tr-TR" altLang="tr-TR" sz="1600"/>
              <a:t>Fish are fasted 48 h prior to semen collection.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tr-TR" altLang="tr-TR" sz="1600"/>
              <a:t>Their abdomens and urogenital papillas are dried before stripping.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tr-TR" altLang="tr-TR" sz="1600"/>
              <a:t>Samples contaminated with faecal material or urine are discarded 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tr-TR" altLang="tr-TR" sz="1600"/>
              <a:t>Have to avoid water contamination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tr-TR" altLang="tr-TR" sz="1600"/>
              <a:t>Adult males aging between 2 and 5 years old must used because of semen quality. 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tr-TR" altLang="tr-TR" sz="1600"/>
              <a:t>Sperm, extenders, glassware, and equipment coming into contact with sperm should kept on ice to avoid temperature shock during handling.</a:t>
            </a:r>
          </a:p>
          <a:p>
            <a:pPr lvl="1">
              <a:lnSpc>
                <a:spcPct val="80000"/>
              </a:lnSpc>
            </a:pPr>
            <a:endParaRPr lang="tr-TR" altLang="tr-TR" sz="1600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6946900" y="1268414"/>
          <a:ext cx="3721100" cy="257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Fotoğrafı" r:id="rId3" imgW="6095238" imgH="4571429" progId="MSPhotoEd.3">
                  <p:embed/>
                </p:oleObj>
              </mc:Choice>
              <mc:Fallback>
                <p:oleObj name="Photo Editor Fotoğrafı" r:id="rId3" imgW="6095238" imgH="45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6900" y="1268414"/>
                        <a:ext cx="3721100" cy="257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4" name="Object 12"/>
          <p:cNvGraphicFramePr>
            <a:graphicFrameLocks noChangeAspect="1"/>
          </p:cNvGraphicFramePr>
          <p:nvPr>
            <p:ph sz="quarter" idx="3"/>
          </p:nvPr>
        </p:nvGraphicFramePr>
        <p:xfrm>
          <a:off x="6959600" y="4076701"/>
          <a:ext cx="3708400" cy="258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Fotoğrafı" r:id="rId5" imgW="3495238" imgH="2514286" progId="MSPhotoEd.3">
                  <p:embed/>
                </p:oleObj>
              </mc:Choice>
              <mc:Fallback>
                <p:oleObj name="Photo Editor Fotoğrafı" r:id="rId5" imgW="3495238" imgH="25142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0" y="4076701"/>
                        <a:ext cx="3708400" cy="258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0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400" b="1"/>
              <a:t>SEMEN COLLECTION FROM CARP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9" y="1628776"/>
            <a:ext cx="8569325" cy="2663825"/>
          </a:xfrm>
        </p:spPr>
        <p:txBody>
          <a:bodyPr/>
          <a:lstStyle/>
          <a:p>
            <a:r>
              <a:rPr lang="tr-TR" altLang="tr-TR" sz="2800"/>
              <a:t>Semen could be collected from anesthetized </a:t>
            </a:r>
            <a:r>
              <a:rPr lang="tr-TR" altLang="tr-TR" sz="2000"/>
              <a:t>(0.1 g/l MS 222)</a:t>
            </a:r>
            <a:r>
              <a:rPr lang="tr-TR" altLang="tr-TR" sz="2800"/>
              <a:t> males by manual abdominal stripping </a:t>
            </a:r>
          </a:p>
          <a:p>
            <a:r>
              <a:rPr lang="tr-TR" altLang="tr-TR" sz="2800"/>
              <a:t>12 h after a single injection of 2 mg/kg of carp pituitary extract (CPE) or 1000 IU HCG at 20-22 °C water temperature. 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703389" y="4508500"/>
            <a:ext cx="4537075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b="1">
                <a:solidFill>
                  <a:srgbClr val="000000"/>
                </a:solidFill>
              </a:rPr>
              <a:t>Anaesthesia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tr-TR" altLang="tr-TR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>
                <a:solidFill>
                  <a:srgbClr val="000000"/>
                </a:solidFill>
              </a:rPr>
              <a:t> Chlorbutanol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>
                <a:solidFill>
                  <a:srgbClr val="000000"/>
                </a:solidFill>
              </a:rPr>
              <a:t> Phenoxyethanol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>
                <a:solidFill>
                  <a:srgbClr val="000000"/>
                </a:solidFill>
              </a:rPr>
              <a:t> Tricaine methane sulphonat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>
                <a:solidFill>
                  <a:srgbClr val="000000"/>
                </a:solidFill>
              </a:rPr>
              <a:t>   (MS-222, 15-300 ppm in water)</a:t>
            </a:r>
          </a:p>
        </p:txBody>
      </p:sp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3824289"/>
            <a:ext cx="4176712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104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11450" y="457200"/>
            <a:ext cx="7499350" cy="668338"/>
          </a:xfrm>
        </p:spPr>
        <p:txBody>
          <a:bodyPr/>
          <a:lstStyle/>
          <a:p>
            <a:r>
              <a:rPr lang="tr-TR" altLang="tr-TR" sz="2000" b="1"/>
              <a:t>SPERMATOLOGICAL EVALUATIONS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4" y="1268413"/>
            <a:ext cx="8675687" cy="568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2000"/>
              <a:t>COLOUR, VISCOSITY (White-cream, viscous)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2000"/>
          </a:p>
          <a:p>
            <a:pPr>
              <a:lnSpc>
                <a:spcPct val="80000"/>
              </a:lnSpc>
            </a:pPr>
            <a:r>
              <a:rPr lang="tr-TR" altLang="tr-TR" sz="2000"/>
              <a:t>VOLUME (ML)</a:t>
            </a:r>
          </a:p>
          <a:p>
            <a:pPr>
              <a:lnSpc>
                <a:spcPct val="80000"/>
              </a:lnSpc>
            </a:pPr>
            <a:endParaRPr lang="tr-TR" altLang="tr-TR" sz="2000"/>
          </a:p>
          <a:p>
            <a:pPr>
              <a:lnSpc>
                <a:spcPct val="80000"/>
              </a:lnSpc>
            </a:pPr>
            <a:r>
              <a:rPr lang="tr-TR" altLang="tr-TR" sz="2000"/>
              <a:t>CONCENTRATION (x10</a:t>
            </a:r>
            <a:r>
              <a:rPr lang="tr-TR" altLang="tr-TR" sz="2000" baseline="30000"/>
              <a:t>9</a:t>
            </a:r>
            <a:r>
              <a:rPr lang="tr-TR" altLang="tr-TR" sz="2000"/>
              <a:t> sp/ml)</a:t>
            </a:r>
          </a:p>
          <a:p>
            <a:pPr lvl="1">
              <a:lnSpc>
                <a:spcPct val="80000"/>
              </a:lnSpc>
            </a:pPr>
            <a:r>
              <a:rPr lang="tr-TR" altLang="tr-TR" sz="2000"/>
              <a:t>Hemacytometer</a:t>
            </a:r>
          </a:p>
          <a:p>
            <a:pPr lvl="1">
              <a:lnSpc>
                <a:spcPct val="80000"/>
              </a:lnSpc>
            </a:pPr>
            <a:r>
              <a:rPr lang="tr-TR" altLang="tr-TR" sz="2000"/>
              <a:t>Spectrophotometer</a:t>
            </a:r>
          </a:p>
          <a:p>
            <a:pPr>
              <a:lnSpc>
                <a:spcPct val="80000"/>
              </a:lnSpc>
            </a:pPr>
            <a:endParaRPr lang="tr-TR" altLang="tr-TR" sz="2000"/>
          </a:p>
          <a:p>
            <a:pPr>
              <a:lnSpc>
                <a:spcPct val="80000"/>
              </a:lnSpc>
            </a:pPr>
            <a:r>
              <a:rPr lang="tr-TR" altLang="tr-TR" sz="2000"/>
              <a:t>MOTILITY (cold table, dilution rate, osmotic pressure) </a:t>
            </a:r>
          </a:p>
          <a:p>
            <a:pPr lvl="1">
              <a:lnSpc>
                <a:spcPct val="80000"/>
              </a:lnSpc>
            </a:pPr>
            <a:r>
              <a:rPr lang="tr-TR" altLang="tr-TR" sz="1800"/>
              <a:t>In numerous fish species with external fertilization, </a:t>
            </a:r>
            <a:r>
              <a:rPr lang="tr-TR" altLang="tr-TR" sz="1800" b="1"/>
              <a:t>the duration of sperm motility is very short (30-60 sec).</a:t>
            </a:r>
            <a:r>
              <a:rPr lang="tr-TR" altLang="tr-TR" sz="1800"/>
              <a:t> </a:t>
            </a:r>
          </a:p>
          <a:p>
            <a:pPr lvl="1">
              <a:lnSpc>
                <a:spcPct val="80000"/>
              </a:lnSpc>
            </a:pPr>
            <a:r>
              <a:rPr lang="tr-TR" altLang="tr-TR" sz="1800"/>
              <a:t>The highest motility of the sperm is observed at the height of the breeding season. </a:t>
            </a:r>
          </a:p>
          <a:p>
            <a:pPr lvl="1">
              <a:lnSpc>
                <a:spcPct val="80000"/>
              </a:lnSpc>
            </a:pPr>
            <a:r>
              <a:rPr lang="tr-TR" altLang="tr-TR" sz="1800"/>
              <a:t>Sperm motility is an important component of a insemination and preservation program in order to prevent poor quality semen samples prior to freezing and to estimate the fertility of the stored sperm after thawing. </a:t>
            </a:r>
          </a:p>
          <a:p>
            <a:pPr lvl="1">
              <a:lnSpc>
                <a:spcPct val="80000"/>
              </a:lnSpc>
            </a:pPr>
            <a:endParaRPr lang="tr-TR" altLang="tr-TR" sz="180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000"/>
              <a:t>Scala method (+, -)         Subjective or visual (%)          CASA (%)</a:t>
            </a:r>
          </a:p>
        </p:txBody>
      </p:sp>
    </p:spTree>
    <p:extLst>
      <p:ext uri="{BB962C8B-B14F-4D97-AF65-F5344CB8AC3E}">
        <p14:creationId xmlns:p14="http://schemas.microsoft.com/office/powerpoint/2010/main" val="30183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4" y="457201"/>
            <a:ext cx="8002587" cy="2466975"/>
          </a:xfrm>
        </p:spPr>
        <p:txBody>
          <a:bodyPr/>
          <a:lstStyle/>
          <a:p>
            <a:r>
              <a:rPr lang="tr-TR" altLang="tr-TR" sz="1000" b="1"/>
              <a:t/>
            </a:r>
            <a:br>
              <a:rPr lang="tr-TR" altLang="tr-TR" sz="1000" b="1"/>
            </a:br>
            <a:endParaRPr lang="tr-TR" altLang="tr-TR" sz="1000" b="1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620713"/>
            <a:ext cx="8064500" cy="59055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altLang="tr-TR" sz="2000" b="1"/>
              <a:t>SEMEN PRESERVATION</a:t>
            </a:r>
            <a:br>
              <a:rPr lang="tr-TR" altLang="tr-TR" sz="2000" b="1"/>
            </a:br>
            <a:endParaRPr lang="tr-TR" altLang="tr-TR" sz="2000" b="1"/>
          </a:p>
          <a:p>
            <a:pPr lvl="1">
              <a:buFont typeface="Wingdings" panose="05000000000000000000" pitchFamily="2" charset="2"/>
              <a:buChar char="Ø"/>
            </a:pPr>
            <a:r>
              <a:rPr lang="tr-TR" altLang="tr-TR" sz="1600"/>
              <a:t>Several methods have been described for the short-term storage and cryopreservation of trout and carp semen.</a:t>
            </a:r>
            <a:br>
              <a:rPr lang="tr-TR" altLang="tr-TR" sz="1600"/>
            </a:br>
            <a:endParaRPr lang="tr-TR" altLang="tr-TR" sz="160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altLang="tr-TR" sz="1600"/>
              <a:t>Differences in diluents, cryoprotectants and freezing techniques make it difficult to get variable estimations of the efficiency of various procedures.</a:t>
            </a:r>
            <a:br>
              <a:rPr lang="tr-TR" altLang="tr-TR" sz="1600"/>
            </a:br>
            <a:r>
              <a:rPr lang="tr-TR" altLang="tr-TR" sz="1600"/>
              <a:t>	(A simple, easy and applicable method is a effective method)</a:t>
            </a:r>
          </a:p>
          <a:p>
            <a:endParaRPr lang="tr-TR" altLang="tr-TR" sz="1800"/>
          </a:p>
          <a:p>
            <a:r>
              <a:rPr lang="tr-TR" altLang="tr-TR" sz="1800" b="1"/>
              <a:t>DILUTION</a:t>
            </a:r>
            <a:endParaRPr lang="tr-TR" altLang="tr-TR" sz="1800"/>
          </a:p>
          <a:p>
            <a:pPr lvl="1"/>
            <a:r>
              <a:rPr lang="tr-TR" altLang="tr-TR" sz="1600"/>
              <a:t>TYPES OF EXTENDERS</a:t>
            </a:r>
          </a:p>
          <a:p>
            <a:pPr lvl="2"/>
            <a:r>
              <a:rPr lang="tr-TR" altLang="tr-TR" sz="1600"/>
              <a:t>Sugar-based (0.3 M glucose, 0.6 M sucrose), ionic, complex, seminal plasma mimicking</a:t>
            </a:r>
          </a:p>
          <a:p>
            <a:pPr lvl="2"/>
            <a:r>
              <a:rPr lang="tr-TR" altLang="tr-TR" sz="1600"/>
              <a:t>Additives </a:t>
            </a:r>
          </a:p>
          <a:p>
            <a:pPr lvl="3"/>
            <a:r>
              <a:rPr lang="tr-TR" altLang="tr-TR" sz="1600"/>
              <a:t>External cryoprotectants (egg yolk, BSA)</a:t>
            </a:r>
          </a:p>
          <a:p>
            <a:pPr lvl="3"/>
            <a:r>
              <a:rPr lang="tr-TR" altLang="tr-TR" sz="1600"/>
              <a:t>Internal cryoprotectants (DMSO, DMA, Glycerol) </a:t>
            </a:r>
            <a:r>
              <a:rPr lang="tr-TR" altLang="tr-TR" sz="1200"/>
              <a:t>Mostly dimethyl sulfoxide is used as the permeating cryoprotective agent for cryopreservation, but other cryoprotectants, like dimethyl acetamide (DMA), ethylene glycol, glycerol and DMSO-glycerol mixture, are also efficient. </a:t>
            </a:r>
          </a:p>
          <a:p>
            <a:pPr lvl="3"/>
            <a:r>
              <a:rPr lang="tr-TR" altLang="tr-TR" sz="1600"/>
              <a:t>Antioxydants (Vitamin A, E, GSH, Taurine etc.) </a:t>
            </a:r>
          </a:p>
          <a:p>
            <a:endParaRPr lang="tr-TR" altLang="tr-TR" sz="1800"/>
          </a:p>
        </p:txBody>
      </p:sp>
    </p:spTree>
    <p:extLst>
      <p:ext uri="{BB962C8B-B14F-4D97-AF65-F5344CB8AC3E}">
        <p14:creationId xmlns:p14="http://schemas.microsoft.com/office/powerpoint/2010/main" val="36528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6"/>
          <a:stretch>
            <a:fillRect/>
          </a:stretch>
        </p:blipFill>
        <p:spPr bwMode="auto">
          <a:xfrm>
            <a:off x="1524000" y="5157788"/>
            <a:ext cx="4356100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4292600"/>
            <a:ext cx="4500562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92601"/>
            <a:ext cx="4643438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1774826" y="620713"/>
            <a:ext cx="87852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b="1">
                <a:solidFill>
                  <a:srgbClr val="000000"/>
                </a:solidFill>
              </a:rPr>
              <a:t>DILUTION RATE</a:t>
            </a:r>
            <a:r>
              <a:rPr lang="tr-TR" altLang="tr-TR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>
                <a:solidFill>
                  <a:srgbClr val="000000"/>
                </a:solidFill>
              </a:rPr>
              <a:t>(1/1, 1/2, 1/3): Lower dilution rates should be used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>
                <a:solidFill>
                  <a:srgbClr val="000000"/>
                </a:solidFill>
              </a:rPr>
              <a:t>When diluting the semen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>
                <a:solidFill>
                  <a:srgbClr val="000000"/>
                </a:solidFill>
              </a:rPr>
              <a:t>Attention !</a:t>
            </a:r>
          </a:p>
          <a:p>
            <a:pPr lvl="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>
                <a:solidFill>
                  <a:srgbClr val="000000"/>
                </a:solidFill>
              </a:rPr>
              <a:t>Osmotic pressure (250-300 mOsm)</a:t>
            </a:r>
          </a:p>
          <a:p>
            <a:pPr lvl="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>
                <a:solidFill>
                  <a:srgbClr val="000000"/>
                </a:solidFill>
              </a:rPr>
              <a:t>pH (7-9)</a:t>
            </a:r>
          </a:p>
          <a:p>
            <a:pPr lvl="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>
                <a:solidFill>
                  <a:srgbClr val="000000"/>
                </a:solidFill>
              </a:rPr>
              <a:t>Temperature	(Environment, extender, semen)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b="1">
                <a:solidFill>
                  <a:srgbClr val="000000"/>
                </a:solidFill>
              </a:rPr>
              <a:t>EQUILIBRATION ?</a:t>
            </a:r>
            <a:r>
              <a:rPr lang="tr-TR" altLang="tr-TR">
                <a:solidFill>
                  <a:srgbClr val="000000"/>
                </a:solidFill>
              </a:rPr>
              <a:t> Conflicted subject !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>
                <a:solidFill>
                  <a:srgbClr val="000000"/>
                </a:solidFill>
              </a:rPr>
              <a:t>Freezing is applied immediately after dilution of the spermatozoa or after an equilibration time.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>
                <a:solidFill>
                  <a:srgbClr val="000000"/>
                </a:solidFill>
              </a:rPr>
              <a:t>Immediate freezing reduces the toxic effects of cryoprotectants, and equilibration increases the rate of penetration. </a:t>
            </a:r>
          </a:p>
        </p:txBody>
      </p:sp>
    </p:spTree>
    <p:extLst>
      <p:ext uri="{BB962C8B-B14F-4D97-AF65-F5344CB8AC3E}">
        <p14:creationId xmlns:p14="http://schemas.microsoft.com/office/powerpoint/2010/main" val="2366692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4" y="404813"/>
            <a:ext cx="7870825" cy="576262"/>
          </a:xfrm>
        </p:spPr>
        <p:txBody>
          <a:bodyPr/>
          <a:lstStyle/>
          <a:p>
            <a:r>
              <a:rPr lang="tr-TR" altLang="tr-TR" sz="2000" b="1"/>
              <a:t>CRYOPRESERVATION	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5189" y="981076"/>
            <a:ext cx="4752975" cy="47418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sz="1200"/>
              <a:t>The spermatozoa diluted with extenders are usually frozen as pellets </a:t>
            </a:r>
            <a:r>
              <a:rPr lang="tr-TR" altLang="tr-TR" sz="1200" b="1"/>
              <a:t>on dry ice</a:t>
            </a:r>
            <a:r>
              <a:rPr lang="tr-TR" altLang="tr-TR" sz="1200"/>
              <a:t>, they can also be frozen straws or ampoules </a:t>
            </a:r>
            <a:r>
              <a:rPr lang="tr-TR" altLang="tr-TR" sz="1200" b="1"/>
              <a:t>in liquid nitrogen vapour.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1600" b="1"/>
              <a:t>PELLET</a:t>
            </a:r>
          </a:p>
          <a:p>
            <a:r>
              <a:rPr lang="tr-TR" altLang="tr-TR" sz="1600"/>
              <a:t>Dry ice (Solid CO</a:t>
            </a:r>
            <a:r>
              <a:rPr lang="tr-TR" altLang="tr-TR" sz="1600" baseline="-25000"/>
              <a:t>2</a:t>
            </a:r>
            <a:r>
              <a:rPr lang="tr-TR" altLang="tr-TR" sz="1600"/>
              <a:t>)</a:t>
            </a:r>
          </a:p>
          <a:p>
            <a:pPr lvl="1"/>
            <a:r>
              <a:rPr lang="tr-TR" altLang="tr-TR" sz="1400"/>
              <a:t>for 5 min at -79</a:t>
            </a:r>
            <a:r>
              <a:rPr lang="tr-TR" altLang="tr-TR" sz="1400" baseline="30000"/>
              <a:t>o</a:t>
            </a:r>
            <a:r>
              <a:rPr lang="tr-TR" altLang="tr-TR" sz="1400"/>
              <a:t>C</a:t>
            </a:r>
          </a:p>
          <a:p>
            <a:pPr>
              <a:buFont typeface="Wingdings" panose="05000000000000000000" pitchFamily="2" charset="2"/>
              <a:buNone/>
            </a:pPr>
            <a:endParaRPr lang="tr-TR" altLang="tr-TR" sz="1600" b="1"/>
          </a:p>
          <a:p>
            <a:pPr>
              <a:buFont typeface="Wingdings" panose="05000000000000000000" pitchFamily="2" charset="2"/>
              <a:buNone/>
            </a:pPr>
            <a:r>
              <a:rPr lang="tr-TR" altLang="tr-TR" sz="1600" b="1"/>
              <a:t>STRAW (Pailette)</a:t>
            </a:r>
          </a:p>
          <a:p>
            <a:r>
              <a:rPr lang="tr-TR" altLang="tr-TR" sz="1600"/>
              <a:t>LN vapour</a:t>
            </a:r>
          </a:p>
          <a:p>
            <a:pPr lvl="1"/>
            <a:r>
              <a:rPr lang="tr-TR" altLang="tr-TR" sz="1400"/>
              <a:t>above 3-5 cm for 10 mins at -120</a:t>
            </a:r>
            <a:r>
              <a:rPr lang="tr-TR" altLang="tr-TR" sz="1400" baseline="30000"/>
              <a:t>o</a:t>
            </a:r>
            <a:r>
              <a:rPr lang="tr-TR" altLang="tr-TR" sz="1400"/>
              <a:t>C</a:t>
            </a:r>
          </a:p>
          <a:p>
            <a:r>
              <a:rPr lang="tr-TR" altLang="tr-TR" sz="1600"/>
              <a:t>Automatic freezer</a:t>
            </a:r>
          </a:p>
          <a:p>
            <a:pPr lvl="1"/>
            <a:r>
              <a:rPr lang="tr-TR" altLang="tr-TR" sz="1400"/>
              <a:t>can apply different protocols (from 4</a:t>
            </a:r>
            <a:r>
              <a:rPr lang="tr-TR" altLang="tr-TR" sz="1400" baseline="30000"/>
              <a:t>o</a:t>
            </a:r>
            <a:r>
              <a:rPr lang="tr-TR" altLang="tr-TR" sz="1400"/>
              <a:t>C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tr-TR" altLang="tr-TR" sz="1400"/>
              <a:t>-35</a:t>
            </a:r>
            <a:r>
              <a:rPr lang="tr-TR" altLang="tr-TR" sz="1400" baseline="30000"/>
              <a:t>o</a:t>
            </a:r>
            <a:r>
              <a:rPr lang="tr-TR" altLang="tr-TR" sz="1400"/>
              <a:t>C / min) </a:t>
            </a: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7175500" y="1125538"/>
          <a:ext cx="3168650" cy="23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hoto Editor Fotoğrafı" r:id="rId3" imgW="6095238" imgH="4571429" progId="MSPhotoEd.3">
                  <p:embed/>
                </p:oleObj>
              </mc:Choice>
              <mc:Fallback>
                <p:oleObj name="Photo Editor Fotoğrafı" r:id="rId3" imgW="6095238" imgH="45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0" y="1125538"/>
                        <a:ext cx="3168650" cy="230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7227889" y="3722688"/>
          <a:ext cx="3087687" cy="222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hoto Editor Fotoğrafı" r:id="rId5" imgW="6095238" imgH="4571429" progId="MSPhotoEd.3">
                  <p:embed/>
                </p:oleObj>
              </mc:Choice>
              <mc:Fallback>
                <p:oleObj name="Photo Editor Fotoğrafı" r:id="rId5" imgW="6095238" imgH="45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7889" y="3722688"/>
                        <a:ext cx="3087687" cy="222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3216275" y="4545014"/>
          <a:ext cx="3289300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Bit Eşlem Resmi" r:id="rId7" imgW="2715004" imgH="1743318" progId="Paint.Picture">
                  <p:embed/>
                </p:oleObj>
              </mc:Choice>
              <mc:Fallback>
                <p:oleObj name="Bit Eşlem Resmi" r:id="rId7" imgW="2715004" imgH="17433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4545014"/>
                        <a:ext cx="3289300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660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1"/>
            <a:ext cx="6275388" cy="955675"/>
          </a:xfrm>
        </p:spPr>
        <p:txBody>
          <a:bodyPr/>
          <a:lstStyle/>
          <a:p>
            <a:r>
              <a:rPr lang="tr-TR" altLang="tr-TR" sz="2000" b="1"/>
              <a:t>	</a:t>
            </a:r>
            <a:r>
              <a:rPr lang="tr-TR" altLang="tr-TR" sz="2400" b="1"/>
              <a:t>THAWING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24113" y="1557339"/>
            <a:ext cx="7847012" cy="47513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1600" b="1"/>
              <a:t>PELLETS THAWING</a:t>
            </a:r>
          </a:p>
          <a:p>
            <a:pPr>
              <a:lnSpc>
                <a:spcPct val="80000"/>
              </a:lnSpc>
            </a:pPr>
            <a:endParaRPr lang="tr-TR" altLang="tr-TR" sz="1600" b="1"/>
          </a:p>
          <a:p>
            <a:pPr lvl="1">
              <a:lnSpc>
                <a:spcPct val="80000"/>
              </a:lnSpc>
            </a:pPr>
            <a:r>
              <a:rPr lang="tr-TR" altLang="tr-TR" sz="1600"/>
              <a:t>Thawing in own extender </a:t>
            </a:r>
          </a:p>
          <a:p>
            <a:pPr lvl="1">
              <a:lnSpc>
                <a:spcPct val="80000"/>
              </a:lnSpc>
            </a:pPr>
            <a:r>
              <a:rPr lang="tr-TR" altLang="tr-TR" sz="1600"/>
              <a:t>Thawing in activation solution (A solution which is under 100 mOsm) 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1200"/>
              <a:t>(hatchery water, 0.3 M NaCl, 3 g of urea, 4 g of NaCl in 1 l of water).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1200"/>
          </a:p>
          <a:p>
            <a:pPr>
              <a:lnSpc>
                <a:spcPct val="80000"/>
              </a:lnSpc>
            </a:pPr>
            <a:r>
              <a:rPr lang="tr-TR" altLang="tr-TR" sz="1600" b="1"/>
              <a:t>STRAW THAWING</a:t>
            </a:r>
          </a:p>
          <a:p>
            <a:pPr lvl="1">
              <a:lnSpc>
                <a:spcPct val="80000"/>
              </a:lnSpc>
            </a:pPr>
            <a:r>
              <a:rPr lang="tr-TR" altLang="tr-TR" sz="1600"/>
              <a:t>In a water bath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1400"/>
              <a:t>Trout</a:t>
            </a:r>
          </a:p>
          <a:p>
            <a:pPr lvl="2">
              <a:lnSpc>
                <a:spcPct val="80000"/>
              </a:lnSpc>
            </a:pPr>
            <a:r>
              <a:rPr lang="tr-TR" altLang="tr-TR" sz="1600"/>
              <a:t>At 30</a:t>
            </a:r>
            <a:r>
              <a:rPr lang="tr-TR" altLang="tr-TR" sz="1600" baseline="30000"/>
              <a:t>O</a:t>
            </a:r>
            <a:r>
              <a:rPr lang="tr-TR" altLang="tr-TR" sz="1600"/>
              <a:t>C for 15-20 sec (0.5 ml straw)</a:t>
            </a:r>
          </a:p>
          <a:p>
            <a:pPr lvl="2">
              <a:lnSpc>
                <a:spcPct val="80000"/>
              </a:lnSpc>
            </a:pPr>
            <a:r>
              <a:rPr lang="tr-TR" altLang="tr-TR" sz="1600"/>
              <a:t>At 35-40</a:t>
            </a:r>
            <a:r>
              <a:rPr lang="tr-TR" altLang="tr-TR" sz="1600" baseline="30000"/>
              <a:t>o</a:t>
            </a:r>
            <a:r>
              <a:rPr lang="tr-TR" altLang="tr-TR" sz="1600"/>
              <a:t>C for 5 sec</a:t>
            </a:r>
          </a:p>
          <a:p>
            <a:pPr lvl="2">
              <a:lnSpc>
                <a:spcPct val="80000"/>
              </a:lnSpc>
            </a:pPr>
            <a:r>
              <a:rPr lang="tr-TR" altLang="tr-TR" sz="1600"/>
              <a:t>At 5</a:t>
            </a:r>
            <a:r>
              <a:rPr lang="tr-TR" altLang="tr-TR" sz="1600" baseline="30000"/>
              <a:t>o</a:t>
            </a:r>
            <a:r>
              <a:rPr lang="tr-TR" altLang="tr-TR" sz="1600"/>
              <a:t>C for 90 sec</a:t>
            </a:r>
          </a:p>
          <a:p>
            <a:pPr lvl="1">
              <a:lnSpc>
                <a:spcPct val="80000"/>
              </a:lnSpc>
            </a:pPr>
            <a:endParaRPr lang="tr-TR" altLang="tr-TR" sz="1600"/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1400"/>
              <a:t>Carp</a:t>
            </a:r>
          </a:p>
          <a:p>
            <a:pPr lvl="2">
              <a:lnSpc>
                <a:spcPct val="80000"/>
              </a:lnSpc>
            </a:pPr>
            <a:r>
              <a:rPr lang="tr-TR" altLang="tr-TR" sz="1600"/>
              <a:t>At 30 °C for 30 s </a:t>
            </a:r>
          </a:p>
          <a:p>
            <a:pPr lvl="2">
              <a:lnSpc>
                <a:spcPct val="80000"/>
              </a:lnSpc>
            </a:pPr>
            <a:r>
              <a:rPr lang="tr-TR" altLang="tr-TR" sz="1600"/>
              <a:t>At 35-40</a:t>
            </a:r>
            <a:r>
              <a:rPr lang="tr-TR" altLang="tr-TR" sz="1600" baseline="30000"/>
              <a:t>o</a:t>
            </a:r>
            <a:r>
              <a:rPr lang="tr-TR" altLang="tr-TR" sz="1600"/>
              <a:t>C for 10-15 sec</a:t>
            </a:r>
          </a:p>
          <a:p>
            <a:pPr lvl="2">
              <a:lnSpc>
                <a:spcPct val="80000"/>
              </a:lnSpc>
            </a:pPr>
            <a:endParaRPr lang="tr-TR" altLang="tr-TR" sz="1600"/>
          </a:p>
          <a:p>
            <a:pPr lvl="1">
              <a:lnSpc>
                <a:spcPct val="80000"/>
              </a:lnSpc>
            </a:pPr>
            <a:endParaRPr lang="tr-TR" altLang="tr-TR" sz="160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1600"/>
              <a:t>*FINAL TEMPERATURE MUST BE 5-10 </a:t>
            </a:r>
            <a:r>
              <a:rPr lang="tr-TR" altLang="tr-TR" sz="1600" baseline="30000"/>
              <a:t>O</a:t>
            </a:r>
            <a:r>
              <a:rPr lang="tr-TR" altLang="tr-TR" sz="1600"/>
              <a:t>C FOR TROUT SEMEN</a:t>
            </a:r>
          </a:p>
        </p:txBody>
      </p:sp>
    </p:spTree>
    <p:extLst>
      <p:ext uri="{BB962C8B-B14F-4D97-AF65-F5344CB8AC3E}">
        <p14:creationId xmlns:p14="http://schemas.microsoft.com/office/powerpoint/2010/main" val="67563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Office PowerPoint</Application>
  <PresentationFormat>Geniş ekran</PresentationFormat>
  <Paragraphs>98</Paragraphs>
  <Slides>8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Times New Roman</vt:lpstr>
      <vt:lpstr>Wingdings</vt:lpstr>
      <vt:lpstr>Pixel</vt:lpstr>
      <vt:lpstr>Microsoft Photo Editor 3.0 Fotoğrafı</vt:lpstr>
      <vt:lpstr>Bit Eşlem Resmi</vt:lpstr>
      <vt:lpstr>ARTIFICIAL PROPAGATION</vt:lpstr>
      <vt:lpstr>SEMEN COLLECTION</vt:lpstr>
      <vt:lpstr>SEMEN COLLECTION FROM CARP</vt:lpstr>
      <vt:lpstr>SPERMATOLOGICAL EVALUATIONS</vt:lpstr>
      <vt:lpstr> </vt:lpstr>
      <vt:lpstr>PowerPoint Sunusu</vt:lpstr>
      <vt:lpstr>CRYOPRESERVATION </vt:lpstr>
      <vt:lpstr> THAWING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PROPAGATION</dc:title>
  <dc:creator>Akcay</dc:creator>
  <cp:lastModifiedBy>Akcay</cp:lastModifiedBy>
  <cp:revision>1</cp:revision>
  <dcterms:created xsi:type="dcterms:W3CDTF">2019-09-05T09:48:11Z</dcterms:created>
  <dcterms:modified xsi:type="dcterms:W3CDTF">2019-09-05T09:48:18Z</dcterms:modified>
</cp:coreProperties>
</file>