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9" r:id="rId14"/>
    <p:sldId id="270" r:id="rId15"/>
    <p:sldId id="271" r:id="rId16"/>
    <p:sldId id="272" r:id="rId17"/>
    <p:sldId id="273" r:id="rId18"/>
    <p:sldId id="275" r:id="rId19"/>
    <p:sldId id="276" r:id="rId20"/>
    <p:sldId id="277" r:id="rId21"/>
    <p:sldId id="278" r:id="rId22"/>
    <p:sldId id="279" r:id="rId2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6F519-88EF-4123-BD19-DAF79F8D32DB}" type="datetimeFigureOut">
              <a:rPr lang="tr-TR" smtClean="0"/>
              <a:t>25.12.2017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E782EE-0757-42B6-B910-69D263CF3B34}" type="slidenum">
              <a:rPr lang="tr-TR" smtClean="0"/>
              <a:t>‹#›</a:t>
            </a:fld>
            <a:endParaRPr lang="tr-TR"/>
          </a:p>
        </p:txBody>
      </p:sp>
    </p:spTree>
    <p:extLst>
      <p:ext uri="{BB962C8B-B14F-4D97-AF65-F5344CB8AC3E}">
        <p14:creationId xmlns:p14="http://schemas.microsoft.com/office/powerpoint/2010/main" val="442585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tr-TR" smtClean="0"/>
          </a:p>
        </p:txBody>
      </p:sp>
      <p:sp>
        <p:nvSpPr>
          <p:cNvPr id="72708" name="Slide Number Placeholder 3"/>
          <p:cNvSpPr>
            <a:spLocks noGrp="1"/>
          </p:cNvSpPr>
          <p:nvPr>
            <p:ph type="sldNum" sz="quarter" idx="5"/>
          </p:nvPr>
        </p:nvSpPr>
        <p:spPr>
          <a:noFill/>
        </p:spPr>
        <p:txBody>
          <a:bodyPr/>
          <a:lstStyle/>
          <a:p>
            <a:fld id="{EE60E9FF-E4AC-48EB-BEAF-36378F561A6C}" type="slidenum">
              <a:rPr lang="en-US" smtClean="0"/>
              <a:pPr/>
              <a:t>14</a:t>
            </a:fld>
            <a:endParaRPr lang="en-US" smtClean="0"/>
          </a:p>
        </p:txBody>
      </p:sp>
    </p:spTree>
    <p:extLst>
      <p:ext uri="{BB962C8B-B14F-4D97-AF65-F5344CB8AC3E}">
        <p14:creationId xmlns:p14="http://schemas.microsoft.com/office/powerpoint/2010/main" val="361262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tr-TR" smtClean="0"/>
          </a:p>
        </p:txBody>
      </p:sp>
      <p:sp>
        <p:nvSpPr>
          <p:cNvPr id="73732" name="Slide Number Placeholder 3"/>
          <p:cNvSpPr>
            <a:spLocks noGrp="1"/>
          </p:cNvSpPr>
          <p:nvPr>
            <p:ph type="sldNum" sz="quarter" idx="5"/>
          </p:nvPr>
        </p:nvSpPr>
        <p:spPr>
          <a:noFill/>
        </p:spPr>
        <p:txBody>
          <a:bodyPr/>
          <a:lstStyle/>
          <a:p>
            <a:fld id="{596A80D3-89D9-475D-A529-9E46843D86EF}" type="slidenum">
              <a:rPr lang="en-US" smtClean="0"/>
              <a:pPr/>
              <a:t>15</a:t>
            </a:fld>
            <a:endParaRPr lang="en-US" smtClean="0"/>
          </a:p>
        </p:txBody>
      </p:sp>
    </p:spTree>
    <p:extLst>
      <p:ext uri="{BB962C8B-B14F-4D97-AF65-F5344CB8AC3E}">
        <p14:creationId xmlns:p14="http://schemas.microsoft.com/office/powerpoint/2010/main" val="55993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tr-TR" smtClean="0"/>
          </a:p>
        </p:txBody>
      </p:sp>
      <p:sp>
        <p:nvSpPr>
          <p:cNvPr id="74756" name="Slide Number Placeholder 3"/>
          <p:cNvSpPr>
            <a:spLocks noGrp="1"/>
          </p:cNvSpPr>
          <p:nvPr>
            <p:ph type="sldNum" sz="quarter" idx="5"/>
          </p:nvPr>
        </p:nvSpPr>
        <p:spPr>
          <a:noFill/>
        </p:spPr>
        <p:txBody>
          <a:bodyPr/>
          <a:lstStyle/>
          <a:p>
            <a:fld id="{12408878-089E-40E6-B992-07BFF07E8002}" type="slidenum">
              <a:rPr lang="en-US" smtClean="0"/>
              <a:pPr/>
              <a:t>16</a:t>
            </a:fld>
            <a:endParaRPr lang="en-US" smtClean="0"/>
          </a:p>
        </p:txBody>
      </p:sp>
    </p:spTree>
    <p:extLst>
      <p:ext uri="{BB962C8B-B14F-4D97-AF65-F5344CB8AC3E}">
        <p14:creationId xmlns:p14="http://schemas.microsoft.com/office/powerpoint/2010/main" val="124248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tr-TR" smtClean="0"/>
          </a:p>
        </p:txBody>
      </p:sp>
      <p:sp>
        <p:nvSpPr>
          <p:cNvPr id="75780" name="Slide Number Placeholder 3"/>
          <p:cNvSpPr>
            <a:spLocks noGrp="1"/>
          </p:cNvSpPr>
          <p:nvPr>
            <p:ph type="sldNum" sz="quarter" idx="5"/>
          </p:nvPr>
        </p:nvSpPr>
        <p:spPr>
          <a:noFill/>
        </p:spPr>
        <p:txBody>
          <a:bodyPr/>
          <a:lstStyle/>
          <a:p>
            <a:fld id="{C2AF12BB-6903-485D-8449-C405C5C4A448}" type="slidenum">
              <a:rPr lang="en-US" smtClean="0"/>
              <a:pPr/>
              <a:t>17</a:t>
            </a:fld>
            <a:endParaRPr lang="en-US" smtClean="0"/>
          </a:p>
        </p:txBody>
      </p:sp>
    </p:spTree>
    <p:extLst>
      <p:ext uri="{BB962C8B-B14F-4D97-AF65-F5344CB8AC3E}">
        <p14:creationId xmlns:p14="http://schemas.microsoft.com/office/powerpoint/2010/main" val="131671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tr-TR" smtClean="0"/>
          </a:p>
        </p:txBody>
      </p:sp>
      <p:sp>
        <p:nvSpPr>
          <p:cNvPr id="76804" name="Slide Number Placeholder 3"/>
          <p:cNvSpPr>
            <a:spLocks noGrp="1"/>
          </p:cNvSpPr>
          <p:nvPr>
            <p:ph type="sldNum" sz="quarter" idx="5"/>
          </p:nvPr>
        </p:nvSpPr>
        <p:spPr>
          <a:noFill/>
        </p:spPr>
        <p:txBody>
          <a:bodyPr/>
          <a:lstStyle/>
          <a:p>
            <a:fld id="{5E37F63A-E75B-49C4-8E4E-C92509DB4451}" type="slidenum">
              <a:rPr lang="en-US" smtClean="0"/>
              <a:pPr/>
              <a:t>21</a:t>
            </a:fld>
            <a:endParaRPr lang="en-US" smtClean="0"/>
          </a:p>
        </p:txBody>
      </p:sp>
    </p:spTree>
    <p:extLst>
      <p:ext uri="{BB962C8B-B14F-4D97-AF65-F5344CB8AC3E}">
        <p14:creationId xmlns:p14="http://schemas.microsoft.com/office/powerpoint/2010/main" val="2795154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C08E861-1E4E-40AB-9B55-3CE139161F77}" type="datetimeFigureOut">
              <a:rPr lang="tr-TR" smtClean="0"/>
              <a:pPr/>
              <a:t>25.12.2017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D28BF65-5AC3-402D-911C-7C3E7968747C}"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8E861-1E4E-40AB-9B55-3CE139161F77}" type="datetimeFigureOut">
              <a:rPr lang="tr-TR" smtClean="0"/>
              <a:pPr/>
              <a:t>25.12.2017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8BF65-5AC3-402D-911C-7C3E7968747C}"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JEOFİZİK VERİLER İÇİN AÇILAN SONDAJLAR</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Dinamit deliklerinin kapatılması</a:t>
            </a:r>
            <a:endParaRPr lang="tr-TR" dirty="0"/>
          </a:p>
        </p:txBody>
      </p:sp>
      <p:sp>
        <p:nvSpPr>
          <p:cNvPr id="3" name="2 İçerik Yer Tutucusu"/>
          <p:cNvSpPr>
            <a:spLocks noGrp="1"/>
          </p:cNvSpPr>
          <p:nvPr>
            <p:ph idx="1"/>
          </p:nvPr>
        </p:nvSpPr>
        <p:spPr/>
        <p:txBody>
          <a:bodyPr/>
          <a:lstStyle/>
          <a:p>
            <a:r>
              <a:rPr lang="tr-TR" sz="2400" dirty="0" smtClean="0">
                <a:latin typeface="Times New Roman TR" pitchFamily="18" charset="0"/>
                <a:cs typeface="Times New Roman TR" pitchFamily="18" charset="0"/>
              </a:rPr>
              <a:t>Daha iyi bir patlayıcı etkisi (tek yönde) oluşturmak için</a:t>
            </a:r>
          </a:p>
          <a:p>
            <a:r>
              <a:rPr lang="tr-TR" sz="2400" dirty="0" smtClean="0">
                <a:latin typeface="Times New Roman TR" pitchFamily="18" charset="0"/>
                <a:cs typeface="Times New Roman TR" pitchFamily="18" charset="0"/>
              </a:rPr>
              <a:t>Tatlı su içerisine tuzlu su girişini önlemek için</a:t>
            </a:r>
          </a:p>
          <a:p>
            <a:r>
              <a:rPr lang="tr-TR" sz="2400" dirty="0" smtClean="0">
                <a:latin typeface="Times New Roman TR" pitchFamily="18" charset="0"/>
                <a:cs typeface="Times New Roman TR" pitchFamily="18" charset="0"/>
              </a:rPr>
              <a:t>Kirli suların tatlı su tabakalarına etkisini önlemek için</a:t>
            </a:r>
          </a:p>
          <a:p>
            <a:r>
              <a:rPr lang="tr-TR" sz="2400" dirty="0" smtClean="0">
                <a:latin typeface="Times New Roman TR" pitchFamily="18" charset="0"/>
                <a:cs typeface="Times New Roman TR" pitchFamily="18" charset="0"/>
              </a:rPr>
              <a:t>Kazanılan toprak alanlarını kuru tutmak için</a:t>
            </a:r>
          </a:p>
          <a:p>
            <a:r>
              <a:rPr lang="tr-TR" sz="2400" dirty="0" smtClean="0">
                <a:latin typeface="Times New Roman TR" pitchFamily="18" charset="0"/>
                <a:cs typeface="Times New Roman TR" pitchFamily="18" charset="0"/>
              </a:rPr>
              <a:t>Doğal alanları ilksel halinde korumak için</a:t>
            </a:r>
          </a:p>
          <a:p>
            <a:r>
              <a:rPr lang="tr-TR" sz="2400" dirty="0" smtClean="0">
                <a:latin typeface="Times New Roman TR" pitchFamily="18" charset="0"/>
                <a:cs typeface="Times New Roman TR" pitchFamily="18" charset="0"/>
              </a:rPr>
              <a:t>Sığır kazalarını önlemek için</a:t>
            </a:r>
          </a:p>
          <a:p>
            <a:endParaRPr lang="tr-TR" dirty="0"/>
          </a:p>
        </p:txBody>
      </p:sp>
      <p:pic>
        <p:nvPicPr>
          <p:cNvPr id="8196" name="Picture 4"/>
          <p:cNvPicPr>
            <a:picLocks noChangeAspect="1" noChangeArrowheads="1"/>
          </p:cNvPicPr>
          <p:nvPr/>
        </p:nvPicPr>
        <p:blipFill>
          <a:blip r:embed="rId2" cstate="print"/>
          <a:srcRect/>
          <a:stretch>
            <a:fillRect/>
          </a:stretch>
        </p:blipFill>
        <p:spPr bwMode="auto">
          <a:xfrm>
            <a:off x="7413888" y="3861047"/>
            <a:ext cx="1541603" cy="2880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Sızıntı- </a:t>
            </a:r>
            <a:br>
              <a:rPr lang="tr-TR" dirty="0" smtClean="0"/>
            </a:br>
            <a:r>
              <a:rPr lang="tr-TR" dirty="0" smtClean="0"/>
              <a:t>derin yer altı suyu yüzeye akar</a:t>
            </a:r>
            <a:endParaRPr lang="tr-T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804565" y="1600200"/>
            <a:ext cx="7534869" cy="4525963"/>
          </a:xfrm>
          <a:prstGeom prst="rect">
            <a:avLst/>
          </a:prstGeom>
          <a:noFill/>
          <a:ln w="9525">
            <a:noFill/>
            <a:miter lim="800000"/>
            <a:headEnd/>
            <a:tailEnd/>
          </a:ln>
        </p:spPr>
      </p:pic>
      <p:sp>
        <p:nvSpPr>
          <p:cNvPr id="5" name="4 Metin kutusu"/>
          <p:cNvSpPr txBox="1"/>
          <p:nvPr/>
        </p:nvSpPr>
        <p:spPr>
          <a:xfrm>
            <a:off x="2483768" y="1772816"/>
            <a:ext cx="704039" cy="369332"/>
          </a:xfrm>
          <a:prstGeom prst="rect">
            <a:avLst/>
          </a:prstGeom>
          <a:solidFill>
            <a:schemeClr val="bg1"/>
          </a:solidFill>
        </p:spPr>
        <p:txBody>
          <a:bodyPr wrap="none" rtlCol="0">
            <a:spAutoFit/>
          </a:bodyPr>
          <a:lstStyle/>
          <a:p>
            <a:r>
              <a:rPr lang="tr-TR" dirty="0" smtClean="0"/>
              <a:t>Nehir</a:t>
            </a:r>
            <a:endParaRPr lang="tr-TR" dirty="0"/>
          </a:p>
        </p:txBody>
      </p:sp>
      <p:sp>
        <p:nvSpPr>
          <p:cNvPr id="6" name="5 Metin kutusu"/>
          <p:cNvSpPr txBox="1"/>
          <p:nvPr/>
        </p:nvSpPr>
        <p:spPr>
          <a:xfrm>
            <a:off x="5724128" y="1772816"/>
            <a:ext cx="2233047" cy="369332"/>
          </a:xfrm>
          <a:prstGeom prst="rect">
            <a:avLst/>
          </a:prstGeom>
          <a:solidFill>
            <a:schemeClr val="bg1"/>
          </a:solidFill>
        </p:spPr>
        <p:txBody>
          <a:bodyPr wrap="none" rtlCol="0">
            <a:spAutoFit/>
          </a:bodyPr>
          <a:lstStyle/>
          <a:p>
            <a:r>
              <a:rPr lang="tr-TR" dirty="0" smtClean="0"/>
              <a:t>Kazanılan toprak alanı</a:t>
            </a:r>
            <a:endParaRPr lang="tr-TR" dirty="0"/>
          </a:p>
        </p:txBody>
      </p:sp>
      <p:sp>
        <p:nvSpPr>
          <p:cNvPr id="7" name="6 Metin kutusu"/>
          <p:cNvSpPr txBox="1"/>
          <p:nvPr/>
        </p:nvSpPr>
        <p:spPr>
          <a:xfrm>
            <a:off x="5868144" y="5661248"/>
            <a:ext cx="2778774" cy="369332"/>
          </a:xfrm>
          <a:prstGeom prst="rect">
            <a:avLst/>
          </a:prstGeom>
          <a:solidFill>
            <a:schemeClr val="bg1"/>
          </a:solidFill>
        </p:spPr>
        <p:txBody>
          <a:bodyPr wrap="none" rtlCol="0">
            <a:spAutoFit/>
          </a:bodyPr>
          <a:lstStyle/>
          <a:p>
            <a:r>
              <a:rPr lang="tr-TR" dirty="0" smtClean="0"/>
              <a:t>Kapatılmamış dinamit deliği</a:t>
            </a:r>
            <a:endParaRPr lang="tr-TR" dirty="0"/>
          </a:p>
        </p:txBody>
      </p:sp>
      <p:sp>
        <p:nvSpPr>
          <p:cNvPr id="8" name="7 Metin kutusu"/>
          <p:cNvSpPr txBox="1"/>
          <p:nvPr/>
        </p:nvSpPr>
        <p:spPr>
          <a:xfrm>
            <a:off x="4139953" y="4941168"/>
            <a:ext cx="1872208" cy="369332"/>
          </a:xfrm>
          <a:prstGeom prst="rect">
            <a:avLst/>
          </a:prstGeom>
          <a:solidFill>
            <a:schemeClr val="bg1"/>
          </a:solidFill>
        </p:spPr>
        <p:txBody>
          <a:bodyPr wrap="square" rtlCol="0">
            <a:spAutoFit/>
          </a:bodyPr>
          <a:lstStyle/>
          <a:p>
            <a:pPr algn="ctr"/>
            <a:r>
              <a:rPr lang="tr-TR" dirty="0" smtClean="0"/>
              <a:t>Aşırı basınçlı su</a:t>
            </a:r>
            <a:endParaRPr lang="tr-TR" dirty="0"/>
          </a:p>
        </p:txBody>
      </p:sp>
      <p:sp>
        <p:nvSpPr>
          <p:cNvPr id="9" name="8 Metin kutusu"/>
          <p:cNvSpPr txBox="1"/>
          <p:nvPr/>
        </p:nvSpPr>
        <p:spPr>
          <a:xfrm>
            <a:off x="4355976" y="4149080"/>
            <a:ext cx="1872208" cy="307777"/>
          </a:xfrm>
          <a:prstGeom prst="rect">
            <a:avLst/>
          </a:prstGeom>
          <a:solidFill>
            <a:schemeClr val="bg1"/>
          </a:solidFill>
        </p:spPr>
        <p:txBody>
          <a:bodyPr wrap="square" rtlCol="0">
            <a:spAutoFit/>
          </a:bodyPr>
          <a:lstStyle/>
          <a:p>
            <a:pPr algn="ctr"/>
            <a:r>
              <a:rPr lang="tr-TR" sz="1400" dirty="0" smtClean="0">
                <a:latin typeface="Times New Roman TR" pitchFamily="18" charset="0"/>
                <a:cs typeface="Times New Roman TR" pitchFamily="18" charset="0"/>
              </a:rPr>
              <a:t>Geçirimsiz tabaka</a:t>
            </a:r>
            <a:endParaRPr lang="tr-TR" sz="1400" dirty="0">
              <a:latin typeface="Times New Roman TR" pitchFamily="18" charset="0"/>
              <a:cs typeface="Times New Roman TR" pitchFamily="18" charset="0"/>
            </a:endParaRPr>
          </a:p>
        </p:txBody>
      </p:sp>
      <p:sp>
        <p:nvSpPr>
          <p:cNvPr id="10" name="9 Metin kutusu"/>
          <p:cNvSpPr txBox="1"/>
          <p:nvPr/>
        </p:nvSpPr>
        <p:spPr>
          <a:xfrm>
            <a:off x="5364088" y="3573016"/>
            <a:ext cx="606384" cy="307777"/>
          </a:xfrm>
          <a:prstGeom prst="rect">
            <a:avLst/>
          </a:prstGeom>
          <a:solidFill>
            <a:schemeClr val="bg1"/>
          </a:solidFill>
        </p:spPr>
        <p:txBody>
          <a:bodyPr wrap="none" rtlCol="0">
            <a:spAutoFit/>
          </a:bodyPr>
          <a:lstStyle/>
          <a:p>
            <a:r>
              <a:rPr lang="tr-TR" sz="1400" dirty="0" smtClean="0">
                <a:latin typeface="Times New Roman TR" pitchFamily="18" charset="0"/>
                <a:cs typeface="Times New Roman TR" pitchFamily="18" charset="0"/>
              </a:rPr>
              <a:t>Turba</a:t>
            </a:r>
            <a:endParaRPr lang="tr-TR" sz="1400" dirty="0">
              <a:latin typeface="Times New Roman TR" pitchFamily="18" charset="0"/>
              <a:cs typeface="Times New Roman TR"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Sızma-</a:t>
            </a:r>
            <a:br>
              <a:rPr lang="tr-TR" dirty="0" smtClean="0"/>
            </a:br>
            <a:r>
              <a:rPr lang="tr-TR" dirty="0" smtClean="0"/>
              <a:t>Su kaçağı olur</a:t>
            </a:r>
            <a:endParaRPr lang="tr-TR"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457200" y="1806408"/>
            <a:ext cx="8229600" cy="4113546"/>
          </a:xfrm>
          <a:prstGeom prst="rect">
            <a:avLst/>
          </a:prstGeom>
          <a:noFill/>
          <a:ln w="9525">
            <a:noFill/>
            <a:miter lim="800000"/>
            <a:headEnd/>
            <a:tailEnd/>
          </a:ln>
        </p:spPr>
      </p:pic>
      <p:sp>
        <p:nvSpPr>
          <p:cNvPr id="5" name="4 Metin kutusu"/>
          <p:cNvSpPr txBox="1"/>
          <p:nvPr/>
        </p:nvSpPr>
        <p:spPr>
          <a:xfrm>
            <a:off x="1907704" y="5157192"/>
            <a:ext cx="2778774" cy="369332"/>
          </a:xfrm>
          <a:prstGeom prst="rect">
            <a:avLst/>
          </a:prstGeom>
          <a:solidFill>
            <a:schemeClr val="bg1"/>
          </a:solidFill>
        </p:spPr>
        <p:txBody>
          <a:bodyPr wrap="none" rtlCol="0">
            <a:spAutoFit/>
          </a:bodyPr>
          <a:lstStyle/>
          <a:p>
            <a:r>
              <a:rPr lang="tr-TR" dirty="0" smtClean="0"/>
              <a:t>Kapatılmamış dinamit deliği</a:t>
            </a:r>
            <a:endParaRPr lang="tr-TR" dirty="0"/>
          </a:p>
        </p:txBody>
      </p:sp>
      <p:sp>
        <p:nvSpPr>
          <p:cNvPr id="6" name="5 Metin kutusu"/>
          <p:cNvSpPr txBox="1"/>
          <p:nvPr/>
        </p:nvSpPr>
        <p:spPr>
          <a:xfrm>
            <a:off x="3419872" y="3356992"/>
            <a:ext cx="1872208" cy="307777"/>
          </a:xfrm>
          <a:prstGeom prst="rect">
            <a:avLst/>
          </a:prstGeom>
          <a:solidFill>
            <a:schemeClr val="bg1"/>
          </a:solidFill>
        </p:spPr>
        <p:txBody>
          <a:bodyPr wrap="square" rtlCol="0">
            <a:spAutoFit/>
          </a:bodyPr>
          <a:lstStyle/>
          <a:p>
            <a:pPr algn="ctr"/>
            <a:r>
              <a:rPr lang="tr-TR" sz="1400" dirty="0" smtClean="0">
                <a:latin typeface="Times New Roman TR" pitchFamily="18" charset="0"/>
                <a:cs typeface="Times New Roman TR" pitchFamily="18" charset="0"/>
              </a:rPr>
              <a:t>Geçirimsiz tabaka</a:t>
            </a:r>
            <a:endParaRPr lang="tr-TR" sz="1400" dirty="0">
              <a:latin typeface="Times New Roman TR" pitchFamily="18" charset="0"/>
              <a:cs typeface="Times New Roman TR"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2728913" y="990600"/>
            <a:ext cx="36861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tr-TR" dirty="0" err="1" smtClean="0"/>
              <a:t>Log</a:t>
            </a:r>
            <a:r>
              <a:rPr lang="tr-TR" dirty="0" smtClean="0"/>
              <a:t> Alma Teknikleri</a:t>
            </a:r>
            <a:endParaRPr lang="en-US" dirty="0" smtClean="0"/>
          </a:p>
        </p:txBody>
      </p:sp>
      <p:sp>
        <p:nvSpPr>
          <p:cNvPr id="37892" name="Content Placeholder 6"/>
          <p:cNvSpPr>
            <a:spLocks noGrp="1"/>
          </p:cNvSpPr>
          <p:nvPr>
            <p:ph idx="1"/>
          </p:nvPr>
        </p:nvSpPr>
        <p:spPr>
          <a:xfrm>
            <a:off x="685800" y="1524000"/>
            <a:ext cx="3424238" cy="4267200"/>
          </a:xfrm>
        </p:spPr>
        <p:txBody>
          <a:bodyPr/>
          <a:lstStyle/>
          <a:p>
            <a:endParaRPr lang="en-US" dirty="0" smtClean="0"/>
          </a:p>
          <a:p>
            <a:r>
              <a:rPr lang="en-US" sz="3600" dirty="0" err="1" smtClean="0"/>
              <a:t>Litolo</a:t>
            </a:r>
            <a:r>
              <a:rPr lang="tr-TR" sz="3600" dirty="0" smtClean="0"/>
              <a:t>j</a:t>
            </a:r>
            <a:r>
              <a:rPr lang="en-US" sz="3600" dirty="0" err="1" smtClean="0"/>
              <a:t>i</a:t>
            </a:r>
            <a:r>
              <a:rPr lang="tr-TR" sz="3600" dirty="0" smtClean="0"/>
              <a:t>k</a:t>
            </a:r>
            <a:endParaRPr lang="en-US" sz="3600" dirty="0" smtClean="0"/>
          </a:p>
          <a:p>
            <a:r>
              <a:rPr lang="tr-TR" sz="3600" dirty="0" smtClean="0"/>
              <a:t>Jeofiziksel</a:t>
            </a:r>
            <a:endParaRPr lang="en-US" sz="3600" dirty="0" smtClean="0"/>
          </a:p>
          <a:p>
            <a:r>
              <a:rPr lang="en-US" sz="3600" dirty="0" smtClean="0"/>
              <a:t>Video</a:t>
            </a:r>
          </a:p>
          <a:p>
            <a:endParaRPr lang="en-US" sz="2800" dirty="0" smtClean="0"/>
          </a:p>
          <a:p>
            <a:endParaRPr lang="en-US" sz="3600" dirty="0"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0179" y="-97946"/>
            <a:ext cx="8229600" cy="1143000"/>
          </a:xfrm>
        </p:spPr>
        <p:txBody>
          <a:bodyPr/>
          <a:lstStyle/>
          <a:p>
            <a:r>
              <a:rPr lang="tr-TR" dirty="0" err="1" smtClean="0"/>
              <a:t>Log</a:t>
            </a:r>
            <a:r>
              <a:rPr lang="tr-TR" dirty="0" smtClean="0"/>
              <a:t> Alma Teknikleri</a:t>
            </a:r>
            <a:endParaRPr lang="en-US" dirty="0" smtClean="0"/>
          </a:p>
        </p:txBody>
      </p:sp>
      <p:sp>
        <p:nvSpPr>
          <p:cNvPr id="38916" name="Content Placeholder 6"/>
          <p:cNvSpPr>
            <a:spLocks noGrp="1"/>
          </p:cNvSpPr>
          <p:nvPr>
            <p:ph idx="1"/>
          </p:nvPr>
        </p:nvSpPr>
        <p:spPr>
          <a:xfrm>
            <a:off x="251520" y="746896"/>
            <a:ext cx="4896544" cy="298158"/>
          </a:xfrm>
        </p:spPr>
        <p:txBody>
          <a:bodyPr>
            <a:normAutofit fontScale="25000" lnSpcReduction="20000"/>
          </a:bodyPr>
          <a:lstStyle/>
          <a:p>
            <a:endParaRPr lang="en-US" dirty="0" smtClean="0"/>
          </a:p>
          <a:p>
            <a:r>
              <a:rPr lang="en-US" sz="5600" dirty="0" err="1" smtClean="0"/>
              <a:t>Litolo</a:t>
            </a:r>
            <a:r>
              <a:rPr lang="tr-TR" sz="5600" dirty="0" smtClean="0"/>
              <a:t>j</a:t>
            </a:r>
            <a:r>
              <a:rPr lang="en-US" sz="5600" dirty="0" err="1" smtClean="0"/>
              <a:t>i</a:t>
            </a:r>
            <a:r>
              <a:rPr lang="tr-TR" sz="5600" dirty="0" smtClean="0"/>
              <a:t>k </a:t>
            </a:r>
            <a:r>
              <a:rPr lang="tr-TR" sz="5600" dirty="0" err="1" smtClean="0"/>
              <a:t>log</a:t>
            </a:r>
            <a:endParaRPr lang="en-US" sz="5600" dirty="0" smtClean="0"/>
          </a:p>
        </p:txBody>
      </p:sp>
      <p:sp>
        <p:nvSpPr>
          <p:cNvPr id="38918" name="Rectangle 5"/>
          <p:cNvSpPr>
            <a:spLocks noChangeArrowheads="1"/>
          </p:cNvSpPr>
          <p:nvPr/>
        </p:nvSpPr>
        <p:spPr bwMode="auto">
          <a:xfrm>
            <a:off x="0" y="6550223"/>
            <a:ext cx="6012160" cy="307777"/>
          </a:xfrm>
          <a:prstGeom prst="rect">
            <a:avLst/>
          </a:prstGeom>
          <a:noFill/>
          <a:ln w="9525">
            <a:noFill/>
            <a:miter lim="800000"/>
            <a:headEnd/>
            <a:tailEnd/>
          </a:ln>
        </p:spPr>
        <p:txBody>
          <a:bodyPr wrap="square">
            <a:spAutoFit/>
          </a:bodyPr>
          <a:lstStyle/>
          <a:p>
            <a:r>
              <a:rPr lang="en-US" sz="1400" dirty="0"/>
              <a:t>http://kjcooper.wixsite.com/i-love-rocks/portfolio?lightbox=image1k8a</a:t>
            </a: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386955"/>
            <a:ext cx="9144000" cy="485913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6"/>
          <p:cNvSpPr>
            <a:spLocks noGrp="1"/>
          </p:cNvSpPr>
          <p:nvPr>
            <p:ph idx="1"/>
          </p:nvPr>
        </p:nvSpPr>
        <p:spPr>
          <a:xfrm>
            <a:off x="107504" y="1524000"/>
            <a:ext cx="4002534" cy="4267200"/>
          </a:xfrm>
        </p:spPr>
        <p:txBody>
          <a:bodyPr/>
          <a:lstStyle/>
          <a:p>
            <a:endParaRPr lang="en-US" dirty="0" smtClean="0"/>
          </a:p>
          <a:p>
            <a:r>
              <a:rPr lang="tr-TR" sz="3600" dirty="0" smtClean="0"/>
              <a:t>Litolojik kuyu </a:t>
            </a:r>
            <a:r>
              <a:rPr lang="tr-TR" sz="3600" dirty="0" err="1" smtClean="0"/>
              <a:t>logu</a:t>
            </a:r>
            <a:endParaRPr lang="en-US" sz="3600" dirty="0" smtClean="0"/>
          </a:p>
        </p:txBody>
      </p:sp>
      <p:sp>
        <p:nvSpPr>
          <p:cNvPr id="39940" name="Rectangle 5"/>
          <p:cNvSpPr>
            <a:spLocks noChangeArrowheads="1"/>
          </p:cNvSpPr>
          <p:nvPr/>
        </p:nvSpPr>
        <p:spPr bwMode="auto">
          <a:xfrm>
            <a:off x="0" y="6237313"/>
            <a:ext cx="3707904" cy="307777"/>
          </a:xfrm>
          <a:prstGeom prst="rect">
            <a:avLst/>
          </a:prstGeom>
          <a:noFill/>
          <a:ln w="9525">
            <a:noFill/>
            <a:miter lim="800000"/>
            <a:headEnd/>
            <a:tailEnd/>
          </a:ln>
        </p:spPr>
        <p:txBody>
          <a:bodyPr wrap="square">
            <a:spAutoFit/>
          </a:bodyPr>
          <a:lstStyle/>
          <a:p>
            <a:r>
              <a:rPr lang="en-US" sz="1400" dirty="0"/>
              <a:t>www.gulfsideminerals.com/images/e3.jpg</a:t>
            </a:r>
          </a:p>
        </p:txBody>
      </p:sp>
      <p:pic>
        <p:nvPicPr>
          <p:cNvPr id="39941" name="Picture 6" descr="Lith log.JPG"/>
          <p:cNvPicPr>
            <a:picLocks noChangeAspect="1"/>
          </p:cNvPicPr>
          <p:nvPr/>
        </p:nvPicPr>
        <p:blipFill>
          <a:blip r:embed="rId3"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6"/>
          <p:cNvSpPr>
            <a:spLocks noGrp="1"/>
          </p:cNvSpPr>
          <p:nvPr>
            <p:ph idx="1"/>
          </p:nvPr>
        </p:nvSpPr>
        <p:spPr>
          <a:xfrm>
            <a:off x="251520" y="1484784"/>
            <a:ext cx="3424238" cy="4267200"/>
          </a:xfrm>
        </p:spPr>
        <p:txBody>
          <a:bodyPr/>
          <a:lstStyle/>
          <a:p>
            <a:endParaRPr lang="en-US" dirty="0" smtClean="0"/>
          </a:p>
          <a:p>
            <a:r>
              <a:rPr lang="tr-TR" sz="3600" dirty="0" smtClean="0"/>
              <a:t>Jeofiziksel </a:t>
            </a:r>
            <a:r>
              <a:rPr lang="tr-TR" sz="3600" dirty="0" err="1" smtClean="0"/>
              <a:t>log</a:t>
            </a:r>
            <a:endParaRPr lang="en-US" sz="3600" dirty="0" smtClean="0"/>
          </a:p>
          <a:p>
            <a:endParaRPr lang="en-US" sz="2800" dirty="0" smtClean="0"/>
          </a:p>
          <a:p>
            <a:endParaRPr lang="en-US" sz="3600" dirty="0" smtClean="0"/>
          </a:p>
        </p:txBody>
      </p:sp>
      <p:sp>
        <p:nvSpPr>
          <p:cNvPr id="40964" name="Rectangle 5"/>
          <p:cNvSpPr>
            <a:spLocks noChangeArrowheads="1"/>
          </p:cNvSpPr>
          <p:nvPr/>
        </p:nvSpPr>
        <p:spPr bwMode="auto">
          <a:xfrm>
            <a:off x="36513" y="6583363"/>
            <a:ext cx="2319337" cy="236537"/>
          </a:xfrm>
          <a:prstGeom prst="rect">
            <a:avLst/>
          </a:prstGeom>
          <a:noFill/>
          <a:ln w="9525">
            <a:noFill/>
            <a:miter lim="800000"/>
            <a:headEnd/>
            <a:tailEnd/>
          </a:ln>
        </p:spPr>
        <p:txBody>
          <a:bodyPr>
            <a:spAutoFit/>
          </a:bodyPr>
          <a:lstStyle/>
          <a:p>
            <a:r>
              <a:rPr lang="en-US" sz="1400"/>
              <a:t>Rosco Moss Company, 1990</a:t>
            </a:r>
          </a:p>
        </p:txBody>
      </p:sp>
      <p:pic>
        <p:nvPicPr>
          <p:cNvPr id="40965" name="Picture 6" descr="E-logs.JPG"/>
          <p:cNvPicPr>
            <a:picLocks noChangeAspect="1"/>
          </p:cNvPicPr>
          <p:nvPr/>
        </p:nvPicPr>
        <p:blipFill>
          <a:blip r:embed="rId3" cstate="print"/>
          <a:srcRect/>
          <a:stretch>
            <a:fillRect/>
          </a:stretch>
        </p:blipFill>
        <p:spPr bwMode="auto">
          <a:xfrm>
            <a:off x="3867150" y="0"/>
            <a:ext cx="5267325" cy="6872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Gama Ray (GR)</a:t>
            </a:r>
            <a:endParaRPr lang="tr-TR" dirty="0"/>
          </a:p>
        </p:txBody>
      </p:sp>
      <p:sp>
        <p:nvSpPr>
          <p:cNvPr id="3" name="2 İçerik Yer Tutucusu"/>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2197452" y="1518320"/>
            <a:ext cx="4174748" cy="4430960"/>
          </a:xfrm>
          <a:prstGeom prst="rect">
            <a:avLst/>
          </a:prstGeom>
          <a:noFill/>
          <a:ln w="9525">
            <a:noFill/>
            <a:miter lim="800000"/>
            <a:headEnd/>
            <a:tailEnd/>
          </a:ln>
        </p:spPr>
      </p:pic>
      <p:sp>
        <p:nvSpPr>
          <p:cNvPr id="5" name="4 Dikdörtgen"/>
          <p:cNvSpPr/>
          <p:nvPr/>
        </p:nvSpPr>
        <p:spPr>
          <a:xfrm>
            <a:off x="457200" y="6211669"/>
            <a:ext cx="8435280" cy="369332"/>
          </a:xfrm>
          <a:prstGeom prst="rect">
            <a:avLst/>
          </a:prstGeom>
        </p:spPr>
        <p:txBody>
          <a:bodyPr wrap="square">
            <a:spAutoFit/>
          </a:bodyPr>
          <a:lstStyle/>
          <a:p>
            <a:r>
              <a:rPr lang="tr-TR" dirty="0" err="1" smtClean="0"/>
              <a:t>Prob</a:t>
            </a:r>
            <a:r>
              <a:rPr lang="tr-TR" dirty="0" smtClean="0"/>
              <a:t> üzerinde kayaçtan yansıyan Gama radyasyonunu algılayan bir </a:t>
            </a:r>
            <a:r>
              <a:rPr lang="tr-TR" dirty="0" err="1" smtClean="0"/>
              <a:t>sintilometre</a:t>
            </a:r>
            <a:r>
              <a:rPr lang="tr-TR" dirty="0" smtClean="0"/>
              <a:t> vardır.</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71600" y="404664"/>
            <a:ext cx="7416824" cy="624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NEDEN JEOFİZİK ARAŞTIRMA YAPILR?</a:t>
            </a:r>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73093" y="1600200"/>
            <a:ext cx="7397813"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lstStyle/>
          <a:p>
            <a:r>
              <a:rPr lang="tr-TR" dirty="0" err="1" smtClean="0"/>
              <a:t>Rezistivite</a:t>
            </a:r>
            <a:endParaRPr lang="tr-TR" dirty="0"/>
          </a:p>
        </p:txBody>
      </p:sp>
      <p:sp>
        <p:nvSpPr>
          <p:cNvPr id="3" name="2 İçerik Yer Tutucusu"/>
          <p:cNvSpPr>
            <a:spLocks noGrp="1"/>
          </p:cNvSpPr>
          <p:nvPr>
            <p:ph idx="1"/>
          </p:nvPr>
        </p:nvSpPr>
        <p:spPr/>
        <p:txBody>
          <a:bodyPr/>
          <a:lstStyle/>
          <a:p>
            <a:r>
              <a:rPr lang="tr-TR" dirty="0" err="1" smtClean="0"/>
              <a:t>Prob</a:t>
            </a:r>
            <a:r>
              <a:rPr lang="tr-TR" dirty="0" smtClean="0"/>
              <a:t> tuzlu ve tatlı su </a:t>
            </a:r>
          </a:p>
          <a:p>
            <a:pPr marL="0" indent="0">
              <a:buNone/>
            </a:pPr>
            <a:r>
              <a:rPr lang="tr-TR" dirty="0" smtClean="0"/>
              <a:t>seviyelerini bulmak için </a:t>
            </a:r>
          </a:p>
          <a:p>
            <a:pPr marL="0" indent="0">
              <a:buNone/>
            </a:pPr>
            <a:r>
              <a:rPr lang="tr-TR" dirty="0" smtClean="0"/>
              <a:t>kullanılabilir.</a:t>
            </a:r>
            <a:endParaRPr lang="tr-TR" dirty="0"/>
          </a:p>
        </p:txBody>
      </p:sp>
      <p:pic>
        <p:nvPicPr>
          <p:cNvPr id="4098" name="Picture 2"/>
          <p:cNvPicPr>
            <a:picLocks noChangeAspect="1" noChangeArrowheads="1"/>
          </p:cNvPicPr>
          <p:nvPr/>
        </p:nvPicPr>
        <p:blipFill>
          <a:blip r:embed="rId2" cstate="print"/>
          <a:srcRect/>
          <a:stretch>
            <a:fillRect/>
          </a:stretch>
        </p:blipFill>
        <p:spPr bwMode="auto">
          <a:xfrm>
            <a:off x="5173242" y="1015837"/>
            <a:ext cx="3970758" cy="569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B8CD6C53-B6DF-425D-8956-083485C4A510}" type="slidenum">
              <a:rPr lang="en-US" smtClean="0"/>
              <a:pPr/>
              <a:t>21</a:t>
            </a:fld>
            <a:endParaRPr lang="en-US" smtClean="0"/>
          </a:p>
        </p:txBody>
      </p:sp>
      <p:sp>
        <p:nvSpPr>
          <p:cNvPr id="41987" name="Content Placeholder 6"/>
          <p:cNvSpPr>
            <a:spLocks noGrp="1"/>
          </p:cNvSpPr>
          <p:nvPr>
            <p:ph idx="1"/>
          </p:nvPr>
        </p:nvSpPr>
        <p:spPr>
          <a:xfrm>
            <a:off x="685800" y="1524000"/>
            <a:ext cx="3424238" cy="4267200"/>
          </a:xfrm>
        </p:spPr>
        <p:txBody>
          <a:bodyPr/>
          <a:lstStyle/>
          <a:p>
            <a:endParaRPr lang="en-US" smtClean="0"/>
          </a:p>
          <a:p>
            <a:r>
              <a:rPr lang="en-US" sz="3600" smtClean="0"/>
              <a:t>Video</a:t>
            </a:r>
          </a:p>
          <a:p>
            <a:endParaRPr lang="en-US" sz="2800" smtClean="0"/>
          </a:p>
          <a:p>
            <a:endParaRPr lang="en-US" sz="3600" smtClean="0"/>
          </a:p>
        </p:txBody>
      </p:sp>
      <p:pic>
        <p:nvPicPr>
          <p:cNvPr id="41988" name="Picture 5" descr="009_7A"/>
          <p:cNvPicPr>
            <a:picLocks noChangeAspect="1" noChangeArrowheads="1"/>
          </p:cNvPicPr>
          <p:nvPr/>
        </p:nvPicPr>
        <p:blipFill>
          <a:blip r:embed="rId3" cstate="print"/>
          <a:srcRect t="2605" r="33211" b="6296"/>
          <a:stretch>
            <a:fillRect/>
          </a:stretch>
        </p:blipFill>
        <p:spPr bwMode="auto">
          <a:xfrm>
            <a:off x="5791200" y="0"/>
            <a:ext cx="3352800" cy="6858000"/>
          </a:xfrm>
          <a:prstGeom prst="rect">
            <a:avLst/>
          </a:prstGeom>
          <a:noFill/>
          <a:ln w="1905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971675" y="466725"/>
            <a:ext cx="5200650" cy="592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Derin Dinamit deliği Metodu, Prensibi</a:t>
            </a:r>
            <a:endParaRPr lang="tr-TR" dirty="0"/>
          </a:p>
        </p:txBody>
      </p:sp>
      <p:sp>
        <p:nvSpPr>
          <p:cNvPr id="3" name="2 İçerik Yer Tutucusu"/>
          <p:cNvSpPr>
            <a:spLocks noGrp="1"/>
          </p:cNvSpPr>
          <p:nvPr>
            <p:ph idx="1"/>
          </p:nvPr>
        </p:nvSpPr>
        <p:spPr/>
        <p:txBody>
          <a:bodyPr/>
          <a:lstStyle/>
          <a:p>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611560" y="1333500"/>
            <a:ext cx="7696200" cy="552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cstate="print"/>
          <a:srcRect/>
          <a:stretch>
            <a:fillRect/>
          </a:stretch>
        </p:blipFill>
        <p:spPr bwMode="auto">
          <a:xfrm>
            <a:off x="1435671" y="1600200"/>
            <a:ext cx="627265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Dinamit Deliğinin</a:t>
            </a:r>
            <a:br>
              <a:rPr lang="tr-TR" dirty="0" smtClean="0"/>
            </a:br>
            <a:r>
              <a:rPr lang="tr-TR" dirty="0" smtClean="0"/>
              <a:t>Elle Açılması</a:t>
            </a:r>
            <a:endParaRPr lang="tr-T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589071" y="1600200"/>
            <a:ext cx="3965858"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Elle sıvı fışkırtarak</a:t>
            </a:r>
            <a:endParaRPr lang="tr-T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18189" y="1600200"/>
            <a:ext cx="3507621"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Ekipmanla fışkırtarak</a:t>
            </a:r>
            <a:endParaRPr lang="tr-T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718941" y="1600200"/>
            <a:ext cx="3706117"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Taşınabilir çekiçle darbeli sondaj</a:t>
            </a:r>
            <a:endParaRPr lang="tr-T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827584" y="1556792"/>
            <a:ext cx="3231035" cy="4525963"/>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5364088" y="1988840"/>
            <a:ext cx="2996824" cy="3672408"/>
          </a:xfrm>
          <a:prstGeom prst="rect">
            <a:avLst/>
          </a:prstGeom>
          <a:noFill/>
          <a:ln w="9525">
            <a:noFill/>
            <a:miter lim="800000"/>
            <a:headEnd/>
            <a:tailEnd/>
          </a:ln>
        </p:spPr>
      </p:pic>
      <p:sp>
        <p:nvSpPr>
          <p:cNvPr id="6" name="5 Metin kutusu"/>
          <p:cNvSpPr txBox="1"/>
          <p:nvPr/>
        </p:nvSpPr>
        <p:spPr>
          <a:xfrm>
            <a:off x="5508104" y="6021288"/>
            <a:ext cx="3138039" cy="369332"/>
          </a:xfrm>
          <a:prstGeom prst="rect">
            <a:avLst/>
          </a:prstGeom>
          <a:noFill/>
        </p:spPr>
        <p:txBody>
          <a:bodyPr wrap="none" rtlCol="0">
            <a:spAutoFit/>
          </a:bodyPr>
          <a:lstStyle/>
          <a:p>
            <a:r>
              <a:rPr lang="tr-TR" dirty="0" err="1" smtClean="0"/>
              <a:t>Sonic</a:t>
            </a:r>
            <a:r>
              <a:rPr lang="tr-TR" dirty="0" smtClean="0"/>
              <a:t> </a:t>
            </a:r>
            <a:r>
              <a:rPr lang="tr-TR" dirty="0" err="1" smtClean="0"/>
              <a:t>Mast</a:t>
            </a:r>
            <a:r>
              <a:rPr lang="tr-TR" dirty="0" smtClean="0"/>
              <a:t> </a:t>
            </a:r>
            <a:r>
              <a:rPr lang="tr-TR" dirty="0" err="1" smtClean="0"/>
              <a:t>St</a:t>
            </a:r>
            <a:r>
              <a:rPr lang="tr-TR" dirty="0" smtClean="0"/>
              <a:t> ile Darbeli Sondaj</a:t>
            </a:r>
            <a:endParaRPr lang="tr-TR" dirty="0"/>
          </a:p>
        </p:txBody>
      </p:sp>
      <p:sp>
        <p:nvSpPr>
          <p:cNvPr id="7" name="6 Metin kutusu"/>
          <p:cNvSpPr txBox="1"/>
          <p:nvPr/>
        </p:nvSpPr>
        <p:spPr>
          <a:xfrm>
            <a:off x="755576" y="6237312"/>
            <a:ext cx="2959528" cy="369332"/>
          </a:xfrm>
          <a:prstGeom prst="rect">
            <a:avLst/>
          </a:prstGeom>
          <a:noFill/>
        </p:spPr>
        <p:txBody>
          <a:bodyPr wrap="none" rtlCol="0">
            <a:spAutoFit/>
          </a:bodyPr>
          <a:lstStyle/>
          <a:p>
            <a:r>
              <a:rPr lang="tr-TR" dirty="0" smtClean="0"/>
              <a:t>1m </a:t>
            </a:r>
            <a:r>
              <a:rPr lang="tr-TR" dirty="0" err="1" smtClean="0"/>
              <a:t>lik</a:t>
            </a:r>
            <a:r>
              <a:rPr lang="tr-TR" dirty="0" smtClean="0"/>
              <a:t> sondajlar açmaya yarar</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shotrig.jpg"/>
          <p:cNvPicPr>
            <a:picLocks noChangeAspect="1"/>
          </p:cNvPicPr>
          <p:nvPr/>
        </p:nvPicPr>
        <p:blipFill>
          <a:blip r:embed="rId2" cstate="print"/>
          <a:stretch>
            <a:fillRect/>
          </a:stretch>
        </p:blipFill>
        <p:spPr>
          <a:xfrm>
            <a:off x="1979712" y="260648"/>
            <a:ext cx="5080000" cy="4216400"/>
          </a:xfrm>
          <a:prstGeom prst="rect">
            <a:avLst/>
          </a:prstGeom>
        </p:spPr>
      </p:pic>
      <p:sp>
        <p:nvSpPr>
          <p:cNvPr id="3" name="2 Dikdörtgen"/>
          <p:cNvSpPr/>
          <p:nvPr/>
        </p:nvSpPr>
        <p:spPr>
          <a:xfrm>
            <a:off x="611560" y="4797152"/>
            <a:ext cx="8064896" cy="1754326"/>
          </a:xfrm>
          <a:prstGeom prst="rect">
            <a:avLst/>
          </a:prstGeom>
        </p:spPr>
        <p:txBody>
          <a:bodyPr wrap="square">
            <a:spAutoFit/>
          </a:bodyPr>
          <a:lstStyle/>
          <a:p>
            <a:r>
              <a:rPr lang="tr-TR" dirty="0" smtClean="0"/>
              <a:t>Sismik operasyonlarda kullanılan dinamit deliği sondaj kulesi. Standart kulesi, iki tekerlekli arabalara, paletli araç veya traktör üzerine monte edilir ve dinamit deliği açılacak alana taşınır. Tipik bir sismik çalışma, değişik arazilere uygun çeşitli sondaj kulesini kullanabilirsiniz. Kuleler bazen elle sökülüp sonraki açılacak alana taşınabilir - bunlara "insan-taşınabilir sondaj kulesi" denir. Dağlık arazide, sondaj kulesi ve kompresörler (eğer hava ile delik temizleme yapılacaksa) helikopterle taşınabilir.</a:t>
            </a:r>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TotalTime>
  <Words>246</Words>
  <Application>Microsoft Office PowerPoint</Application>
  <PresentationFormat>Ekran Gösterisi (4:3)</PresentationFormat>
  <Paragraphs>56</Paragraphs>
  <Slides>22</Slides>
  <Notes>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Times New Roman TR</vt:lpstr>
      <vt:lpstr>Ofis Teması</vt:lpstr>
      <vt:lpstr>JEOFİZİK VERİLER İÇİN AÇILAN SONDAJLAR</vt:lpstr>
      <vt:lpstr>NEDEN JEOFİZİK ARAŞTIRMA YAPILR?</vt:lpstr>
      <vt:lpstr>Derin Dinamit deliği Metodu, Prensibi</vt:lpstr>
      <vt:lpstr>PowerPoint Sunusu</vt:lpstr>
      <vt:lpstr>Dinamit Deliğinin Elle Açılması</vt:lpstr>
      <vt:lpstr>Elle sıvı fışkırtarak</vt:lpstr>
      <vt:lpstr>Ekipmanla fışkırtarak</vt:lpstr>
      <vt:lpstr>Taşınabilir çekiçle darbeli sondaj</vt:lpstr>
      <vt:lpstr>PowerPoint Sunusu</vt:lpstr>
      <vt:lpstr>Dinamit deliklerinin kapatılması</vt:lpstr>
      <vt:lpstr>Sızıntı-  derin yer altı suyu yüzeye akar</vt:lpstr>
      <vt:lpstr>Sızma- Su kaçağı olur</vt:lpstr>
      <vt:lpstr>PowerPoint Sunusu</vt:lpstr>
      <vt:lpstr>Log Alma Teknikleri</vt:lpstr>
      <vt:lpstr>Log Alma Teknikleri</vt:lpstr>
      <vt:lpstr>PowerPoint Sunusu</vt:lpstr>
      <vt:lpstr>PowerPoint Sunusu</vt:lpstr>
      <vt:lpstr>Gama Ray (GR)</vt:lpstr>
      <vt:lpstr>PowerPoint Sunusu</vt:lpstr>
      <vt:lpstr>Rezistivite</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JEOFİZİK VERİLER İÇİN AÇILAN SONDAJLAR</dc:title>
  <dc:creator>T</dc:creator>
  <cp:lastModifiedBy>A</cp:lastModifiedBy>
  <cp:revision>29</cp:revision>
  <dcterms:created xsi:type="dcterms:W3CDTF">2011-12-01T13:31:32Z</dcterms:created>
  <dcterms:modified xsi:type="dcterms:W3CDTF">2017-12-25T19:46:46Z</dcterms:modified>
</cp:coreProperties>
</file>