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56" r:id="rId2"/>
    <p:sldId id="266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4" autoAdjust="0"/>
    <p:restoredTop sz="94660"/>
  </p:normalViewPr>
  <p:slideViewPr>
    <p:cSldViewPr snapToGrid="0">
      <p:cViewPr varScale="1">
        <p:scale>
          <a:sx n="76" d="100"/>
          <a:sy n="76" d="100"/>
        </p:scale>
        <p:origin x="71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546100" y="-4763"/>
            <a:ext cx="5014912" cy="6862763"/>
            <a:chOff x="2928938" y="-4763"/>
            <a:chExt cx="5014912" cy="6862763"/>
          </a:xfrm>
        </p:grpSpPr>
        <p:sp>
          <p:nvSpPr>
            <p:cNvPr id="22" name="Freeform 6"/>
            <p:cNvSpPr/>
            <p:nvPr/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23" name="Freeform 7"/>
            <p:cNvSpPr/>
            <p:nvPr/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24" name="Freeform 9"/>
            <p:cNvSpPr/>
            <p:nvPr/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5" name="Freeform 10"/>
            <p:cNvSpPr/>
            <p:nvPr/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6" name="Freeform 11"/>
            <p:cNvSpPr/>
            <p:nvPr/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7" name="Freeform 12"/>
            <p:cNvSpPr/>
            <p:nvPr/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28401" y="1380068"/>
            <a:ext cx="8574622" cy="2616199"/>
          </a:xfrm>
        </p:spPr>
        <p:txBody>
          <a:bodyPr anchor="b">
            <a:normAutofit/>
          </a:bodyPr>
          <a:lstStyle>
            <a:lvl1pPr algn="r">
              <a:defRPr sz="6000">
                <a:effectLst/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15377" y="3996267"/>
            <a:ext cx="6987645" cy="1388534"/>
          </a:xfrm>
        </p:spPr>
        <p:txBody>
          <a:bodyPr anchor="t">
            <a:normAutofit/>
          </a:bodyPr>
          <a:lstStyle>
            <a:lvl1pPr marL="0" indent="0" algn="r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153C8-DD9C-48CA-A87A-20E1125750E7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2412" y="5883275"/>
            <a:ext cx="4324044" cy="365125"/>
          </a:xfrm>
        </p:spPr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1940D4-1B1F-4FCC-9AD8-A2E34FE9C44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059076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4732865"/>
            <a:ext cx="1001871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386012" y="932112"/>
            <a:ext cx="8225944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1" y="5299603"/>
            <a:ext cx="1001871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153C8-DD9C-48CA-A87A-20E1125750E7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1940D4-1B1F-4FCC-9AD8-A2E34FE9C44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018811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685800"/>
            <a:ext cx="1001871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343400"/>
            <a:ext cx="10018713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153C8-DD9C-48CA-A87A-20E1125750E7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1940D4-1B1F-4FCC-9AD8-A2E34FE9C44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1961320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36811" y="3428999"/>
            <a:ext cx="8532815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153C8-DD9C-48CA-A87A-20E1125750E7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1940D4-1B1F-4FCC-9AD8-A2E34FE9C44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5480251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3308581"/>
            <a:ext cx="1001870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7381"/>
            <a:ext cx="1001871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153C8-DD9C-48CA-A87A-20E1125750E7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1940D4-1B1F-4FCC-9AD8-A2E34FE9C44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1781627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3" y="3886200"/>
            <a:ext cx="1001871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tr-TR"/>
              <a:t>Asıl metin stillerini düzenlemek için tıklayın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5200"/>
            <a:ext cx="1001871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153C8-DD9C-48CA-A87A-20E1125750E7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1940D4-1B1F-4FCC-9AD8-A2E34FE9C44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8570217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685800"/>
            <a:ext cx="10018712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2" y="3505200"/>
            <a:ext cx="10018713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tr-TR"/>
              <a:t>Asıl metin stillerini düzenlemek için tıklayın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3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153C8-DD9C-48CA-A87A-20E1125750E7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1940D4-1B1F-4FCC-9AD8-A2E34FE9C44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0505646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153C8-DD9C-48CA-A87A-20E1125750E7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1940D4-1B1F-4FCC-9AD8-A2E34FE9C44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5098422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32655" y="685800"/>
            <a:ext cx="1770369" cy="5105400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312" y="685800"/>
            <a:ext cx="8019742" cy="5105400"/>
          </a:xfrm>
        </p:spPr>
        <p:txBody>
          <a:bodyPr vert="eaVert" anchor="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153C8-DD9C-48CA-A87A-20E1125750E7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1940D4-1B1F-4FCC-9AD8-A2E34FE9C44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035695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>
            <a:lvl1pPr>
              <a:buClr>
                <a:schemeClr val="accent1">
                  <a:lumMod val="75000"/>
                </a:schemeClr>
              </a:buClr>
              <a:defRPr/>
            </a:lvl1pPr>
            <a:lvl2pPr>
              <a:buClr>
                <a:schemeClr val="accent1">
                  <a:lumMod val="75000"/>
                </a:schemeClr>
              </a:buClr>
              <a:defRPr/>
            </a:lvl2pPr>
            <a:lvl3pPr>
              <a:buClr>
                <a:schemeClr val="accent1">
                  <a:lumMod val="75000"/>
                </a:schemeClr>
              </a:buClr>
              <a:defRPr/>
            </a:lvl3pPr>
            <a:lvl4pPr>
              <a:buClr>
                <a:schemeClr val="accent1">
                  <a:lumMod val="75000"/>
                </a:schemeClr>
              </a:buClr>
              <a:defRPr/>
            </a:lvl4pPr>
            <a:lvl5pPr>
              <a:buClr>
                <a:schemeClr val="accent1">
                  <a:lumMod val="75000"/>
                </a:schemeClr>
              </a:buClr>
              <a:defRPr/>
            </a:lvl5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153C8-DD9C-48CA-A87A-20E1125750E7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51856" y="5867131"/>
            <a:ext cx="551167" cy="365125"/>
          </a:xfrm>
        </p:spPr>
        <p:txBody>
          <a:bodyPr/>
          <a:lstStyle/>
          <a:p>
            <a:fld id="{141940D4-1B1F-4FCC-9AD8-A2E34FE9C44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625015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2279" y="2666999"/>
            <a:ext cx="8930747" cy="2110382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2278" y="4777381"/>
            <a:ext cx="893074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153C8-DD9C-48CA-A87A-20E1125750E7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1940D4-1B1F-4FCC-9AD8-A2E34FE9C44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242800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312" y="2666999"/>
            <a:ext cx="4895055" cy="3124201"/>
          </a:xfrm>
        </p:spPr>
        <p:txBody>
          <a:bodyPr>
            <a:normAutofit/>
          </a:bodyPr>
          <a:lstStyle>
            <a:lvl1pPr>
              <a:buClr>
                <a:schemeClr val="accent1">
                  <a:lumMod val="75000"/>
                </a:schemeClr>
              </a:buClr>
              <a:defRPr sz="1800"/>
            </a:lvl1pPr>
            <a:lvl2pPr>
              <a:buClr>
                <a:schemeClr val="accent1">
                  <a:lumMod val="75000"/>
                </a:schemeClr>
              </a:buClr>
              <a:defRPr sz="1600"/>
            </a:lvl2pPr>
            <a:lvl3pPr>
              <a:buClr>
                <a:schemeClr val="accent1">
                  <a:lumMod val="75000"/>
                </a:schemeClr>
              </a:buClr>
              <a:defRPr sz="1400"/>
            </a:lvl3pPr>
            <a:lvl4pPr>
              <a:buClr>
                <a:schemeClr val="accent1">
                  <a:lumMod val="75000"/>
                </a:schemeClr>
              </a:buClr>
              <a:defRPr sz="1200"/>
            </a:lvl4pPr>
            <a:lvl5pPr>
              <a:buClr>
                <a:schemeClr val="accent1">
                  <a:lumMod val="75000"/>
                </a:schemeClr>
              </a:buCl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7967" y="2667000"/>
            <a:ext cx="4895056" cy="3124200"/>
          </a:xfrm>
        </p:spPr>
        <p:txBody>
          <a:bodyPr>
            <a:normAutofit/>
          </a:bodyPr>
          <a:lstStyle>
            <a:lvl1pPr>
              <a:buClr>
                <a:schemeClr val="accent1">
                  <a:lumMod val="75000"/>
                </a:schemeClr>
              </a:buClr>
              <a:defRPr sz="1800"/>
            </a:lvl1pPr>
            <a:lvl2pPr>
              <a:buClr>
                <a:schemeClr val="accent1">
                  <a:lumMod val="75000"/>
                </a:schemeClr>
              </a:buClr>
              <a:defRPr sz="1600"/>
            </a:lvl2pPr>
            <a:lvl3pPr>
              <a:buClr>
                <a:schemeClr val="accent1">
                  <a:lumMod val="75000"/>
                </a:schemeClr>
              </a:buClr>
              <a:defRPr sz="1400"/>
            </a:lvl3pPr>
            <a:lvl4pPr>
              <a:buClr>
                <a:schemeClr val="accent1">
                  <a:lumMod val="75000"/>
                </a:schemeClr>
              </a:buClr>
              <a:defRPr sz="1200"/>
            </a:lvl4pPr>
            <a:lvl5pPr>
              <a:buClr>
                <a:schemeClr val="accent1">
                  <a:lumMod val="75000"/>
                </a:schemeClr>
              </a:buCl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153C8-DD9C-48CA-A87A-20E1125750E7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1940D4-1B1F-4FCC-9AD8-A2E34FE9C44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705208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2179" y="2658533"/>
            <a:ext cx="4607188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4311" y="3335337"/>
            <a:ext cx="4895056" cy="2455862"/>
          </a:xfrm>
        </p:spPr>
        <p:txBody>
          <a:bodyPr anchor="t">
            <a:normAutofit/>
          </a:bodyPr>
          <a:lstStyle>
            <a:lvl1pPr>
              <a:buClr>
                <a:schemeClr val="accent1">
                  <a:lumMod val="75000"/>
                </a:schemeClr>
              </a:buClr>
              <a:defRPr sz="1800"/>
            </a:lvl1pPr>
            <a:lvl2pPr>
              <a:buClr>
                <a:schemeClr val="accent1">
                  <a:lumMod val="75000"/>
                </a:schemeClr>
              </a:buClr>
              <a:defRPr sz="1600"/>
            </a:lvl2pPr>
            <a:lvl3pPr>
              <a:buClr>
                <a:schemeClr val="accent1">
                  <a:lumMod val="75000"/>
                </a:schemeClr>
              </a:buClr>
              <a:defRPr sz="1400"/>
            </a:lvl3pPr>
            <a:lvl4pPr>
              <a:buClr>
                <a:schemeClr val="accent1">
                  <a:lumMod val="75000"/>
                </a:schemeClr>
              </a:buClr>
              <a:defRPr sz="1200"/>
            </a:lvl4pPr>
            <a:lvl5pPr>
              <a:buClr>
                <a:schemeClr val="accent1">
                  <a:lumMod val="75000"/>
                </a:schemeClr>
              </a:buCl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80487" y="2667000"/>
            <a:ext cx="462253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7967" y="3335337"/>
            <a:ext cx="4895056" cy="2455862"/>
          </a:xfrm>
        </p:spPr>
        <p:txBody>
          <a:bodyPr anchor="t">
            <a:normAutofit/>
          </a:bodyPr>
          <a:lstStyle>
            <a:lvl1pPr>
              <a:buClr>
                <a:schemeClr val="accent1">
                  <a:lumMod val="75000"/>
                </a:schemeClr>
              </a:buClr>
              <a:defRPr sz="1800"/>
            </a:lvl1pPr>
            <a:lvl2pPr>
              <a:buClr>
                <a:schemeClr val="accent1">
                  <a:lumMod val="75000"/>
                </a:schemeClr>
              </a:buClr>
              <a:defRPr sz="1600"/>
            </a:lvl2pPr>
            <a:lvl3pPr>
              <a:buClr>
                <a:schemeClr val="accent1">
                  <a:lumMod val="75000"/>
                </a:schemeClr>
              </a:buClr>
              <a:defRPr sz="1400"/>
            </a:lvl3pPr>
            <a:lvl4pPr>
              <a:buClr>
                <a:schemeClr val="accent1">
                  <a:lumMod val="75000"/>
                </a:schemeClr>
              </a:buClr>
              <a:defRPr sz="1200"/>
            </a:lvl4pPr>
            <a:lvl5pPr>
              <a:buClr>
                <a:schemeClr val="accent1">
                  <a:lumMod val="75000"/>
                </a:schemeClr>
              </a:buCl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153C8-DD9C-48CA-A87A-20E1125750E7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1940D4-1B1F-4FCC-9AD8-A2E34FE9C44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001106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153C8-DD9C-48CA-A87A-20E1125750E7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1940D4-1B1F-4FCC-9AD8-A2E34FE9C44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651495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153C8-DD9C-48CA-A87A-20E1125750E7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1940D4-1B1F-4FCC-9AD8-A2E34FE9C44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571838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1600200"/>
            <a:ext cx="3549121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62033" y="685799"/>
            <a:ext cx="6240990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2" y="2971800"/>
            <a:ext cx="3549121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153C8-DD9C-48CA-A87A-20E1125750E7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1940D4-1B1F-4FCC-9AD8-A2E34FE9C44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893676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2724" y="1752599"/>
            <a:ext cx="5426158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94682" y="914400"/>
            <a:ext cx="3280974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2724" y="3124199"/>
            <a:ext cx="5426158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153C8-DD9C-48CA-A87A-20E1125750E7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1940D4-1B1F-4FCC-9AD8-A2E34FE9C44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217097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9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50812" y="0"/>
            <a:ext cx="2436813" cy="6858001"/>
            <a:chOff x="1320800" y="0"/>
            <a:chExt cx="2436813" cy="6858001"/>
          </a:xfrm>
        </p:grpSpPr>
        <p:sp>
          <p:nvSpPr>
            <p:cNvPr id="8" name="Freeform 6"/>
            <p:cNvSpPr/>
            <p:nvPr/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9" name="Freeform 7"/>
            <p:cNvSpPr/>
            <p:nvPr/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0" name="Freeform 8"/>
            <p:cNvSpPr/>
            <p:nvPr/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1" name="Freeform 9"/>
            <p:cNvSpPr/>
            <p:nvPr/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2" name="Freeform 10"/>
            <p:cNvSpPr/>
            <p:nvPr/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13" name="Freeform 11"/>
            <p:cNvSpPr/>
            <p:nvPr/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0" y="2666999"/>
            <a:ext cx="10018713" cy="31242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732656" y="5883275"/>
            <a:ext cx="1143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E98153C8-DD9C-48CA-A87A-20E1125750E7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2279" y="5883275"/>
            <a:ext cx="70841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5883275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141940D4-1B1F-4FCC-9AD8-A2E34FE9C44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864563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  <p:sldLayoutId id="2147483695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39AE51F8-64B9-423A-9172-DCEFFF948AC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660073" y="498764"/>
            <a:ext cx="8842950" cy="3497503"/>
          </a:xfrm>
        </p:spPr>
        <p:txBody>
          <a:bodyPr>
            <a:normAutofit/>
          </a:bodyPr>
          <a:lstStyle/>
          <a:p>
            <a:pPr algn="ctr"/>
            <a:r>
              <a:rPr lang="tr-TR" sz="36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  <a:ea typeface="BIZ UDMincho Medium" panose="02020500000000000000" pitchFamily="17" charset="-128"/>
              </a:rPr>
              <a:t>HİN 426 Hint Efsaneleri</a:t>
            </a:r>
            <a:br>
              <a:rPr lang="tr-TR" sz="36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  <a:ea typeface="BIZ UDMincho Medium" panose="02020500000000000000" pitchFamily="17" charset="-128"/>
              </a:rPr>
            </a:br>
            <a:br>
              <a:rPr lang="tr-TR" sz="36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  <a:ea typeface="BIZ UDMincho Medium" panose="02020500000000000000" pitchFamily="17" charset="-128"/>
              </a:rPr>
            </a:br>
            <a:r>
              <a:rPr lang="tr-TR" sz="3600" dirty="0" err="1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  <a:ea typeface="BIZ UDMincho Medium" panose="02020500000000000000" pitchFamily="17" charset="-128"/>
              </a:rPr>
              <a:t>Pururavas</a:t>
            </a:r>
            <a:r>
              <a:rPr lang="tr-TR" sz="36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  <a:ea typeface="BIZ UDMincho Medium" panose="02020500000000000000" pitchFamily="17" charset="-128"/>
              </a:rPr>
              <a:t> ve </a:t>
            </a:r>
            <a:r>
              <a:rPr lang="tr-TR" sz="3600" dirty="0" err="1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  <a:ea typeface="BIZ UDMincho Medium" panose="02020500000000000000" pitchFamily="17" charset="-128"/>
              </a:rPr>
              <a:t>Urvaşi</a:t>
            </a:r>
            <a:r>
              <a:rPr lang="tr-TR" sz="36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  <a:ea typeface="BIZ UDMincho Medium" panose="02020500000000000000" pitchFamily="17" charset="-128"/>
              </a:rPr>
              <a:t> Efsanesi</a:t>
            </a:r>
            <a:br>
              <a:rPr lang="tr-TR" sz="36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  <a:ea typeface="BIZ UDMincho Medium" panose="02020500000000000000" pitchFamily="17" charset="-128"/>
              </a:rPr>
            </a:br>
            <a:r>
              <a:rPr lang="tr-TR" sz="36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  <a:ea typeface="BIZ UDMincho Medium" panose="02020500000000000000" pitchFamily="17" charset="-128"/>
              </a:rPr>
              <a:t>(</a:t>
            </a:r>
            <a:r>
              <a:rPr lang="tr-TR" sz="3600" dirty="0" err="1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  <a:ea typeface="BIZ UDMincho Medium" panose="02020500000000000000" pitchFamily="17" charset="-128"/>
              </a:rPr>
              <a:t>Rigveda</a:t>
            </a:r>
            <a:r>
              <a:rPr lang="tr-TR" sz="36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  <a:ea typeface="BIZ UDMincho Medium" panose="02020500000000000000" pitchFamily="17" charset="-128"/>
              </a:rPr>
              <a:t>)</a:t>
            </a:r>
            <a:br>
              <a:rPr lang="tr-TR" sz="36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  <a:ea typeface="BIZ UDMincho Medium" panose="02020500000000000000" pitchFamily="17" charset="-128"/>
              </a:rPr>
            </a:br>
            <a:br>
              <a:rPr lang="tr-TR" sz="36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  <a:ea typeface="BIZ UDMincho Medium" panose="02020500000000000000" pitchFamily="17" charset="-128"/>
              </a:rPr>
            </a:br>
            <a:r>
              <a:rPr lang="tr-TR" sz="36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  <a:ea typeface="BIZ UDMincho Medium" panose="02020500000000000000" pitchFamily="17" charset="-128"/>
              </a:rPr>
              <a:t>1. Hafta</a:t>
            </a:r>
            <a:endParaRPr lang="tr-TR" sz="3600" dirty="0">
              <a:solidFill>
                <a:schemeClr val="accent2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262C6458-E5C1-4962-96E6-7B34B5A8D93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515378" y="3996267"/>
            <a:ext cx="7191714" cy="1975042"/>
          </a:xfrm>
        </p:spPr>
        <p:txBody>
          <a:bodyPr>
            <a:normAutofit fontScale="85000" lnSpcReduction="20000"/>
          </a:bodyPr>
          <a:lstStyle/>
          <a:p>
            <a:r>
              <a:rPr lang="tr-TR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Prof. Dr. H. Derya CAN</a:t>
            </a:r>
          </a:p>
          <a:p>
            <a:r>
              <a:rPr lang="tr-TR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Ankara Üniversitesi</a:t>
            </a:r>
          </a:p>
          <a:p>
            <a:r>
              <a:rPr lang="tr-TR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Dil ve Tarih-Coğrafya Fakültesi</a:t>
            </a:r>
          </a:p>
          <a:p>
            <a:r>
              <a:rPr lang="tr-TR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Doğu Dilleri ve Edebiyatları Bölümü</a:t>
            </a:r>
          </a:p>
          <a:p>
            <a:r>
              <a:rPr lang="tr-TR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Hindoloji Anabilim Dalı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8884161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CC333464-AE59-45C0-88D9-99F672FBDFB4}"/>
              </a:ext>
            </a:extLst>
          </p:cNvPr>
          <p:cNvSpPr/>
          <p:nvPr/>
        </p:nvSpPr>
        <p:spPr>
          <a:xfrm>
            <a:off x="2730500" y="495300"/>
            <a:ext cx="6413500" cy="50170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tr-TR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17. [P] Havayı ve tüm yönleri dolduran </a:t>
            </a:r>
            <a:r>
              <a:rPr lang="tr-TR" sz="2400" dirty="0" err="1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Urvaşī’yi</a:t>
            </a:r>
            <a:r>
              <a:rPr lang="tr-TR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onun sevgilisi olan kendimle birleştirmek için çabalıyorum. Dindarlıkla kazanılan bu hediye, [ben] yanındayım. Bana geri gel, kalbim paramparça.</a:t>
            </a:r>
          </a:p>
          <a:p>
            <a:pPr algn="ctr">
              <a:lnSpc>
                <a:spcPct val="150000"/>
              </a:lnSpc>
            </a:pPr>
            <a:r>
              <a:rPr lang="tr-TR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18. [U] Ey </a:t>
            </a:r>
            <a:r>
              <a:rPr lang="tr-TR" sz="2400" dirty="0" err="1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İlā</a:t>
            </a:r>
            <a:r>
              <a:rPr lang="tr-TR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oğlu, tanrılar senin ölümle bağlı olduğunu söylerler. Nesillerin tanrılara kurbanlar sunacak, sen de cennette </a:t>
            </a:r>
            <a:r>
              <a:rPr lang="tr-TR" sz="240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mutlu olacaksın.</a:t>
            </a:r>
            <a:endParaRPr lang="tr-TR" sz="2400" dirty="0">
              <a:solidFill>
                <a:schemeClr val="accent2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99827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80DBDFFE-5F78-4658-917B-91FF53C21C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73201" y="685801"/>
            <a:ext cx="10029824" cy="1282700"/>
          </a:xfrm>
        </p:spPr>
        <p:txBody>
          <a:bodyPr/>
          <a:lstStyle/>
          <a:p>
            <a:r>
              <a:rPr lang="tr-TR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RİGVEDA X;95</a:t>
            </a:r>
            <a:br>
              <a:rPr lang="tr-TR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</a:b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B15C534-A675-4F77-AFA9-C8A01DECB3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02001" y="1790701"/>
            <a:ext cx="7162800" cy="4000500"/>
          </a:xfrm>
        </p:spPr>
        <p:txBody>
          <a:bodyPr>
            <a:normAutofit fontScale="85000" lnSpcReduction="10000"/>
          </a:bodyPr>
          <a:lstStyle/>
          <a:p>
            <a:pPr marL="0" indent="0" algn="ctr">
              <a:lnSpc>
                <a:spcPct val="160000"/>
              </a:lnSpc>
              <a:buNone/>
            </a:pPr>
            <a:r>
              <a:rPr lang="tr-TR" sz="26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1.[P] İşte eşim burada. Dur, korkunç ruhlu kadın, biraz birlikte olalım. Konuşmadan geçirdiğimiz günler, söylemediğimiz düşünceler bize huzur getirmedi.</a:t>
            </a:r>
          </a:p>
          <a:p>
            <a:pPr marL="0" indent="0" algn="ctr">
              <a:lnSpc>
                <a:spcPct val="160000"/>
              </a:lnSpc>
              <a:buNone/>
            </a:pPr>
            <a:r>
              <a:rPr lang="tr-TR" sz="26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2. [U] Bu söylediklerinden bana ne? Sabahın ilk ışıkları gibi senden ayrılıyorum. </a:t>
            </a:r>
            <a:r>
              <a:rPr lang="tr-TR" sz="2600" dirty="0" err="1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Pururavas</a:t>
            </a:r>
            <a:r>
              <a:rPr lang="tr-TR" sz="26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, evine dön; beni elde etmek rüzgarı tutmak kadar zordur.</a:t>
            </a:r>
          </a:p>
          <a:p>
            <a:pPr algn="ctr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327200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5E364FDF-8FAC-464E-98C8-2B0BA0D979C5}"/>
              </a:ext>
            </a:extLst>
          </p:cNvPr>
          <p:cNvSpPr/>
          <p:nvPr/>
        </p:nvSpPr>
        <p:spPr>
          <a:xfrm>
            <a:off x="2784764" y="621264"/>
            <a:ext cx="6096000" cy="5571077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lnSpc>
                <a:spcPct val="150000"/>
              </a:lnSpc>
            </a:pPr>
            <a:r>
              <a:rPr lang="tr-TR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3. [P] [Benden] yayından ayrılan bir ok gibi, yüzlerce sığırı yakalamaya çalışan [bir at] gibi ayrıldın. Alçaklar şimşek çaktırdılar, kuzu gibi melediler [beni yanılttılar].</a:t>
            </a:r>
          </a:p>
          <a:p>
            <a:pPr algn="ctr">
              <a:lnSpc>
                <a:spcPct val="150000"/>
              </a:lnSpc>
            </a:pPr>
            <a:r>
              <a:rPr lang="tr-TR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4. [U] Sevgilisi özlediği zaman yakında oturan kocasının babasına yiyecek ve zenginlik verdi; gece gündüz efendisinin kucaklamalarında mutluluk bulan kadın kendine yuva aradı.</a:t>
            </a:r>
          </a:p>
        </p:txBody>
      </p:sp>
    </p:spTree>
    <p:extLst>
      <p:ext uri="{BB962C8B-B14F-4D97-AF65-F5344CB8AC3E}">
        <p14:creationId xmlns:p14="http://schemas.microsoft.com/office/powerpoint/2010/main" val="23266035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F5EF0933-91A2-4A70-97C2-BDD1E6D77DED}"/>
              </a:ext>
            </a:extLst>
          </p:cNvPr>
          <p:cNvSpPr/>
          <p:nvPr/>
        </p:nvSpPr>
        <p:spPr>
          <a:xfrm>
            <a:off x="2992582" y="789709"/>
            <a:ext cx="6151418" cy="55710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tr-TR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5. [U] senin düşkün tavırlarına soğuk davrandığı halde günde üç kez sevgiline sarıldın; öyle ki sen benim bedenim oldun ey kahraman, ey kral </a:t>
            </a:r>
            <a:r>
              <a:rPr lang="tr-TR" sz="2400" dirty="0" err="1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Pururavas</a:t>
            </a:r>
            <a:r>
              <a:rPr lang="tr-TR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, ben senin isteklerine boyun eğdim.</a:t>
            </a:r>
          </a:p>
          <a:p>
            <a:pPr algn="ctr">
              <a:lnSpc>
                <a:spcPct val="150000"/>
              </a:lnSpc>
            </a:pPr>
            <a:r>
              <a:rPr lang="tr-TR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6. [ P] Al atlar gibi olan kızlar </a:t>
            </a:r>
            <a:r>
              <a:rPr lang="tr-TR" sz="2400" dirty="0" err="1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Sucurni</a:t>
            </a:r>
            <a:r>
              <a:rPr lang="tr-TR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, </a:t>
            </a:r>
            <a:r>
              <a:rPr lang="tr-TR" sz="2400" dirty="0" err="1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Şreni</a:t>
            </a:r>
            <a:r>
              <a:rPr lang="tr-TR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, </a:t>
            </a:r>
            <a:r>
              <a:rPr lang="tr-TR" sz="2400" dirty="0" err="1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Sumnāpi</a:t>
            </a:r>
            <a:r>
              <a:rPr lang="tr-TR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, </a:t>
            </a:r>
            <a:r>
              <a:rPr lang="tr-TR" sz="2400" dirty="0" err="1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Hradekçakshus</a:t>
            </a:r>
            <a:r>
              <a:rPr lang="tr-TR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, </a:t>
            </a:r>
            <a:r>
              <a:rPr lang="tr-TR" sz="2400" dirty="0" err="1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Granthinī</a:t>
            </a:r>
            <a:r>
              <a:rPr lang="tr-TR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, </a:t>
            </a:r>
            <a:r>
              <a:rPr lang="tr-TR" sz="2400" dirty="0" err="1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Çaranyu</a:t>
            </a:r>
            <a:r>
              <a:rPr lang="tr-TR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parlak olanları sıkıştırdılar ve süt inekleri gibi rekabet içinde böğürdüler. </a:t>
            </a:r>
          </a:p>
        </p:txBody>
      </p:sp>
    </p:spTree>
    <p:extLst>
      <p:ext uri="{BB962C8B-B14F-4D97-AF65-F5344CB8AC3E}">
        <p14:creationId xmlns:p14="http://schemas.microsoft.com/office/powerpoint/2010/main" val="2958183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61178BB0-21EB-4364-8531-D7B60E353902}"/>
              </a:ext>
            </a:extLst>
          </p:cNvPr>
          <p:cNvSpPr/>
          <p:nvPr/>
        </p:nvSpPr>
        <p:spPr>
          <a:xfrm>
            <a:off x="2679700" y="495300"/>
            <a:ext cx="6146800" cy="55710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tr-TR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7. [U] O doğduğunda tanrı kızları özenle bakıp büyüterek hep birlikte nehirleri beslediler. Ve zor savaşta </a:t>
            </a:r>
            <a:r>
              <a:rPr lang="tr-TR" sz="2400" dirty="0" err="1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Dasyuları</a:t>
            </a:r>
            <a:r>
              <a:rPr lang="tr-TR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yok etmesi için tanrılar, ey </a:t>
            </a:r>
            <a:r>
              <a:rPr lang="tr-TR" sz="2400" dirty="0" err="1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Pururavas</a:t>
            </a:r>
            <a:r>
              <a:rPr lang="tr-TR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, sana büyük güç verdiler.</a:t>
            </a:r>
          </a:p>
          <a:p>
            <a:pPr algn="ctr">
              <a:lnSpc>
                <a:spcPct val="150000"/>
              </a:lnSpc>
            </a:pPr>
            <a:r>
              <a:rPr lang="tr-TR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8. [P] Bir ölümlü olarak ben, giysilerini bir yana koymuş bu göksel perileri kazanmak için onlara kur yaptım. Korkmuş yılanlar gibi, araba çarpmış atlar gibi korkuyla benden kaçtılar. </a:t>
            </a:r>
          </a:p>
        </p:txBody>
      </p:sp>
    </p:spTree>
    <p:extLst>
      <p:ext uri="{BB962C8B-B14F-4D97-AF65-F5344CB8AC3E}">
        <p14:creationId xmlns:p14="http://schemas.microsoft.com/office/powerpoint/2010/main" val="14709173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A0C0512C-78B6-4F7B-810E-237CF9C00CB9}"/>
              </a:ext>
            </a:extLst>
          </p:cNvPr>
          <p:cNvSpPr/>
          <p:nvPr/>
        </p:nvSpPr>
        <p:spPr>
          <a:xfrm>
            <a:off x="2806700" y="241300"/>
            <a:ext cx="6337300" cy="50170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tr-TR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9. [U] Ölümlü kişi ölümsüz kızlara gönül verirse eğer, ancak onların izin verdiği kadar konuşabilir onlarla. Tıpkı bedenlerin güzelliğini gösteren kuğular, ısırıp kemirerek oyun oynayan atlar gibi.</a:t>
            </a:r>
          </a:p>
          <a:p>
            <a:pPr algn="ctr">
              <a:lnSpc>
                <a:spcPct val="150000"/>
              </a:lnSpc>
            </a:pPr>
            <a:r>
              <a:rPr lang="tr-TR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10.[P] Gökten düşen yıldırım gibi parlayan o kadın bana sulardan çok güzel hediyeler getirdi. Sudan genç ve kuvvetli bir evlat doğdu. </a:t>
            </a:r>
            <a:r>
              <a:rPr lang="tr-TR" sz="2400" dirty="0" err="1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Urvaşi’nin</a:t>
            </a:r>
            <a:r>
              <a:rPr lang="tr-TR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ömrü uzun olsun.</a:t>
            </a:r>
          </a:p>
        </p:txBody>
      </p:sp>
    </p:spTree>
    <p:extLst>
      <p:ext uri="{BB962C8B-B14F-4D97-AF65-F5344CB8AC3E}">
        <p14:creationId xmlns:p14="http://schemas.microsoft.com/office/powerpoint/2010/main" val="25776437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0BF9E9DD-7D09-495F-9CE7-6545FC88297B}"/>
              </a:ext>
            </a:extLst>
          </p:cNvPr>
          <p:cNvSpPr/>
          <p:nvPr/>
        </p:nvSpPr>
        <p:spPr>
          <a:xfrm>
            <a:off x="2743200" y="482600"/>
            <a:ext cx="6400800" cy="55710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tr-TR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11.[U] Sen dünyayı korumak için doğdun ey </a:t>
            </a:r>
            <a:r>
              <a:rPr lang="tr-TR" sz="2400" dirty="0" err="1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Pururavas</a:t>
            </a:r>
            <a:r>
              <a:rPr lang="tr-TR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, bana güç verme lütfunda bulundun. O zaman anladım ve seni uyardım, beni dinlemedin. Ne söylediysem fayda etmedi sana.</a:t>
            </a:r>
          </a:p>
          <a:p>
            <a:pPr algn="ctr">
              <a:lnSpc>
                <a:spcPct val="150000"/>
              </a:lnSpc>
            </a:pPr>
            <a:r>
              <a:rPr lang="tr-TR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12. [P] Oğlum doğacak ve babasını aramayacak mı? Kendisini bildiği zaman gözyaşı dökmeyecek mi? Kocanın evine, akrabalarına ateş düşerken birbiriyle uyumlu karı kocayı kim ayırmaya çalışıyor?</a:t>
            </a:r>
          </a:p>
        </p:txBody>
      </p:sp>
    </p:spTree>
    <p:extLst>
      <p:ext uri="{BB962C8B-B14F-4D97-AF65-F5344CB8AC3E}">
        <p14:creationId xmlns:p14="http://schemas.microsoft.com/office/powerpoint/2010/main" val="3663437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C7D1722C-5EE5-42B1-8FC5-EC231BB31C0C}"/>
              </a:ext>
            </a:extLst>
          </p:cNvPr>
          <p:cNvSpPr/>
          <p:nvPr/>
        </p:nvSpPr>
        <p:spPr>
          <a:xfrm>
            <a:off x="2946400" y="482600"/>
            <a:ext cx="6197600" cy="50170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tr-TR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13. [U] Gözyaşları düşerken onu ben teselli ederim, o bağırıp ağlamaz, mutlu olur. O senin de oğlun, onu sana gönderirim. Şimdi evine git budala, sen beni asla yenemezsin.</a:t>
            </a:r>
          </a:p>
          <a:p>
            <a:pPr algn="ctr">
              <a:lnSpc>
                <a:spcPct val="150000"/>
              </a:lnSpc>
            </a:pPr>
            <a:r>
              <a:rPr lang="tr-TR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14. [P] Sevgilin bugün buradan ayrılıp gidecek, çok uzaklara kaçacak ve bir daha geri dönmeyecek. Kahroluşun koynuna girecek, onu vahşi kurtlar yiyecek.</a:t>
            </a:r>
          </a:p>
        </p:txBody>
      </p:sp>
    </p:spTree>
    <p:extLst>
      <p:ext uri="{BB962C8B-B14F-4D97-AF65-F5344CB8AC3E}">
        <p14:creationId xmlns:p14="http://schemas.microsoft.com/office/powerpoint/2010/main" val="58082266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A3CE92DD-EB20-4608-8477-E1E1CF445AB1}"/>
              </a:ext>
            </a:extLst>
          </p:cNvPr>
          <p:cNvSpPr/>
          <p:nvPr/>
        </p:nvSpPr>
        <p:spPr>
          <a:xfrm>
            <a:off x="3251200" y="508000"/>
            <a:ext cx="5892800" cy="55710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tr-TR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15. [U] Hayır, sakın ölme </a:t>
            </a:r>
            <a:r>
              <a:rPr lang="tr-TR" sz="2400" dirty="0" err="1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Pururavas</a:t>
            </a:r>
            <a:r>
              <a:rPr lang="tr-TR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, sakın kaybolma; seni pis kurtlar yemesin. Kadınlarla uzun süre dostluk olmaz, kadınların kalbi sırtların kalbi gibidir.</a:t>
            </a:r>
          </a:p>
          <a:p>
            <a:pPr algn="ctr">
              <a:lnSpc>
                <a:spcPct val="150000"/>
              </a:lnSpc>
            </a:pPr>
            <a:r>
              <a:rPr lang="tr-TR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16. [U] Şekil değiştirip insanların arasında kaldım ve bu şekilde dört sonbaharın tüm gecelerini onların arasında geçirdim. Her gün bir damla tereyağı tattım ve artık yeterince doygun olarak dolaşıyorum.</a:t>
            </a:r>
          </a:p>
        </p:txBody>
      </p:sp>
    </p:spTree>
    <p:extLst>
      <p:ext uri="{BB962C8B-B14F-4D97-AF65-F5344CB8AC3E}">
        <p14:creationId xmlns:p14="http://schemas.microsoft.com/office/powerpoint/2010/main" val="163390133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ralaks">
  <a:themeElements>
    <a:clrScheme name="Paralaks">
      <a:dk1>
        <a:sysClr val="windowText" lastClr="000000"/>
      </a:dk1>
      <a:lt1>
        <a:sysClr val="window" lastClr="FFFFFF"/>
      </a:lt1>
      <a:dk2>
        <a:srgbClr val="212121"/>
      </a:dk2>
      <a:lt2>
        <a:srgbClr val="CDD0D1"/>
      </a:lt2>
      <a:accent1>
        <a:srgbClr val="EB8F22"/>
      </a:accent1>
      <a:accent2>
        <a:srgbClr val="CD4223"/>
      </a:accent2>
      <a:accent3>
        <a:srgbClr val="A89374"/>
      </a:accent3>
      <a:accent4>
        <a:srgbClr val="83AA67"/>
      </a:accent4>
      <a:accent5>
        <a:srgbClr val="4FA9C1"/>
      </a:accent5>
      <a:accent6>
        <a:srgbClr val="9390AF"/>
      </a:accent6>
      <a:hlink>
        <a:srgbClr val="EC7220"/>
      </a:hlink>
      <a:folHlink>
        <a:srgbClr val="F09355"/>
      </a:folHlink>
    </a:clrScheme>
    <a:fontScheme name="Paralaks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ralaks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EBEC8F79-A447-43FC-8E81-85E8468AF3F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TM03457496[[fn=Paralaks]]</Template>
  <TotalTime>597</TotalTime>
  <Words>632</Words>
  <Application>Microsoft Office PowerPoint</Application>
  <PresentationFormat>Geniş ekran</PresentationFormat>
  <Paragraphs>25</Paragraphs>
  <Slides>10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4" baseType="lpstr">
      <vt:lpstr>Arial</vt:lpstr>
      <vt:lpstr>Comic Sans MS</vt:lpstr>
      <vt:lpstr>Corbel</vt:lpstr>
      <vt:lpstr>Paralaks</vt:lpstr>
      <vt:lpstr>HİN 426 Hint Efsaneleri  Pururavas ve Urvaşi Efsanesi (Rigveda)  1. Hafta</vt:lpstr>
      <vt:lpstr>RİGVEDA X;95 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HİN 426 Hint Efsaneleri  Pururavas ve Urvaşi Efsanesi (Rigveda)  1. Hafta</dc:title>
  <dc:creator>Casper</dc:creator>
  <cp:lastModifiedBy>Casper</cp:lastModifiedBy>
  <cp:revision>9</cp:revision>
  <dcterms:created xsi:type="dcterms:W3CDTF">2020-05-07T17:33:24Z</dcterms:created>
  <dcterms:modified xsi:type="dcterms:W3CDTF">2020-05-09T04:25:12Z</dcterms:modified>
</cp:coreProperties>
</file>