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1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90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881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9613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802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7816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5702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0564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0984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3569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2501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28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70520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11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6514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7183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367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170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98153C8-DD9C-48CA-A87A-20E1125750E7}" type="datetimeFigureOut">
              <a:rPr lang="tr-TR" smtClean="0"/>
              <a:t>9.05.2020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1940D4-1B1F-4FCC-9AD8-A2E34FE9C4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645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9AE51F8-64B9-423A-9172-DCEFFF948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0073" y="498764"/>
            <a:ext cx="8842950" cy="3497503"/>
          </a:xfrm>
        </p:spPr>
        <p:txBody>
          <a:bodyPr>
            <a:norm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HİN 426 Hint Efsaneleri</a:t>
            </a:r>
            <a:b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b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36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Pururavas</a:t>
            </a:r>
            <a: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 ve </a:t>
            </a:r>
            <a:r>
              <a:rPr lang="tr-TR" sz="36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Urvaşi</a:t>
            </a:r>
            <a: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 Efsanesi</a:t>
            </a:r>
            <a:b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(</a:t>
            </a:r>
            <a:r>
              <a:rPr lang="tr-TR" sz="36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Rigveda</a:t>
            </a:r>
            <a: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)</a:t>
            </a:r>
            <a:b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b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</a:br>
            <a:r>
              <a:rPr lang="tr-TR" sz="3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  <a:ea typeface="BIZ UDMincho Medium" panose="02020500000000000000" pitchFamily="17" charset="-128"/>
              </a:rPr>
              <a:t>1. Hafta</a:t>
            </a:r>
            <a:endParaRPr lang="tr-TR" sz="36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262C6458-E5C1-4962-96E6-7B34B5A8D9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15378" y="3996267"/>
            <a:ext cx="7191714" cy="1975042"/>
          </a:xfrm>
        </p:spPr>
        <p:txBody>
          <a:bodyPr>
            <a:normAutofit fontScale="85000" lnSpcReduction="20000"/>
          </a:bodyPr>
          <a:lstStyle/>
          <a:p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Prof. Dr. H. Derya CAN</a:t>
            </a:r>
          </a:p>
          <a:p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Ankara Üniversitesi</a:t>
            </a:r>
          </a:p>
          <a:p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Dil ve Tarih-Coğrafya Fakültesi</a:t>
            </a:r>
          </a:p>
          <a:p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Doğu Dilleri ve Edebiyatları Bölümü</a:t>
            </a:r>
          </a:p>
          <a:p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Hindoloji Anabilim Dalı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8841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C333464-AE59-45C0-88D9-99F672FBDFB4}"/>
              </a:ext>
            </a:extLst>
          </p:cNvPr>
          <p:cNvSpPr/>
          <p:nvPr/>
        </p:nvSpPr>
        <p:spPr>
          <a:xfrm>
            <a:off x="2730500" y="495300"/>
            <a:ext cx="6413500" cy="501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17. [P] Havayı ve tüm yönleri dolduran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Urvaşī’yi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onun sevgilisi olan kendimle birleştirmek için çabalıyorum. Dindarlıkla kazanılan bu hediye, [ben] yanındayım. Bana geri gel, kalbim paramparça.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18. [U] Ey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İlā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oğlu, tanrılar senin ölümle bağlı olduğunu söylerler. Nesillerin tanrılara kurbanlar sunacak, sen de cennette </a:t>
            </a:r>
            <a:r>
              <a:rPr lang="tr-TR" sz="240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mutlu olacaksın.</a:t>
            </a:r>
            <a:endParaRPr lang="tr-TR" sz="2400" dirty="0">
              <a:solidFill>
                <a:schemeClr val="accent2">
                  <a:lumMod val="50000"/>
                </a:schemeClr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82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DBDFFE-5F78-4658-917B-91FF53C21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3201" y="685801"/>
            <a:ext cx="10029824" cy="1282700"/>
          </a:xfrm>
        </p:spPr>
        <p:txBody>
          <a:bodyPr/>
          <a:lstStyle/>
          <a:p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RİGVEDA X;95</a:t>
            </a:r>
            <a:br>
              <a:rPr lang="tr-TR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</a:b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15C534-A675-4F77-AFA9-C8A01DECB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2001" y="1790701"/>
            <a:ext cx="7162800" cy="400050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60000"/>
              </a:lnSpc>
              <a:buNone/>
            </a:pPr>
            <a:r>
              <a:rPr lang="tr-TR" sz="2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1.[P] İşte eşim burada. Dur, korkunç ruhlu kadın, biraz birlikte olalım. Konuşmadan geçirdiğimiz günler, söylemediğimiz düşünceler bize huzur getirmedi.</a:t>
            </a:r>
          </a:p>
          <a:p>
            <a:pPr marL="0" indent="0" algn="ctr">
              <a:lnSpc>
                <a:spcPct val="160000"/>
              </a:lnSpc>
              <a:buNone/>
            </a:pPr>
            <a:r>
              <a:rPr lang="tr-TR" sz="2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2. [U] Bu söylediklerinden bana ne? Sabahın ilk ışıkları gibi senden ayrılıyorum. </a:t>
            </a:r>
            <a:r>
              <a:rPr lang="tr-TR" sz="26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sz="26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evine dön; beni elde etmek rüzgarı tutmak kadar zordur.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32720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E364FDF-8FAC-464E-98C8-2B0BA0D979C5}"/>
              </a:ext>
            </a:extLst>
          </p:cNvPr>
          <p:cNvSpPr/>
          <p:nvPr/>
        </p:nvSpPr>
        <p:spPr>
          <a:xfrm>
            <a:off x="2784764" y="621264"/>
            <a:ext cx="6096000" cy="55710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3. [P] [Benden] yayından ayrılan bir ok gibi, yüzlerce sığırı yakalamaya çalışan [bir at] gibi ayrıldın. Alçaklar şimşek çaktırdılar, kuzu gibi melediler [beni yanılttılar].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4. [U] Sevgilisi özlediği zaman yakında oturan kocasının babasına yiyecek ve zenginlik verdi; gece gündüz efendisinin kucaklamalarında mutluluk bulan kadın kendine yuva aradı.</a:t>
            </a:r>
          </a:p>
        </p:txBody>
      </p:sp>
    </p:spTree>
    <p:extLst>
      <p:ext uri="{BB962C8B-B14F-4D97-AF65-F5344CB8AC3E}">
        <p14:creationId xmlns:p14="http://schemas.microsoft.com/office/powerpoint/2010/main" val="23266035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F5EF0933-91A2-4A70-97C2-BDD1E6D77DED}"/>
              </a:ext>
            </a:extLst>
          </p:cNvPr>
          <p:cNvSpPr/>
          <p:nvPr/>
        </p:nvSpPr>
        <p:spPr>
          <a:xfrm>
            <a:off x="2992582" y="789709"/>
            <a:ext cx="6151418" cy="557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5. [U] senin düşkün tavırlarına soğuk davrandığı halde günde üç kez sevgiline sarıldın; öyle ki sen benim bedenim oldun ey kahraman, ey kral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ben senin isteklerine boyun eğdim.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6. [ P] Al atlar gibi olan kızlar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Sucurni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Şreni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Sumnāpi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Hradekçakshus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Granthinī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Çaranyu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parlak olanları sıkıştırdılar ve süt inekleri gibi rekabet içinde böğürdüler. </a:t>
            </a:r>
          </a:p>
        </p:txBody>
      </p:sp>
    </p:spTree>
    <p:extLst>
      <p:ext uri="{BB962C8B-B14F-4D97-AF65-F5344CB8AC3E}">
        <p14:creationId xmlns:p14="http://schemas.microsoft.com/office/powerpoint/2010/main" val="295818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61178BB0-21EB-4364-8531-D7B60E353902}"/>
              </a:ext>
            </a:extLst>
          </p:cNvPr>
          <p:cNvSpPr/>
          <p:nvPr/>
        </p:nvSpPr>
        <p:spPr>
          <a:xfrm>
            <a:off x="2679700" y="495300"/>
            <a:ext cx="6146800" cy="557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7. [U] O doğduğunda tanrı kızları özenle bakıp büyüterek hep birlikte nehirleri beslediler. Ve zor savaşta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Dasyuları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yok etmesi için tanrılar, ey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sana büyük güç verdiler.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8. [P] Bir ölümlü olarak ben, giysilerini bir yana koymuş bu göksel perileri kazanmak için onlara kur yaptım. Korkmuş yılanlar gibi, araba çarpmış atlar gibi korkuyla benden kaçtılar. </a:t>
            </a:r>
          </a:p>
        </p:txBody>
      </p:sp>
    </p:spTree>
    <p:extLst>
      <p:ext uri="{BB962C8B-B14F-4D97-AF65-F5344CB8AC3E}">
        <p14:creationId xmlns:p14="http://schemas.microsoft.com/office/powerpoint/2010/main" val="1470917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0C0512C-78B6-4F7B-810E-237CF9C00CB9}"/>
              </a:ext>
            </a:extLst>
          </p:cNvPr>
          <p:cNvSpPr/>
          <p:nvPr/>
        </p:nvSpPr>
        <p:spPr>
          <a:xfrm>
            <a:off x="2806700" y="241300"/>
            <a:ext cx="6337300" cy="501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9. [U] Ölümlü kişi ölümsüz kızlara gönül verirse eğer, ancak onların izin verdiği kadar konuşabilir onlarla. Tıpkı bedenlerin güzelliğini gösteren kuğular, ısırıp kemirerek oyun oynayan atlar gibi.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10.[P] Gökten düşen yıldırım gibi parlayan o kadın bana sulardan çok güzel hediyeler getirdi. Sudan genç ve kuvvetli bir evlat doğdu.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Urvaşi’nin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 ömrü uzun olsun.</a:t>
            </a:r>
          </a:p>
        </p:txBody>
      </p:sp>
    </p:spTree>
    <p:extLst>
      <p:ext uri="{BB962C8B-B14F-4D97-AF65-F5344CB8AC3E}">
        <p14:creationId xmlns:p14="http://schemas.microsoft.com/office/powerpoint/2010/main" val="2577643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BF9E9DD-7D09-495F-9CE7-6545FC88297B}"/>
              </a:ext>
            </a:extLst>
          </p:cNvPr>
          <p:cNvSpPr/>
          <p:nvPr/>
        </p:nvSpPr>
        <p:spPr>
          <a:xfrm>
            <a:off x="2743200" y="482600"/>
            <a:ext cx="6400800" cy="557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11.[U] Sen dünyayı korumak için doğdun ey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bana güç verme lütfunda bulundun. O zaman anladım ve seni uyardım, beni dinlemedin. Ne söylediysem fayda etmedi sana.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12. [P] Oğlum doğacak ve babasını aramayacak mı? Kendisini bildiği zaman gözyaşı dökmeyecek mi? Kocanın evine, akrabalarına ateş düşerken birbiriyle uyumlu karı kocayı kim ayırmaya çalışıyor?</a:t>
            </a:r>
          </a:p>
        </p:txBody>
      </p:sp>
    </p:spTree>
    <p:extLst>
      <p:ext uri="{BB962C8B-B14F-4D97-AF65-F5344CB8AC3E}">
        <p14:creationId xmlns:p14="http://schemas.microsoft.com/office/powerpoint/2010/main" val="366343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7D1722C-5EE5-42B1-8FC5-EC231BB31C0C}"/>
              </a:ext>
            </a:extLst>
          </p:cNvPr>
          <p:cNvSpPr/>
          <p:nvPr/>
        </p:nvSpPr>
        <p:spPr>
          <a:xfrm>
            <a:off x="2946400" y="482600"/>
            <a:ext cx="6197600" cy="5017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13. [U] Gözyaşları düşerken onu ben teselli ederim, o bağırıp ağlamaz, mutlu olur. O senin de oğlun, onu sana gönderirim. Şimdi evine git budala, sen beni asla yenemezsin.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14. [P] Sevgilin bugün buradan ayrılıp gidecek, çok uzaklara kaçacak ve bir daha geri dönmeyecek. Kahroluşun koynuna girecek, onu vahşi kurtlar yiyecek.</a:t>
            </a:r>
          </a:p>
        </p:txBody>
      </p:sp>
    </p:spTree>
    <p:extLst>
      <p:ext uri="{BB962C8B-B14F-4D97-AF65-F5344CB8AC3E}">
        <p14:creationId xmlns:p14="http://schemas.microsoft.com/office/powerpoint/2010/main" val="580822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A3CE92DD-EB20-4608-8477-E1E1CF445AB1}"/>
              </a:ext>
            </a:extLst>
          </p:cNvPr>
          <p:cNvSpPr/>
          <p:nvPr/>
        </p:nvSpPr>
        <p:spPr>
          <a:xfrm>
            <a:off x="3251200" y="508000"/>
            <a:ext cx="5892800" cy="557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15. [U] Hayır, sakın ölme </a:t>
            </a:r>
            <a:r>
              <a:rPr lang="tr-TR" sz="2400" dirty="0" err="1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Pururavas</a:t>
            </a: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, sakın kaybolma; seni pis kurtlar yemesin. Kadınlarla uzun süre dostluk olmaz, kadınların kalbi sırtların kalbi gibidir.</a:t>
            </a:r>
          </a:p>
          <a:p>
            <a:pPr algn="ctr">
              <a:lnSpc>
                <a:spcPct val="150000"/>
              </a:lnSpc>
            </a:pPr>
            <a:r>
              <a:rPr lang="tr-TR" sz="2400" dirty="0">
                <a:solidFill>
                  <a:schemeClr val="accent2">
                    <a:lumMod val="50000"/>
                  </a:schemeClr>
                </a:solidFill>
                <a:latin typeface="Comic Sans MS" panose="030F0702030302020204" pitchFamily="66" charset="0"/>
              </a:rPr>
              <a:t>16. [U] Şekil değiştirip insanların arasında kaldım ve bu şekilde dört sonbaharın tüm gecelerini onların arasında geçirdim. Her gün bir damla tereyağı tattım ve artık yeterince doygun olarak dolaşıyorum.</a:t>
            </a:r>
          </a:p>
        </p:txBody>
      </p:sp>
    </p:spTree>
    <p:extLst>
      <p:ext uri="{BB962C8B-B14F-4D97-AF65-F5344CB8AC3E}">
        <p14:creationId xmlns:p14="http://schemas.microsoft.com/office/powerpoint/2010/main" val="16339013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">
  <a:themeElements>
    <a:clrScheme name="Paralak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ak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TM03457496[[fn=Paralaks]]</Template>
  <TotalTime>597</TotalTime>
  <Words>632</Words>
  <Application>Microsoft Office PowerPoint</Application>
  <PresentationFormat>Geniş ekran</PresentationFormat>
  <Paragraphs>25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Comic Sans MS</vt:lpstr>
      <vt:lpstr>Corbel</vt:lpstr>
      <vt:lpstr>Paralaks</vt:lpstr>
      <vt:lpstr>HİN 426 Hint Efsaneleri  Pururavas ve Urvaşi Efsanesi (Rigveda)  1. Hafta</vt:lpstr>
      <vt:lpstr>RİGVEDA X;95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HİN 426 Hint Efsaneleri  Pururavas ve Urvaşi Efsanesi (Rigveda)  1. Hafta</dc:title>
  <dc:creator>Casper</dc:creator>
  <cp:lastModifiedBy>Casper</cp:lastModifiedBy>
  <cp:revision>9</cp:revision>
  <dcterms:created xsi:type="dcterms:W3CDTF">2020-05-07T17:33:24Z</dcterms:created>
  <dcterms:modified xsi:type="dcterms:W3CDTF">2020-05-09T04:25:12Z</dcterms:modified>
</cp:coreProperties>
</file>