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08CF-B815-49E7-A6F0-281C4CE875C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33080-C93E-48AE-A523-A30EBE3688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489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08CF-B815-49E7-A6F0-281C4CE875C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33080-C93E-48AE-A523-A30EBE3688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6841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08CF-B815-49E7-A6F0-281C4CE875C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33080-C93E-48AE-A523-A30EBE3688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7160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08CF-B815-49E7-A6F0-281C4CE875C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33080-C93E-48AE-A523-A30EBE3688E6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8301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08CF-B815-49E7-A6F0-281C4CE875C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33080-C93E-48AE-A523-A30EBE3688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6052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08CF-B815-49E7-A6F0-281C4CE875C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33080-C93E-48AE-A523-A30EBE3688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46131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08CF-B815-49E7-A6F0-281C4CE875C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33080-C93E-48AE-A523-A30EBE3688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5761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08CF-B815-49E7-A6F0-281C4CE875C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33080-C93E-48AE-A523-A30EBE3688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9256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08CF-B815-49E7-A6F0-281C4CE875C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33080-C93E-48AE-A523-A30EBE3688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7516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08CF-B815-49E7-A6F0-281C4CE875C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33080-C93E-48AE-A523-A30EBE3688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93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08CF-B815-49E7-A6F0-281C4CE875C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33080-C93E-48AE-A523-A30EBE3688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843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08CF-B815-49E7-A6F0-281C4CE875C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33080-C93E-48AE-A523-A30EBE3688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442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08CF-B815-49E7-A6F0-281C4CE875C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33080-C93E-48AE-A523-A30EBE3688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6866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08CF-B815-49E7-A6F0-281C4CE875C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33080-C93E-48AE-A523-A30EBE3688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6383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08CF-B815-49E7-A6F0-281C4CE875C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33080-C93E-48AE-A523-A30EBE3688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247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08CF-B815-49E7-A6F0-281C4CE875C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33080-C93E-48AE-A523-A30EBE3688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5908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08CF-B815-49E7-A6F0-281C4CE875C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33080-C93E-48AE-A523-A30EBE3688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425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33F08CF-B815-49E7-A6F0-281C4CE875C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33080-C93E-48AE-A523-A30EBE3688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31431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r.wikipedia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Bitkilerin </a:t>
            </a:r>
            <a:r>
              <a:rPr lang="tr-TR" dirty="0" err="1"/>
              <a:t>isimlendirimesi</a:t>
            </a:r>
            <a:r>
              <a:rPr lang="tr-TR" dirty="0"/>
              <a:t> ve sınıflandırılması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7242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Derste Kullanılan 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Efe, Asuman (1991). </a:t>
            </a:r>
            <a:r>
              <a:rPr lang="tr-TR" dirty="0" smtClean="0"/>
              <a:t> Botanikte isimlendirme (</a:t>
            </a:r>
            <a:r>
              <a:rPr lang="tr-TR" dirty="0" err="1" smtClean="0"/>
              <a:t>Nomenklatür</a:t>
            </a:r>
            <a:r>
              <a:rPr lang="tr-TR" dirty="0" smtClean="0"/>
              <a:t>).</a:t>
            </a:r>
            <a:r>
              <a:rPr lang="tr-TR" dirty="0"/>
              <a:t> </a:t>
            </a:r>
            <a:r>
              <a:rPr lang="tr-TR" i="1" dirty="0"/>
              <a:t>İstanbul Üniversitesi Orman Fakültesi Dergisi</a:t>
            </a:r>
            <a:r>
              <a:rPr lang="tr-TR" dirty="0"/>
              <a:t>. B. </a:t>
            </a:r>
            <a:r>
              <a:rPr lang="tr-TR" b="1" dirty="0"/>
              <a:t>41</a:t>
            </a:r>
            <a:r>
              <a:rPr lang="tr-TR" dirty="0"/>
              <a:t> (3-4</a:t>
            </a:r>
            <a:r>
              <a:rPr lang="tr-TR" dirty="0" smtClean="0"/>
              <a:t>).</a:t>
            </a:r>
          </a:p>
          <a:p>
            <a:r>
              <a:rPr lang="tr-TR" dirty="0" smtClean="0"/>
              <a:t>Ö.SEÇMEN, Y.GEMICI, E.LEBLEBICI,G.GÖRK, L.BEKAT: Tohumlu Bitkiler Sistematiği E.Ü.FEN Fak. Kitaplar Ser. no:116, 446 sayfa.1.baskı 1986:2. baskı 1990:3.baskı1992:4.baskı1995.,5.baskı1997.</a:t>
            </a:r>
          </a:p>
          <a:p>
            <a:r>
              <a:rPr lang="tr-TR" dirty="0" err="1" smtClean="0"/>
              <a:t>Dığrak</a:t>
            </a:r>
            <a:r>
              <a:rPr lang="tr-TR" dirty="0" smtClean="0"/>
              <a:t>, M., </a:t>
            </a:r>
            <a:r>
              <a:rPr lang="tr-TR" dirty="0" err="1" smtClean="0"/>
              <a:t>İlçim</a:t>
            </a:r>
            <a:r>
              <a:rPr lang="tr-TR" dirty="0" smtClean="0"/>
              <a:t>, A. 2002. Sistematiğin Esasları Ders Notları. Kahramanmaraş Sütçü İmam Üniversitesi Fen-Edebiyat Fakültesi Biyoloji Bölümü. Kahramanmaraş.</a:t>
            </a:r>
          </a:p>
          <a:p>
            <a:r>
              <a:rPr lang="tr-TR" dirty="0" smtClean="0"/>
              <a:t>Seçmen, Ö., Görk, G., </a:t>
            </a:r>
            <a:r>
              <a:rPr lang="tr-TR" dirty="0" err="1" smtClean="0"/>
              <a:t>Gemiçi</a:t>
            </a:r>
            <a:r>
              <a:rPr lang="tr-TR" dirty="0" smtClean="0"/>
              <a:t>, Y., </a:t>
            </a:r>
            <a:r>
              <a:rPr lang="tr-TR" dirty="0" err="1" smtClean="0"/>
              <a:t>Bekat</a:t>
            </a:r>
            <a:r>
              <a:rPr lang="tr-TR" dirty="0" smtClean="0"/>
              <a:t>, L., Leblebici, E. 1996. Tohumlu Bitkiler Laboratuvar Uygulama Kılavuzu. Ege Üniversitesi Fen Fakültesi Teksirler Serisi No: 51, 5.Baskı, 96 sayfa, E.Ü. Basımevi, Bornova-</a:t>
            </a:r>
            <a:r>
              <a:rPr lang="tr-TR" dirty="0" err="1" smtClean="0"/>
              <a:t>izmir</a:t>
            </a:r>
            <a:r>
              <a:rPr lang="tr-TR" dirty="0" smtClean="0"/>
              <a:t>.</a:t>
            </a:r>
            <a:endParaRPr lang="tr-TR" dirty="0" smtClean="0">
              <a:hlinkClick r:id="rId2"/>
            </a:endParaRPr>
          </a:p>
          <a:p>
            <a:r>
              <a:rPr lang="tr-TR" dirty="0" smtClean="0">
                <a:hlinkClick r:id="rId2"/>
              </a:rPr>
              <a:t>https://tr.wikipedia.org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0545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Adlandırmanın amacı, bitkilere ve bitki gruplarına basit ve tek anlamlı bilimsel isimler vermek ve bu amaca ulaşabilmek için kurallar oluşturmaktır. Verilen bilimsel adların tek anlamlı olması doğal bir koşuldur. </a:t>
            </a:r>
          </a:p>
          <a:p>
            <a:pPr marL="0" indent="0" algn="just">
              <a:buNone/>
            </a:pPr>
            <a:r>
              <a:rPr lang="tr-TR" dirty="0" smtClean="0"/>
              <a:t>Böyle olmadığı durumlarda, anlaşmazlığa, yanlış yorumlara yol açılır. Yerli adlar, yani halk arasında kullanılan isimler, kesin olmaktan uzaktır. </a:t>
            </a:r>
          </a:p>
          <a:p>
            <a:pPr marL="0" indent="0" algn="just">
              <a:buNone/>
            </a:pPr>
            <a:r>
              <a:rPr lang="tr-TR" dirty="0" smtClean="0"/>
              <a:t>Örneğin Çam denildiği zaman, yöreye göre belki bir </a:t>
            </a:r>
            <a:r>
              <a:rPr lang="tr-TR" dirty="0" err="1" smtClean="0"/>
              <a:t>Pinus</a:t>
            </a:r>
            <a:r>
              <a:rPr lang="tr-TR" dirty="0" smtClean="0"/>
              <a:t> veya bir </a:t>
            </a:r>
            <a:r>
              <a:rPr lang="tr-TR" dirty="0" err="1" smtClean="0"/>
              <a:t>Picea</a:t>
            </a:r>
            <a:r>
              <a:rPr lang="tr-TR" dirty="0" smtClean="0"/>
              <a:t>, hatta bir </a:t>
            </a:r>
            <a:r>
              <a:rPr lang="tr-TR" dirty="0" err="1" smtClean="0"/>
              <a:t>Casuarina</a:t>
            </a:r>
            <a:r>
              <a:rPr lang="tr-TR" dirty="0" smtClean="0"/>
              <a:t> düşünülebilir. </a:t>
            </a:r>
            <a:r>
              <a:rPr lang="tr-TR" dirty="0" err="1" smtClean="0"/>
              <a:t>Tesbih</a:t>
            </a:r>
            <a:r>
              <a:rPr lang="tr-TR" dirty="0" smtClean="0"/>
              <a:t> ağacı, hem </a:t>
            </a:r>
            <a:r>
              <a:rPr lang="tr-TR" dirty="0" err="1" smtClean="0"/>
              <a:t>Melia</a:t>
            </a:r>
            <a:r>
              <a:rPr lang="tr-TR" dirty="0" smtClean="0"/>
              <a:t> </a:t>
            </a:r>
            <a:r>
              <a:rPr lang="tr-TR" dirty="0" err="1" smtClean="0"/>
              <a:t>azedarach</a:t>
            </a:r>
            <a:r>
              <a:rPr lang="tr-TR" dirty="0" smtClean="0"/>
              <a:t>, hem de </a:t>
            </a:r>
            <a:r>
              <a:rPr lang="tr-TR" dirty="0" err="1" smtClean="0"/>
              <a:t>Styrax</a:t>
            </a:r>
            <a:r>
              <a:rPr lang="tr-TR" dirty="0" smtClean="0"/>
              <a:t> </a:t>
            </a:r>
            <a:r>
              <a:rPr lang="tr-TR" dirty="0" err="1" smtClean="0"/>
              <a:t>officinalis’ın</a:t>
            </a:r>
            <a:r>
              <a:rPr lang="tr-TR" dirty="0" smtClean="0"/>
              <a:t> Türkçe adıdır.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8682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1782" y="484909"/>
            <a:ext cx="10952018" cy="569205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Sistematikte her canlının bilimsel bir ismi vardır. Bunlar Latince veya </a:t>
            </a:r>
            <a:r>
              <a:rPr lang="tr-TR" dirty="0" err="1" smtClean="0"/>
              <a:t>Latinceleştirilmiş</a:t>
            </a:r>
            <a:r>
              <a:rPr lang="tr-TR" dirty="0" smtClean="0"/>
              <a:t> kelimelerdir. Bilimsel bir ismin en az iki harflik bir kelimeden oluşması gerekir. Bilimsel isimler tek (</a:t>
            </a:r>
            <a:r>
              <a:rPr lang="tr-TR" dirty="0" err="1" smtClean="0"/>
              <a:t>uninominal</a:t>
            </a:r>
            <a:r>
              <a:rPr lang="tr-TR" dirty="0" smtClean="0"/>
              <a:t>), iki (</a:t>
            </a:r>
            <a:r>
              <a:rPr lang="tr-TR" dirty="0" err="1" smtClean="0"/>
              <a:t>binominal</a:t>
            </a:r>
            <a:r>
              <a:rPr lang="tr-TR" dirty="0" smtClean="0"/>
              <a:t>) veya üç (</a:t>
            </a:r>
            <a:r>
              <a:rPr lang="tr-TR" dirty="0" err="1" smtClean="0"/>
              <a:t>trinominal</a:t>
            </a:r>
            <a:r>
              <a:rPr lang="tr-TR" dirty="0" smtClean="0"/>
              <a:t>) kelimeden oluşur. </a:t>
            </a:r>
          </a:p>
          <a:p>
            <a:pPr marL="0" indent="0" algn="just">
              <a:buNone/>
            </a:pPr>
            <a:r>
              <a:rPr lang="tr-TR" dirty="0" smtClean="0"/>
              <a:t>Şube/bölüm, sınıf, takım, familya ve cins isimleri </a:t>
            </a:r>
            <a:r>
              <a:rPr lang="tr-TR" dirty="0" err="1" smtClean="0"/>
              <a:t>uninominal</a:t>
            </a:r>
            <a:r>
              <a:rPr lang="tr-TR" dirty="0" smtClean="0"/>
              <a:t> olmak zorundadır. Tür isimleri </a:t>
            </a:r>
            <a:r>
              <a:rPr lang="tr-TR" dirty="0" err="1" smtClean="0"/>
              <a:t>binominal</a:t>
            </a:r>
            <a:r>
              <a:rPr lang="tr-TR" dirty="0" smtClean="0"/>
              <a:t>, alt tür isimleri ise </a:t>
            </a:r>
            <a:r>
              <a:rPr lang="tr-TR" dirty="0" err="1" smtClean="0"/>
              <a:t>trinominal</a:t>
            </a:r>
            <a:r>
              <a:rPr lang="tr-TR" dirty="0" smtClean="0"/>
              <a:t> olarak yazılır. </a:t>
            </a:r>
            <a:r>
              <a:rPr lang="tr-TR" dirty="0" err="1" smtClean="0"/>
              <a:t>Uninominal</a:t>
            </a:r>
            <a:r>
              <a:rPr lang="tr-TR" dirty="0" smtClean="0"/>
              <a:t> isimler daima büyük harfle başlar. </a:t>
            </a:r>
          </a:p>
          <a:p>
            <a:pPr marL="0" indent="0" algn="just">
              <a:buNone/>
            </a:pPr>
            <a:r>
              <a:rPr lang="tr-TR" dirty="0" err="1" smtClean="0"/>
              <a:t>Binominal</a:t>
            </a:r>
            <a:r>
              <a:rPr lang="tr-TR" dirty="0" smtClean="0"/>
              <a:t> isimde birinci kelime cins adı, ikinci ise tür (</a:t>
            </a:r>
            <a:r>
              <a:rPr lang="tr-TR" dirty="0" err="1" smtClean="0"/>
              <a:t>epitet</a:t>
            </a:r>
            <a:r>
              <a:rPr lang="tr-TR" dirty="0" smtClean="0"/>
              <a:t>) adıdır. Cinsin ismi daima büyük, türün ismi ise daima küçük harfle başlar. Bir tür ismi, daima önce cins ismi belirtilerek yazılır, hiçbir zaman tek kelime olarak yazılmaz.</a:t>
            </a:r>
          </a:p>
          <a:p>
            <a:endParaRPr lang="tr-TR" dirty="0" smtClean="0"/>
          </a:p>
          <a:p>
            <a:r>
              <a:rPr lang="tr-TR" dirty="0" smtClean="0"/>
              <a:t>Cins : </a:t>
            </a:r>
            <a:r>
              <a:rPr lang="tr-TR" i="1" dirty="0" err="1" smtClean="0"/>
              <a:t>Felis</a:t>
            </a:r>
            <a:r>
              <a:rPr lang="tr-TR" dirty="0" smtClean="0"/>
              <a:t> </a:t>
            </a:r>
            <a:r>
              <a:rPr lang="tr-TR" dirty="0" err="1" smtClean="0"/>
              <a:t>Linnaeus</a:t>
            </a:r>
            <a:r>
              <a:rPr lang="tr-TR" dirty="0" smtClean="0"/>
              <a:t>, 1758 (</a:t>
            </a:r>
            <a:r>
              <a:rPr lang="tr-TR" dirty="0" err="1" smtClean="0"/>
              <a:t>Unominal</a:t>
            </a:r>
            <a:r>
              <a:rPr lang="tr-TR" dirty="0" smtClean="0"/>
              <a:t> ad)</a:t>
            </a:r>
          </a:p>
          <a:p>
            <a:r>
              <a:rPr lang="tr-TR" dirty="0" smtClean="0"/>
              <a:t>Tür : </a:t>
            </a:r>
            <a:r>
              <a:rPr lang="tr-TR" i="1" dirty="0" err="1" smtClean="0"/>
              <a:t>Felis</a:t>
            </a:r>
            <a:r>
              <a:rPr lang="tr-TR" i="1" dirty="0" smtClean="0"/>
              <a:t> silvestris </a:t>
            </a:r>
            <a:r>
              <a:rPr lang="tr-TR" dirty="0" err="1" smtClean="0"/>
              <a:t>Schreber</a:t>
            </a:r>
            <a:r>
              <a:rPr lang="tr-TR" dirty="0" smtClean="0"/>
              <a:t>, 1775 (</a:t>
            </a:r>
            <a:r>
              <a:rPr lang="tr-TR" dirty="0" err="1" smtClean="0"/>
              <a:t>Binominal</a:t>
            </a:r>
            <a:r>
              <a:rPr lang="tr-TR" dirty="0" smtClean="0"/>
              <a:t> ad)</a:t>
            </a:r>
          </a:p>
          <a:p>
            <a:r>
              <a:rPr lang="tr-TR" dirty="0" smtClean="0"/>
              <a:t>Alt tür: </a:t>
            </a:r>
            <a:r>
              <a:rPr lang="tr-TR" i="1" dirty="0" err="1" smtClean="0"/>
              <a:t>Felis</a:t>
            </a:r>
            <a:r>
              <a:rPr lang="tr-TR" i="1" dirty="0" smtClean="0"/>
              <a:t> silvestris </a:t>
            </a:r>
            <a:r>
              <a:rPr lang="tr-TR" i="1" dirty="0" err="1" smtClean="0"/>
              <a:t>catus</a:t>
            </a:r>
            <a:r>
              <a:rPr lang="tr-TR" i="1" dirty="0" smtClean="0"/>
              <a:t> </a:t>
            </a:r>
            <a:r>
              <a:rPr lang="tr-TR" dirty="0" err="1" smtClean="0"/>
              <a:t>Linnaeus</a:t>
            </a:r>
            <a:r>
              <a:rPr lang="tr-TR" dirty="0" smtClean="0"/>
              <a:t>, 1758 (</a:t>
            </a:r>
            <a:r>
              <a:rPr lang="tr-TR" dirty="0" err="1" smtClean="0"/>
              <a:t>Trinominal</a:t>
            </a:r>
            <a:r>
              <a:rPr lang="tr-TR" dirty="0" smtClean="0"/>
              <a:t> ad)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9818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Alttür için bir örnek: </a:t>
            </a:r>
          </a:p>
          <a:p>
            <a:r>
              <a:rPr lang="tr-TR" dirty="0" err="1" smtClean="0"/>
              <a:t>Quercııs</a:t>
            </a:r>
            <a:r>
              <a:rPr lang="tr-TR" dirty="0" smtClean="0"/>
              <a:t> </a:t>
            </a:r>
            <a:r>
              <a:rPr lang="tr-TR" dirty="0" err="1" smtClean="0"/>
              <a:t>petraea</a:t>
            </a:r>
            <a:r>
              <a:rPr lang="tr-TR" dirty="0" smtClean="0"/>
              <a:t> (</a:t>
            </a:r>
            <a:r>
              <a:rPr lang="tr-TR" dirty="0" err="1" smtClean="0"/>
              <a:t>Mattusclıka</a:t>
            </a:r>
            <a:r>
              <a:rPr lang="tr-TR" dirty="0" smtClean="0"/>
              <a:t>) </a:t>
            </a:r>
            <a:r>
              <a:rPr lang="tr-TR" dirty="0" err="1" smtClean="0"/>
              <a:t>Liebl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			</a:t>
            </a:r>
            <a:r>
              <a:rPr lang="tr-TR" dirty="0" err="1" smtClean="0"/>
              <a:t>subsp</a:t>
            </a:r>
            <a:r>
              <a:rPr lang="tr-TR" dirty="0" smtClean="0"/>
              <a:t>. </a:t>
            </a:r>
            <a:r>
              <a:rPr lang="tr-TR" dirty="0" err="1" smtClean="0"/>
              <a:t>Petraea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		</a:t>
            </a:r>
            <a:r>
              <a:rPr lang="tr-TR" dirty="0" err="1" smtClean="0"/>
              <a:t>subsp</a:t>
            </a:r>
            <a:r>
              <a:rPr lang="tr-TR" dirty="0" smtClean="0"/>
              <a:t>. </a:t>
            </a:r>
            <a:r>
              <a:rPr lang="tr-TR" dirty="0" err="1" smtClean="0"/>
              <a:t>iberica</a:t>
            </a:r>
            <a:r>
              <a:rPr lang="tr-TR" dirty="0" smtClean="0"/>
              <a:t> (Steven </a:t>
            </a:r>
            <a:r>
              <a:rPr lang="tr-TR" dirty="0" err="1" smtClean="0"/>
              <a:t>ex</a:t>
            </a:r>
            <a:r>
              <a:rPr lang="tr-TR" dirty="0" smtClean="0"/>
              <a:t> </a:t>
            </a:r>
            <a:r>
              <a:rPr lang="tr-TR" dirty="0" err="1" smtClean="0"/>
              <a:t>Bieb</a:t>
            </a:r>
            <a:r>
              <a:rPr lang="tr-TR" dirty="0" smtClean="0"/>
              <a:t>.) </a:t>
            </a:r>
            <a:r>
              <a:rPr lang="tr-TR" dirty="0" err="1" smtClean="0"/>
              <a:t>Krassiln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		</a:t>
            </a:r>
            <a:r>
              <a:rPr lang="tr-TR" dirty="0" err="1" smtClean="0"/>
              <a:t>subsp</a:t>
            </a:r>
            <a:r>
              <a:rPr lang="tr-TR" dirty="0" smtClean="0"/>
              <a:t>. </a:t>
            </a:r>
            <a:r>
              <a:rPr lang="tr-TR" dirty="0" err="1" smtClean="0"/>
              <a:t>pinnatiloba</a:t>
            </a:r>
            <a:r>
              <a:rPr lang="tr-TR" dirty="0" smtClean="0"/>
              <a:t> (C. </a:t>
            </a:r>
            <a:r>
              <a:rPr lang="tr-TR" dirty="0" err="1" smtClean="0"/>
              <a:t>Koch</a:t>
            </a:r>
            <a:r>
              <a:rPr lang="tr-TR" dirty="0" smtClean="0"/>
              <a:t>) </a:t>
            </a:r>
            <a:r>
              <a:rPr lang="tr-TR" dirty="0" err="1" smtClean="0"/>
              <a:t>Menitsky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Varyete kısaltılmış olarak var. ile gösterilir. En az bir morfolojik özellik bakımından türden ayrılır, fakat türün yayılış alanı içerisinde küçük veya büyük gruplar halinde bulunur.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0552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Varyete için bir örnek: </a:t>
            </a:r>
          </a:p>
          <a:p>
            <a:pPr marL="0" indent="0">
              <a:buNone/>
            </a:pPr>
            <a:r>
              <a:rPr lang="tr-TR" dirty="0" err="1" smtClean="0"/>
              <a:t>Cupressus</a:t>
            </a:r>
            <a:r>
              <a:rPr lang="tr-TR" dirty="0" smtClean="0"/>
              <a:t> </a:t>
            </a:r>
            <a:r>
              <a:rPr lang="tr-TR" dirty="0" err="1" smtClean="0"/>
              <a:t>sempervirens</a:t>
            </a:r>
            <a:r>
              <a:rPr lang="tr-TR" dirty="0" smtClean="0"/>
              <a:t> L.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var. </a:t>
            </a:r>
            <a:r>
              <a:rPr lang="tr-TR" dirty="0" err="1" smtClean="0"/>
              <a:t>sempervirens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var. </a:t>
            </a:r>
            <a:r>
              <a:rPr lang="tr-TR" dirty="0" err="1" smtClean="0"/>
              <a:t>horizontalis</a:t>
            </a:r>
            <a:r>
              <a:rPr lang="tr-TR" dirty="0" smtClean="0"/>
              <a:t> (Miller) Gordon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6626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Kültivar</a:t>
            </a:r>
            <a:r>
              <a:rPr lang="tr-TR" dirty="0" smtClean="0"/>
              <a:t>, kültür varyeteleri, kısaltılmış olarak cv. ile gösterilir. Doğada veya fidanlıklarda bir mutasyon sonucu ortaya çıkmış </a:t>
            </a:r>
            <a:r>
              <a:rPr lang="tr-TR" dirty="0" err="1" smtClean="0"/>
              <a:t>mutantlardır</a:t>
            </a:r>
            <a:r>
              <a:rPr lang="tr-TR" dirty="0" smtClean="0"/>
              <a:t>. Bunlar daha sonra </a:t>
            </a:r>
            <a:r>
              <a:rPr lang="tr-TR" dirty="0" err="1" smtClean="0"/>
              <a:t>vejetatif</a:t>
            </a:r>
            <a:r>
              <a:rPr lang="tr-TR" dirty="0" smtClean="0"/>
              <a:t> olarak çoğaltılabilir, özellikleri değişmez. Örneğin </a:t>
            </a:r>
            <a:r>
              <a:rPr lang="tr-TR" dirty="0" err="1" smtClean="0"/>
              <a:t>Picea</a:t>
            </a:r>
            <a:r>
              <a:rPr lang="tr-TR" dirty="0" smtClean="0"/>
              <a:t> </a:t>
            </a:r>
            <a:r>
              <a:rPr lang="tr-TR" dirty="0" err="1" smtClean="0"/>
              <a:t>glatıca</a:t>
            </a:r>
            <a:r>
              <a:rPr lang="tr-TR" dirty="0" smtClean="0"/>
              <a:t> (</a:t>
            </a:r>
            <a:r>
              <a:rPr lang="tr-TR" dirty="0" err="1" smtClean="0"/>
              <a:t>Moench</a:t>
            </a:r>
            <a:r>
              <a:rPr lang="tr-TR" dirty="0" smtClean="0"/>
              <a:t>) </a:t>
            </a:r>
            <a:r>
              <a:rPr lang="tr-TR" dirty="0" err="1" smtClean="0"/>
              <a:t>Vos</a:t>
            </a:r>
            <a:r>
              <a:rPr lang="tr-TR" dirty="0" smtClean="0"/>
              <a:t>. cv. ’</a:t>
            </a:r>
            <a:r>
              <a:rPr lang="tr-TR" dirty="0" err="1" smtClean="0"/>
              <a:t>Conica</a:t>
            </a:r>
            <a:r>
              <a:rPr lang="tr-TR" dirty="0" smtClean="0"/>
              <a:t>' -Kuzey Amerika ve Kanada'da doğal yetişen Ak Ladinin bir </a:t>
            </a:r>
            <a:r>
              <a:rPr lang="tr-TR" dirty="0" err="1" smtClean="0"/>
              <a:t>kültivarıdır</a:t>
            </a:r>
            <a:r>
              <a:rPr lang="tr-TR" dirty="0" smtClean="0"/>
              <a:t>. Söz konusu Ladin 30 (-40) m.ye kadar boylandığı halde, konik </a:t>
            </a:r>
            <a:r>
              <a:rPr lang="tr-TR" dirty="0" err="1" smtClean="0"/>
              <a:t>kültivar</a:t>
            </a:r>
            <a:r>
              <a:rPr lang="tr-TR" dirty="0" smtClean="0"/>
              <a:t> çok yavaş büyür, 2-3 m.ye zor ulaşır, bodur, kompakt, sık dallı, tepeye doğru sivrilen bir bahçe formudur. </a:t>
            </a:r>
          </a:p>
          <a:p>
            <a:r>
              <a:rPr lang="tr-TR" dirty="0" smtClean="0"/>
              <a:t>Kanada'nın güneybatısında, söz konusu Ladin ormanında dört adet olarak ortaya çıkmıştır. 1904 yılında Arnold </a:t>
            </a:r>
            <a:r>
              <a:rPr lang="tr-TR" dirty="0" err="1" smtClean="0"/>
              <a:t>Arboretumuna</a:t>
            </a:r>
            <a:r>
              <a:rPr lang="tr-TR" dirty="0" smtClean="0"/>
              <a:t>, 1909'da Londra'daki ünlü </a:t>
            </a:r>
            <a:r>
              <a:rPr lang="tr-TR" dirty="0" err="1" smtClean="0"/>
              <a:t>Kew</a:t>
            </a:r>
            <a:r>
              <a:rPr lang="tr-TR" dirty="0" smtClean="0"/>
              <a:t> </a:t>
            </a:r>
            <a:r>
              <a:rPr lang="tr-TR" dirty="0" err="1" smtClean="0"/>
              <a:t>Garden'a</a:t>
            </a:r>
            <a:r>
              <a:rPr lang="tr-TR" dirty="0" smtClean="0"/>
              <a:t> getirilmiş, daha sonra da </a:t>
            </a:r>
            <a:r>
              <a:rPr lang="tr-TR" dirty="0" err="1" smtClean="0"/>
              <a:t>vejetatif</a:t>
            </a:r>
            <a:r>
              <a:rPr lang="tr-TR" dirty="0" smtClean="0"/>
              <a:t> yoldan çoğaltılarak tüm dünyaya yayılmıştır.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2350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838199" y="1440872"/>
            <a:ext cx="1097972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 smtClean="0"/>
              <a:t>Klon kısaltılmış olarak cl. şeklinde gösterilir. Özellikle ormancılıkta Kavak ve Söğütlerin çoğaltılmaları klonlarla olur. </a:t>
            </a:r>
            <a:r>
              <a:rPr lang="tr-TR" sz="2800" dirty="0" err="1" smtClean="0"/>
              <a:t>Vejetatif</a:t>
            </a:r>
            <a:r>
              <a:rPr lang="tr-TR" sz="2800" dirty="0" smtClean="0"/>
              <a:t> yolla, yani çeliklerle çoğaltılırlar. </a:t>
            </a:r>
          </a:p>
          <a:p>
            <a:pPr algn="just"/>
            <a:endParaRPr lang="tr-TR" sz="2800" dirty="0" smtClean="0"/>
          </a:p>
          <a:p>
            <a:pPr algn="just"/>
            <a:r>
              <a:rPr lang="tr-TR" sz="2800" dirty="0" smtClean="0"/>
              <a:t>Böylece meyve ağaçları, özellikle Gül (</a:t>
            </a:r>
            <a:r>
              <a:rPr lang="tr-TR" sz="2800" dirty="0" err="1" smtClean="0"/>
              <a:t>Rosa</a:t>
            </a:r>
            <a:r>
              <a:rPr lang="tr-TR" sz="2800" dirty="0" smtClean="0"/>
              <a:t>) </a:t>
            </a:r>
            <a:r>
              <a:rPr lang="tr-TR" sz="2800" dirty="0" err="1" smtClean="0"/>
              <a:t>vejetatif</a:t>
            </a:r>
            <a:r>
              <a:rPr lang="tr-TR" sz="2800" dirty="0" smtClean="0"/>
              <a:t> olarak, anacın özellikleri bozulmadan çoğaltılmış olur. 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dirty="0" smtClean="0"/>
              <a:t>Diğer taraftan tohum tomurcuğu döllenmemiş tohumun çimlenmesinden elde edilen fert de, </a:t>
            </a:r>
            <a:r>
              <a:rPr lang="tr-TR" sz="2800" dirty="0" err="1" smtClean="0"/>
              <a:t>sitogenetik</a:t>
            </a:r>
            <a:r>
              <a:rPr lang="tr-TR" sz="2800" dirty="0" smtClean="0"/>
              <a:t> açıdan ananın özelliklerini </a:t>
            </a:r>
            <a:r>
              <a:rPr lang="tr-TR" sz="2800" dirty="0" err="1" smtClean="0"/>
              <a:t>taşıyacağından,bu</a:t>
            </a:r>
            <a:r>
              <a:rPr lang="tr-TR" sz="2800" dirty="0" smtClean="0"/>
              <a:t> da bir çeşit klondur (</a:t>
            </a:r>
            <a:r>
              <a:rPr lang="tr-TR" sz="2800" dirty="0" err="1" smtClean="0"/>
              <a:t>Apomict</a:t>
            </a:r>
            <a:r>
              <a:rPr lang="tr-TR" sz="2800" dirty="0" smtClean="0"/>
              <a:t>).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1987269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</TotalTime>
  <Words>474</Words>
  <Application>Microsoft Office PowerPoint</Application>
  <PresentationFormat>Geniş ekran</PresentationFormat>
  <Paragraphs>34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İyon</vt:lpstr>
      <vt:lpstr>Bitkilerin isimlendirimesi ve sınıflandırılması</vt:lpstr>
      <vt:lpstr>Derste Kullanılan Kaynaklar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Bitkilerin isimlendirimesi ve sınıflandırılması</dc:title>
  <dc:creator>beste_biyoloji</dc:creator>
  <cp:lastModifiedBy>beste_biyoloji</cp:lastModifiedBy>
  <cp:revision>15</cp:revision>
  <dcterms:created xsi:type="dcterms:W3CDTF">2021-02-28T11:23:32Z</dcterms:created>
  <dcterms:modified xsi:type="dcterms:W3CDTF">2021-02-28T11:33:20Z</dcterms:modified>
</cp:coreProperties>
</file>