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3" d="100"/>
          <a:sy n="83" d="100"/>
        </p:scale>
        <p:origin x="-104" y="-48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E4C02768-6D90-C744-A89E-760F1A3B6E38}" type="datetimeFigureOut">
              <a:rPr lang="en-US" smtClean="0"/>
              <a:t>21.03.20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DF2EA9-D7F0-AF44-931C-DC1F2D79B3A4}" type="slidenum">
              <a:rPr lang="en-US" smtClean="0"/>
              <a:t>‹#›</a:t>
            </a:fld>
            <a:endParaRPr lang="en-US"/>
          </a:p>
        </p:txBody>
      </p:sp>
    </p:spTree>
    <p:extLst>
      <p:ext uri="{BB962C8B-B14F-4D97-AF65-F5344CB8AC3E}">
        <p14:creationId xmlns:p14="http://schemas.microsoft.com/office/powerpoint/2010/main" val="20544999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E4C02768-6D90-C744-A89E-760F1A3B6E38}" type="datetimeFigureOut">
              <a:rPr lang="en-US" smtClean="0"/>
              <a:t>21.03.20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DF2EA9-D7F0-AF44-931C-DC1F2D79B3A4}" type="slidenum">
              <a:rPr lang="en-US" smtClean="0"/>
              <a:t>‹#›</a:t>
            </a:fld>
            <a:endParaRPr lang="en-US"/>
          </a:p>
        </p:txBody>
      </p:sp>
    </p:spTree>
    <p:extLst>
      <p:ext uri="{BB962C8B-B14F-4D97-AF65-F5344CB8AC3E}">
        <p14:creationId xmlns:p14="http://schemas.microsoft.com/office/powerpoint/2010/main" val="2695513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E4C02768-6D90-C744-A89E-760F1A3B6E38}" type="datetimeFigureOut">
              <a:rPr lang="en-US" smtClean="0"/>
              <a:t>21.03.20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DF2EA9-D7F0-AF44-931C-DC1F2D79B3A4}" type="slidenum">
              <a:rPr lang="en-US" smtClean="0"/>
              <a:t>‹#›</a:t>
            </a:fld>
            <a:endParaRPr lang="en-US"/>
          </a:p>
        </p:txBody>
      </p:sp>
    </p:spTree>
    <p:extLst>
      <p:ext uri="{BB962C8B-B14F-4D97-AF65-F5344CB8AC3E}">
        <p14:creationId xmlns:p14="http://schemas.microsoft.com/office/powerpoint/2010/main" val="2451476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E4C02768-6D90-C744-A89E-760F1A3B6E38}" type="datetimeFigureOut">
              <a:rPr lang="en-US" smtClean="0"/>
              <a:t>21.03.20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DF2EA9-D7F0-AF44-931C-DC1F2D79B3A4}" type="slidenum">
              <a:rPr lang="en-US" smtClean="0"/>
              <a:t>‹#›</a:t>
            </a:fld>
            <a:endParaRPr lang="en-US"/>
          </a:p>
        </p:txBody>
      </p:sp>
    </p:spTree>
    <p:extLst>
      <p:ext uri="{BB962C8B-B14F-4D97-AF65-F5344CB8AC3E}">
        <p14:creationId xmlns:p14="http://schemas.microsoft.com/office/powerpoint/2010/main" val="21687494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E4C02768-6D90-C744-A89E-760F1A3B6E38}" type="datetimeFigureOut">
              <a:rPr lang="en-US" smtClean="0"/>
              <a:t>21.03.20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2DF2EA9-D7F0-AF44-931C-DC1F2D79B3A4}" type="slidenum">
              <a:rPr lang="en-US" smtClean="0"/>
              <a:t>‹#›</a:t>
            </a:fld>
            <a:endParaRPr lang="en-US"/>
          </a:p>
        </p:txBody>
      </p:sp>
    </p:spTree>
    <p:extLst>
      <p:ext uri="{BB962C8B-B14F-4D97-AF65-F5344CB8AC3E}">
        <p14:creationId xmlns:p14="http://schemas.microsoft.com/office/powerpoint/2010/main" val="24030275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E4C02768-6D90-C744-A89E-760F1A3B6E38}" type="datetimeFigureOut">
              <a:rPr lang="en-US" smtClean="0"/>
              <a:t>21.03.20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DF2EA9-D7F0-AF44-931C-DC1F2D79B3A4}" type="slidenum">
              <a:rPr lang="en-US" smtClean="0"/>
              <a:t>‹#›</a:t>
            </a:fld>
            <a:endParaRPr lang="en-US"/>
          </a:p>
        </p:txBody>
      </p:sp>
    </p:spTree>
    <p:extLst>
      <p:ext uri="{BB962C8B-B14F-4D97-AF65-F5344CB8AC3E}">
        <p14:creationId xmlns:p14="http://schemas.microsoft.com/office/powerpoint/2010/main" val="500141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E4C02768-6D90-C744-A89E-760F1A3B6E38}" type="datetimeFigureOut">
              <a:rPr lang="en-US" smtClean="0"/>
              <a:t>21.03.20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2DF2EA9-D7F0-AF44-931C-DC1F2D79B3A4}" type="slidenum">
              <a:rPr lang="en-US" smtClean="0"/>
              <a:t>‹#›</a:t>
            </a:fld>
            <a:endParaRPr lang="en-US"/>
          </a:p>
        </p:txBody>
      </p:sp>
    </p:spTree>
    <p:extLst>
      <p:ext uri="{BB962C8B-B14F-4D97-AF65-F5344CB8AC3E}">
        <p14:creationId xmlns:p14="http://schemas.microsoft.com/office/powerpoint/2010/main" val="21096865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E4C02768-6D90-C744-A89E-760F1A3B6E38}" type="datetimeFigureOut">
              <a:rPr lang="en-US" smtClean="0"/>
              <a:t>21.03.20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2DF2EA9-D7F0-AF44-931C-DC1F2D79B3A4}" type="slidenum">
              <a:rPr lang="en-US" smtClean="0"/>
              <a:t>‹#›</a:t>
            </a:fld>
            <a:endParaRPr lang="en-US"/>
          </a:p>
        </p:txBody>
      </p:sp>
    </p:spTree>
    <p:extLst>
      <p:ext uri="{BB962C8B-B14F-4D97-AF65-F5344CB8AC3E}">
        <p14:creationId xmlns:p14="http://schemas.microsoft.com/office/powerpoint/2010/main" val="10600681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4C02768-6D90-C744-A89E-760F1A3B6E38}" type="datetimeFigureOut">
              <a:rPr lang="en-US" smtClean="0"/>
              <a:t>21.03.20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2DF2EA9-D7F0-AF44-931C-DC1F2D79B3A4}" type="slidenum">
              <a:rPr lang="en-US" smtClean="0"/>
              <a:t>‹#›</a:t>
            </a:fld>
            <a:endParaRPr lang="en-US"/>
          </a:p>
        </p:txBody>
      </p:sp>
    </p:spTree>
    <p:extLst>
      <p:ext uri="{BB962C8B-B14F-4D97-AF65-F5344CB8AC3E}">
        <p14:creationId xmlns:p14="http://schemas.microsoft.com/office/powerpoint/2010/main" val="16879275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E4C02768-6D90-C744-A89E-760F1A3B6E38}" type="datetimeFigureOut">
              <a:rPr lang="en-US" smtClean="0"/>
              <a:t>21.03.20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DF2EA9-D7F0-AF44-931C-DC1F2D79B3A4}" type="slidenum">
              <a:rPr lang="en-US" smtClean="0"/>
              <a:t>‹#›</a:t>
            </a:fld>
            <a:endParaRPr lang="en-US"/>
          </a:p>
        </p:txBody>
      </p:sp>
    </p:spTree>
    <p:extLst>
      <p:ext uri="{BB962C8B-B14F-4D97-AF65-F5344CB8AC3E}">
        <p14:creationId xmlns:p14="http://schemas.microsoft.com/office/powerpoint/2010/main" val="6315409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E4C02768-6D90-C744-A89E-760F1A3B6E38}" type="datetimeFigureOut">
              <a:rPr lang="en-US" smtClean="0"/>
              <a:t>21.03.20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2DF2EA9-D7F0-AF44-931C-DC1F2D79B3A4}" type="slidenum">
              <a:rPr lang="en-US" smtClean="0"/>
              <a:t>‹#›</a:t>
            </a:fld>
            <a:endParaRPr lang="en-US"/>
          </a:p>
        </p:txBody>
      </p:sp>
    </p:spTree>
    <p:extLst>
      <p:ext uri="{BB962C8B-B14F-4D97-AF65-F5344CB8AC3E}">
        <p14:creationId xmlns:p14="http://schemas.microsoft.com/office/powerpoint/2010/main" val="375350346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4C02768-6D90-C744-A89E-760F1A3B6E38}" type="datetimeFigureOut">
              <a:rPr lang="en-US" smtClean="0"/>
              <a:t>21.03.20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2DF2EA9-D7F0-AF44-931C-DC1F2D79B3A4}" type="slidenum">
              <a:rPr lang="en-US" smtClean="0"/>
              <a:t>‹#›</a:t>
            </a:fld>
            <a:endParaRPr lang="en-US"/>
          </a:p>
        </p:txBody>
      </p:sp>
    </p:spTree>
    <p:extLst>
      <p:ext uri="{BB962C8B-B14F-4D97-AF65-F5344CB8AC3E}">
        <p14:creationId xmlns:p14="http://schemas.microsoft.com/office/powerpoint/2010/main" val="26783984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1.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a:t>Heroic Age</a:t>
            </a:r>
            <a:endParaRPr lang="en-US" dirty="0"/>
          </a:p>
        </p:txBody>
      </p:sp>
      <p:sp>
        <p:nvSpPr>
          <p:cNvPr id="3" name="Subtitle 2"/>
          <p:cNvSpPr>
            <a:spLocks noGrp="1"/>
          </p:cNvSpPr>
          <p:nvPr>
            <p:ph type="subTitle" idx="1"/>
          </p:nvPr>
        </p:nvSpPr>
        <p:spPr/>
        <p:txBody>
          <a:bodyPr/>
          <a:lstStyle/>
          <a:p>
            <a:r>
              <a:rPr lang="en-US" dirty="0"/>
              <a:t>Awakining</a:t>
            </a:r>
          </a:p>
          <a:p>
            <a:endParaRPr lang="en-US" dirty="0"/>
          </a:p>
        </p:txBody>
      </p:sp>
    </p:spTree>
    <p:extLst>
      <p:ext uri="{BB962C8B-B14F-4D97-AF65-F5344CB8AC3E}">
        <p14:creationId xmlns:p14="http://schemas.microsoft.com/office/powerpoint/2010/main" val="1105904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a:t>The Ionians were optimistic, </a:t>
            </a:r>
            <a:r>
              <a:rPr lang="en-US" dirty="0" err="1"/>
              <a:t>heathenly</a:t>
            </a:r>
            <a:r>
              <a:rPr lang="en-US" dirty="0"/>
              <a:t> materialists; Xenophanes was a pantheist of a sorrowful brand, to whom change was an illusion, and effort vanity. His cosmology reflects his philosophical temper; it is radically different from the Ionians’. His earth is not a floating disc, or column, but is "rooted in the infinite". The sun and the stars have neither substance nor permanence, they are merely cloudy exhalations of the earth which have caught fire. The stars are burnt out at dawn, and in the evening a new set of stars is formed from new exhalations. Similarly, a new sun is born every morning from the crowding together of sparks. The moon is a compressed, luminous cloud, which dissolves in a month; then a new cloud starts forming. Over different regions of the earth, there are different suns and moons, all cloudy illusions.</a:t>
            </a:r>
          </a:p>
          <a:p>
            <a:endParaRPr lang="en-US" dirty="0"/>
          </a:p>
        </p:txBody>
      </p:sp>
    </p:spTree>
    <p:extLst>
      <p:ext uri="{BB962C8B-B14F-4D97-AF65-F5344CB8AC3E}">
        <p14:creationId xmlns:p14="http://schemas.microsoft.com/office/powerpoint/2010/main" val="19839385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Pytagoras</a:t>
            </a:r>
            <a:endParaRPr lang="en-US" dirty="0"/>
          </a:p>
        </p:txBody>
      </p:sp>
      <p:sp>
        <p:nvSpPr>
          <p:cNvPr id="3" name="Content Placeholder 2"/>
          <p:cNvSpPr>
            <a:spLocks noGrp="1"/>
          </p:cNvSpPr>
          <p:nvPr>
            <p:ph idx="1"/>
          </p:nvPr>
        </p:nvSpPr>
        <p:spPr/>
        <p:txBody>
          <a:bodyPr>
            <a:normAutofit fontScale="62500" lnSpcReduction="20000"/>
          </a:bodyPr>
          <a:lstStyle/>
          <a:p>
            <a:r>
              <a:rPr lang="tr-TR" dirty="0" err="1"/>
              <a:t>In</a:t>
            </a:r>
            <a:r>
              <a:rPr lang="tr-TR" dirty="0"/>
              <a:t> </a:t>
            </a:r>
            <a:r>
              <a:rPr lang="tr-TR" dirty="0" err="1"/>
              <a:t>the</a:t>
            </a:r>
            <a:r>
              <a:rPr lang="tr-TR" dirty="0"/>
              <a:t> </a:t>
            </a:r>
            <a:r>
              <a:rPr lang="tr-TR" dirty="0" err="1"/>
              <a:t>last</a:t>
            </a:r>
            <a:r>
              <a:rPr lang="tr-TR" dirty="0"/>
              <a:t> </a:t>
            </a:r>
            <a:r>
              <a:rPr lang="tr-TR" dirty="0" err="1"/>
              <a:t>quarter</a:t>
            </a:r>
            <a:r>
              <a:rPr lang="tr-TR" dirty="0"/>
              <a:t> of </a:t>
            </a:r>
            <a:r>
              <a:rPr lang="tr-TR" dirty="0" err="1"/>
              <a:t>the</a:t>
            </a:r>
            <a:r>
              <a:rPr lang="tr-TR" dirty="0"/>
              <a:t> </a:t>
            </a:r>
            <a:r>
              <a:rPr lang="tr-TR" dirty="0" err="1"/>
              <a:t>sixth</a:t>
            </a:r>
            <a:r>
              <a:rPr lang="tr-TR" dirty="0"/>
              <a:t> </a:t>
            </a:r>
            <a:r>
              <a:rPr lang="tr-TR" dirty="0" err="1"/>
              <a:t>century</a:t>
            </a:r>
            <a:r>
              <a:rPr lang="tr-TR" dirty="0"/>
              <a:t>, </a:t>
            </a:r>
            <a:r>
              <a:rPr lang="tr-TR" dirty="0" err="1"/>
              <a:t>before</a:t>
            </a:r>
            <a:r>
              <a:rPr lang="tr-TR" dirty="0"/>
              <a:t> </a:t>
            </a:r>
            <a:r>
              <a:rPr lang="tr-TR" dirty="0" err="1"/>
              <a:t>Parmenides</a:t>
            </a:r>
            <a:r>
              <a:rPr lang="tr-TR" dirty="0"/>
              <a:t>' </a:t>
            </a:r>
            <a:r>
              <a:rPr lang="tr-TR" dirty="0" err="1"/>
              <a:t>birth</a:t>
            </a:r>
            <a:r>
              <a:rPr lang="tr-TR" dirty="0"/>
              <a:t>, Pythagoras of </a:t>
            </a:r>
            <a:r>
              <a:rPr lang="tr-TR" dirty="0" err="1"/>
              <a:t>Samos</a:t>
            </a:r>
            <a:r>
              <a:rPr lang="tr-TR" dirty="0"/>
              <a:t> (an </a:t>
            </a:r>
            <a:r>
              <a:rPr lang="tr-TR" dirty="0" err="1"/>
              <a:t>Aegean</a:t>
            </a:r>
            <a:r>
              <a:rPr lang="tr-TR" dirty="0"/>
              <a:t> </a:t>
            </a:r>
            <a:r>
              <a:rPr lang="tr-TR" dirty="0" err="1"/>
              <a:t>island</a:t>
            </a:r>
            <a:r>
              <a:rPr lang="tr-TR" dirty="0"/>
              <a:t>) </a:t>
            </a:r>
            <a:r>
              <a:rPr lang="tr-TR" dirty="0" err="1"/>
              <a:t>arrived</a:t>
            </a:r>
            <a:r>
              <a:rPr lang="tr-TR" dirty="0"/>
              <a:t> in </a:t>
            </a:r>
            <a:r>
              <a:rPr lang="tr-TR" dirty="0" err="1"/>
              <a:t>Croton</a:t>
            </a:r>
            <a:r>
              <a:rPr lang="tr-TR" dirty="0"/>
              <a:t>, in </a:t>
            </a:r>
            <a:r>
              <a:rPr lang="tr-TR" dirty="0" err="1"/>
              <a:t>southern</a:t>
            </a:r>
            <a:r>
              <a:rPr lang="tr-TR" dirty="0"/>
              <a:t> </a:t>
            </a:r>
            <a:r>
              <a:rPr lang="tr-TR" dirty="0" err="1"/>
              <a:t>Italy</a:t>
            </a:r>
            <a:r>
              <a:rPr lang="tr-TR" dirty="0"/>
              <a:t>. He </a:t>
            </a:r>
            <a:r>
              <a:rPr lang="tr-TR" dirty="0" err="1"/>
              <a:t>established</a:t>
            </a:r>
            <a:r>
              <a:rPr lang="tr-TR" dirty="0"/>
              <a:t> a </a:t>
            </a:r>
            <a:r>
              <a:rPr lang="tr-TR" dirty="0" err="1"/>
              <a:t>community</a:t>
            </a:r>
            <a:r>
              <a:rPr lang="tr-TR" dirty="0"/>
              <a:t> of </a:t>
            </a:r>
            <a:r>
              <a:rPr lang="tr-TR" dirty="0" err="1"/>
              <a:t>followers</a:t>
            </a:r>
            <a:r>
              <a:rPr lang="tr-TR" dirty="0"/>
              <a:t> </a:t>
            </a:r>
            <a:r>
              <a:rPr lang="tr-TR" dirty="0" err="1"/>
              <a:t>who</a:t>
            </a:r>
            <a:r>
              <a:rPr lang="tr-TR" dirty="0"/>
              <a:t> </a:t>
            </a:r>
            <a:r>
              <a:rPr lang="tr-TR" dirty="0" err="1"/>
              <a:t>adopted</a:t>
            </a:r>
            <a:r>
              <a:rPr lang="tr-TR" dirty="0"/>
              <a:t> his </a:t>
            </a:r>
            <a:r>
              <a:rPr lang="tr-TR" dirty="0" err="1"/>
              <a:t>political</a:t>
            </a:r>
            <a:r>
              <a:rPr lang="tr-TR" dirty="0"/>
              <a:t> </a:t>
            </a:r>
            <a:r>
              <a:rPr lang="tr-TR" dirty="0" err="1"/>
              <a:t>views</a:t>
            </a:r>
            <a:r>
              <a:rPr lang="tr-TR" dirty="0"/>
              <a:t>, </a:t>
            </a:r>
            <a:r>
              <a:rPr lang="tr-TR" dirty="0" err="1"/>
              <a:t>which</a:t>
            </a:r>
            <a:r>
              <a:rPr lang="tr-TR" dirty="0"/>
              <a:t> </a:t>
            </a:r>
            <a:r>
              <a:rPr lang="tr-TR" dirty="0" err="1"/>
              <a:t>favored</a:t>
            </a:r>
            <a:r>
              <a:rPr lang="tr-TR" dirty="0"/>
              <a:t> </a:t>
            </a:r>
            <a:r>
              <a:rPr lang="tr-TR" dirty="0" err="1"/>
              <a:t>rule</a:t>
            </a:r>
            <a:r>
              <a:rPr lang="tr-TR" dirty="0"/>
              <a:t> </a:t>
            </a:r>
            <a:r>
              <a:rPr lang="tr-TR" dirty="0" err="1"/>
              <a:t>by</a:t>
            </a:r>
            <a:r>
              <a:rPr lang="tr-TR" dirty="0"/>
              <a:t> </a:t>
            </a:r>
            <a:r>
              <a:rPr lang="tr-TR" dirty="0" err="1"/>
              <a:t>the</a:t>
            </a:r>
            <a:r>
              <a:rPr lang="tr-TR" dirty="0"/>
              <a:t> “</a:t>
            </a:r>
            <a:r>
              <a:rPr lang="tr-TR" dirty="0" err="1"/>
              <a:t>better</a:t>
            </a:r>
            <a:r>
              <a:rPr lang="tr-TR" dirty="0"/>
              <a:t> </a:t>
            </a:r>
            <a:r>
              <a:rPr lang="tr-TR" dirty="0" err="1"/>
              <a:t>people</a:t>
            </a:r>
            <a:r>
              <a:rPr lang="tr-TR" dirty="0"/>
              <a:t>,” </a:t>
            </a:r>
            <a:r>
              <a:rPr lang="tr-TR" dirty="0" err="1"/>
              <a:t>and</a:t>
            </a:r>
            <a:r>
              <a:rPr lang="tr-TR" dirty="0"/>
              <a:t> </a:t>
            </a:r>
            <a:r>
              <a:rPr lang="tr-TR" dirty="0" err="1"/>
              <a:t>also</a:t>
            </a:r>
            <a:r>
              <a:rPr lang="tr-TR" dirty="0"/>
              <a:t> </a:t>
            </a:r>
            <a:r>
              <a:rPr lang="tr-TR" dirty="0" err="1"/>
              <a:t>the</a:t>
            </a:r>
            <a:r>
              <a:rPr lang="tr-TR" dirty="0"/>
              <a:t> </a:t>
            </a:r>
            <a:r>
              <a:rPr lang="tr-TR" dirty="0" err="1"/>
              <a:t>way</a:t>
            </a:r>
            <a:r>
              <a:rPr lang="tr-TR" dirty="0"/>
              <a:t> of life he </a:t>
            </a:r>
            <a:r>
              <a:rPr lang="tr-TR" dirty="0" err="1"/>
              <a:t>recommended</a:t>
            </a:r>
            <a:r>
              <a:rPr lang="tr-TR" dirty="0"/>
              <a:t> on </a:t>
            </a:r>
            <a:r>
              <a:rPr lang="tr-TR" dirty="0" err="1"/>
              <a:t>what</a:t>
            </a:r>
            <a:r>
              <a:rPr lang="tr-TR" dirty="0"/>
              <a:t> </a:t>
            </a:r>
            <a:r>
              <a:rPr lang="tr-TR" dirty="0" err="1"/>
              <a:t>seem</a:t>
            </a:r>
            <a:r>
              <a:rPr lang="tr-TR" dirty="0"/>
              <a:t> </a:t>
            </a:r>
            <a:r>
              <a:rPr lang="tr-TR" dirty="0" err="1"/>
              <a:t>to</a:t>
            </a:r>
            <a:r>
              <a:rPr lang="tr-TR" dirty="0"/>
              <a:t> </a:t>
            </a:r>
            <a:r>
              <a:rPr lang="tr-TR" dirty="0" err="1"/>
              <a:t>have</a:t>
            </a:r>
            <a:r>
              <a:rPr lang="tr-TR" dirty="0"/>
              <a:t> </a:t>
            </a:r>
            <a:r>
              <a:rPr lang="tr-TR" dirty="0" err="1"/>
              <a:t>been</a:t>
            </a:r>
            <a:r>
              <a:rPr lang="tr-TR" dirty="0"/>
              <a:t> </a:t>
            </a:r>
            <a:r>
              <a:rPr lang="tr-TR" dirty="0" err="1"/>
              <a:t>more</a:t>
            </a:r>
            <a:r>
              <a:rPr lang="tr-TR" dirty="0"/>
              <a:t> </a:t>
            </a:r>
            <a:r>
              <a:rPr lang="tr-TR" dirty="0" err="1"/>
              <a:t>or</a:t>
            </a:r>
            <a:r>
              <a:rPr lang="tr-TR" dirty="0"/>
              <a:t> </a:t>
            </a:r>
            <a:r>
              <a:rPr lang="tr-TR" dirty="0" err="1"/>
              <a:t>less</a:t>
            </a:r>
            <a:r>
              <a:rPr lang="tr-TR" dirty="0"/>
              <a:t> </a:t>
            </a:r>
            <a:r>
              <a:rPr lang="tr-TR" dirty="0" err="1"/>
              <a:t>philosophical</a:t>
            </a:r>
            <a:r>
              <a:rPr lang="tr-TR" dirty="0"/>
              <a:t> </a:t>
            </a:r>
            <a:r>
              <a:rPr lang="tr-TR" dirty="0" err="1"/>
              <a:t>bases</a:t>
            </a:r>
            <a:r>
              <a:rPr lang="tr-TR" dirty="0"/>
              <a:t>. </a:t>
            </a:r>
            <a:r>
              <a:rPr lang="tr-TR" dirty="0" err="1"/>
              <a:t>The</a:t>
            </a:r>
            <a:r>
              <a:rPr lang="tr-TR" dirty="0"/>
              <a:t> </a:t>
            </a:r>
            <a:r>
              <a:rPr lang="tr-TR" dirty="0" err="1"/>
              <a:t>traditional</a:t>
            </a:r>
            <a:r>
              <a:rPr lang="tr-TR" dirty="0"/>
              <a:t> </a:t>
            </a:r>
            <a:r>
              <a:rPr lang="tr-TR" dirty="0" err="1"/>
              <a:t>view</a:t>
            </a:r>
            <a:r>
              <a:rPr lang="tr-TR" dirty="0"/>
              <a:t> has </a:t>
            </a:r>
            <a:r>
              <a:rPr lang="tr-TR" dirty="0" err="1"/>
              <a:t>been</a:t>
            </a:r>
            <a:r>
              <a:rPr lang="tr-TR" dirty="0"/>
              <a:t> </a:t>
            </a:r>
            <a:r>
              <a:rPr lang="tr-TR" dirty="0" err="1"/>
              <a:t>that</a:t>
            </a:r>
            <a:r>
              <a:rPr lang="tr-TR" dirty="0"/>
              <a:t> </a:t>
            </a:r>
            <a:r>
              <a:rPr lang="tr-TR" dirty="0" err="1"/>
              <a:t>the</a:t>
            </a:r>
            <a:r>
              <a:rPr lang="tr-TR" dirty="0"/>
              <a:t> </a:t>
            </a:r>
            <a:r>
              <a:rPr lang="tr-TR" dirty="0" err="1"/>
              <a:t>aristocracy</a:t>
            </a:r>
            <a:r>
              <a:rPr lang="tr-TR" dirty="0"/>
              <a:t>, </a:t>
            </a:r>
            <a:r>
              <a:rPr lang="tr-TR" dirty="0" err="1"/>
              <a:t>the</a:t>
            </a:r>
            <a:r>
              <a:rPr lang="tr-TR" dirty="0"/>
              <a:t> “</a:t>
            </a:r>
            <a:r>
              <a:rPr lang="tr-TR" dirty="0" err="1"/>
              <a:t>better</a:t>
            </a:r>
            <a:r>
              <a:rPr lang="tr-TR" dirty="0"/>
              <a:t> </a:t>
            </a:r>
            <a:r>
              <a:rPr lang="tr-TR" dirty="0" err="1"/>
              <a:t>people</a:t>
            </a:r>
            <a:r>
              <a:rPr lang="tr-TR" dirty="0"/>
              <a:t>,” </a:t>
            </a:r>
            <a:r>
              <a:rPr lang="tr-TR" dirty="0" err="1"/>
              <a:t>generally</a:t>
            </a:r>
            <a:r>
              <a:rPr lang="tr-TR" dirty="0"/>
              <a:t> </a:t>
            </a:r>
            <a:r>
              <a:rPr lang="tr-TR" dirty="0" err="1"/>
              <a:t>meant</a:t>
            </a:r>
            <a:r>
              <a:rPr lang="tr-TR" dirty="0"/>
              <a:t> </a:t>
            </a:r>
            <a:r>
              <a:rPr lang="tr-TR" dirty="0" err="1"/>
              <a:t>the</a:t>
            </a:r>
            <a:r>
              <a:rPr lang="tr-TR" dirty="0"/>
              <a:t> </a:t>
            </a:r>
            <a:r>
              <a:rPr lang="tr-TR" dirty="0" err="1"/>
              <a:t>rich</a:t>
            </a:r>
            <a:r>
              <a:rPr lang="tr-TR" dirty="0"/>
              <a:t>. But </a:t>
            </a:r>
            <a:r>
              <a:rPr lang="tr-TR" dirty="0" err="1"/>
              <a:t>Burkert</a:t>
            </a:r>
            <a:r>
              <a:rPr lang="tr-TR" dirty="0"/>
              <a:t> </a:t>
            </a:r>
            <a:r>
              <a:rPr lang="tr-TR" dirty="0" err="1"/>
              <a:t>notes</a:t>
            </a:r>
            <a:r>
              <a:rPr lang="tr-TR" dirty="0"/>
              <a:t> </a:t>
            </a:r>
            <a:r>
              <a:rPr lang="tr-TR" dirty="0" err="1"/>
              <a:t>that</a:t>
            </a:r>
            <a:r>
              <a:rPr lang="tr-TR" dirty="0"/>
              <a:t> as </a:t>
            </a:r>
            <a:r>
              <a:rPr lang="tr-TR" dirty="0" err="1"/>
              <a:t>early</a:t>
            </a:r>
            <a:r>
              <a:rPr lang="tr-TR" dirty="0"/>
              <a:t> as </a:t>
            </a:r>
            <a:r>
              <a:rPr lang="tr-TR" dirty="0" err="1"/>
              <a:t>the</a:t>
            </a:r>
            <a:r>
              <a:rPr lang="tr-TR" dirty="0"/>
              <a:t> 4th c. BCE </a:t>
            </a:r>
            <a:r>
              <a:rPr lang="tr-TR" dirty="0" err="1"/>
              <a:t>there</a:t>
            </a:r>
            <a:r>
              <a:rPr lang="tr-TR" dirty="0"/>
              <a:t> </a:t>
            </a:r>
            <a:r>
              <a:rPr lang="tr-TR" dirty="0" err="1"/>
              <a:t>were</a:t>
            </a:r>
            <a:r>
              <a:rPr lang="tr-TR" dirty="0"/>
              <a:t> </a:t>
            </a:r>
            <a:r>
              <a:rPr lang="tr-TR" dirty="0" err="1"/>
              <a:t>two</a:t>
            </a:r>
            <a:r>
              <a:rPr lang="tr-TR" dirty="0"/>
              <a:t> </a:t>
            </a:r>
            <a:r>
              <a:rPr lang="tr-TR" dirty="0" err="1"/>
              <a:t>traditions</a:t>
            </a:r>
            <a:r>
              <a:rPr lang="tr-TR" dirty="0"/>
              <a:t> </a:t>
            </a:r>
            <a:r>
              <a:rPr lang="tr-TR" dirty="0" err="1"/>
              <a:t>about</a:t>
            </a:r>
            <a:r>
              <a:rPr lang="tr-TR" dirty="0"/>
              <a:t> Pythagoras, </a:t>
            </a:r>
            <a:r>
              <a:rPr lang="tr-TR" dirty="0" err="1"/>
              <a:t>one</a:t>
            </a:r>
            <a:r>
              <a:rPr lang="tr-TR" dirty="0"/>
              <a:t> </a:t>
            </a:r>
            <a:r>
              <a:rPr lang="tr-TR" dirty="0" err="1"/>
              <a:t>that</a:t>
            </a:r>
            <a:r>
              <a:rPr lang="tr-TR" dirty="0"/>
              <a:t> </a:t>
            </a:r>
            <a:r>
              <a:rPr lang="tr-TR" dirty="0" err="1"/>
              <a:t>meshes</a:t>
            </a:r>
            <a:r>
              <a:rPr lang="tr-TR" dirty="0"/>
              <a:t> </a:t>
            </a:r>
            <a:r>
              <a:rPr lang="tr-TR" dirty="0" err="1"/>
              <a:t>with</a:t>
            </a:r>
            <a:r>
              <a:rPr lang="tr-TR" dirty="0"/>
              <a:t> </a:t>
            </a:r>
            <a:r>
              <a:rPr lang="tr-TR" dirty="0" err="1"/>
              <a:t>the</a:t>
            </a:r>
            <a:r>
              <a:rPr lang="tr-TR" dirty="0"/>
              <a:t> </a:t>
            </a:r>
            <a:r>
              <a:rPr lang="tr-TR" dirty="0" err="1"/>
              <a:t>traditional</a:t>
            </a:r>
            <a:r>
              <a:rPr lang="tr-TR" dirty="0"/>
              <a:t> </a:t>
            </a:r>
            <a:r>
              <a:rPr lang="tr-TR" dirty="0" err="1"/>
              <a:t>view</a:t>
            </a:r>
            <a:r>
              <a:rPr lang="tr-TR" dirty="0"/>
              <a:t> </a:t>
            </a:r>
            <a:r>
              <a:rPr lang="tr-TR" dirty="0" err="1"/>
              <a:t>and</a:t>
            </a:r>
            <a:r>
              <a:rPr lang="tr-TR" dirty="0"/>
              <a:t> </a:t>
            </a:r>
            <a:r>
              <a:rPr lang="tr-TR" dirty="0" err="1"/>
              <a:t>associates</a:t>
            </a:r>
            <a:r>
              <a:rPr lang="tr-TR" dirty="0"/>
              <a:t> Pythagoras </a:t>
            </a:r>
            <a:r>
              <a:rPr lang="tr-TR" dirty="0" err="1"/>
              <a:t>with</a:t>
            </a:r>
            <a:r>
              <a:rPr lang="tr-TR" dirty="0"/>
              <a:t> </a:t>
            </a:r>
            <a:r>
              <a:rPr lang="tr-TR" dirty="0" err="1"/>
              <a:t>political</a:t>
            </a:r>
            <a:r>
              <a:rPr lang="tr-TR" dirty="0"/>
              <a:t> </a:t>
            </a:r>
            <a:r>
              <a:rPr lang="tr-TR" dirty="0" err="1"/>
              <a:t>tyrants</a:t>
            </a:r>
            <a:r>
              <a:rPr lang="tr-TR" dirty="0"/>
              <a:t>, </a:t>
            </a:r>
            <a:r>
              <a:rPr lang="tr-TR" dirty="0" err="1"/>
              <a:t>and</a:t>
            </a:r>
            <a:r>
              <a:rPr lang="tr-TR" dirty="0"/>
              <a:t> </a:t>
            </a:r>
            <a:r>
              <a:rPr lang="tr-TR" dirty="0" err="1"/>
              <a:t>another</a:t>
            </a:r>
            <a:r>
              <a:rPr lang="tr-TR" dirty="0"/>
              <a:t> </a:t>
            </a:r>
            <a:r>
              <a:rPr lang="tr-TR" dirty="0" err="1"/>
              <a:t>that</a:t>
            </a:r>
            <a:r>
              <a:rPr lang="tr-TR" dirty="0"/>
              <a:t> </a:t>
            </a:r>
            <a:r>
              <a:rPr lang="tr-TR" dirty="0" err="1"/>
              <a:t>credits</a:t>
            </a:r>
            <a:r>
              <a:rPr lang="tr-TR" dirty="0"/>
              <a:t> </a:t>
            </a:r>
            <a:r>
              <a:rPr lang="tr-TR" dirty="0" err="1"/>
              <a:t>him</a:t>
            </a:r>
            <a:r>
              <a:rPr lang="tr-TR" dirty="0"/>
              <a:t> </a:t>
            </a:r>
            <a:r>
              <a:rPr lang="tr-TR" dirty="0" err="1"/>
              <a:t>with</a:t>
            </a:r>
            <a:r>
              <a:rPr lang="tr-TR" dirty="0"/>
              <a:t> </a:t>
            </a:r>
            <a:r>
              <a:rPr lang="tr-TR" dirty="0" err="1"/>
              <a:t>rejecting</a:t>
            </a:r>
            <a:r>
              <a:rPr lang="tr-TR" dirty="0"/>
              <a:t> </a:t>
            </a:r>
            <a:r>
              <a:rPr lang="tr-TR" dirty="0" err="1"/>
              <a:t>tyrannies</a:t>
            </a:r>
            <a:r>
              <a:rPr lang="tr-TR" dirty="0"/>
              <a:t> </a:t>
            </a:r>
            <a:r>
              <a:rPr lang="tr-TR" dirty="0" err="1"/>
              <a:t>for</a:t>
            </a:r>
            <a:r>
              <a:rPr lang="tr-TR" dirty="0"/>
              <a:t> </a:t>
            </a:r>
            <a:r>
              <a:rPr lang="tr-TR" dirty="0" err="1"/>
              <a:t>aristocracies</a:t>
            </a:r>
            <a:r>
              <a:rPr lang="tr-TR" dirty="0"/>
              <a:t> </a:t>
            </a:r>
            <a:r>
              <a:rPr lang="tr-TR" dirty="0" err="1"/>
              <a:t>that</a:t>
            </a:r>
            <a:r>
              <a:rPr lang="tr-TR" dirty="0"/>
              <a:t> </a:t>
            </a:r>
            <a:r>
              <a:rPr lang="tr-TR" dirty="0" err="1"/>
              <a:t>might</a:t>
            </a:r>
            <a:r>
              <a:rPr lang="tr-TR" dirty="0"/>
              <a:t> not </a:t>
            </a:r>
            <a:r>
              <a:rPr lang="tr-TR" dirty="0" err="1"/>
              <a:t>have</a:t>
            </a:r>
            <a:r>
              <a:rPr lang="tr-TR" dirty="0"/>
              <a:t> </a:t>
            </a:r>
            <a:r>
              <a:rPr lang="tr-TR" dirty="0" err="1"/>
              <a:t>been</a:t>
            </a:r>
            <a:r>
              <a:rPr lang="tr-TR" dirty="0"/>
              <a:t> </a:t>
            </a:r>
            <a:r>
              <a:rPr lang="tr-TR" dirty="0" err="1"/>
              <a:t>grounded</a:t>
            </a:r>
            <a:r>
              <a:rPr lang="tr-TR" dirty="0"/>
              <a:t> in </a:t>
            </a:r>
            <a:r>
              <a:rPr lang="tr-TR" dirty="0" err="1"/>
              <a:t>wealth</a:t>
            </a:r>
            <a:r>
              <a:rPr lang="tr-TR" dirty="0"/>
              <a:t>. </a:t>
            </a:r>
            <a:r>
              <a:rPr lang="tr-TR" dirty="0" err="1"/>
              <a:t>The</a:t>
            </a:r>
            <a:r>
              <a:rPr lang="tr-TR" dirty="0"/>
              <a:t> </a:t>
            </a:r>
            <a:r>
              <a:rPr lang="tr-TR" dirty="0" err="1"/>
              <a:t>Pythagorean</a:t>
            </a:r>
            <a:r>
              <a:rPr lang="tr-TR" dirty="0"/>
              <a:t> </a:t>
            </a:r>
            <a:r>
              <a:rPr lang="tr-TR" dirty="0" err="1"/>
              <a:t>Archytas</a:t>
            </a:r>
            <a:r>
              <a:rPr lang="tr-TR" dirty="0"/>
              <a:t> (</a:t>
            </a:r>
            <a:r>
              <a:rPr lang="tr-TR" dirty="0" err="1"/>
              <a:t>born</a:t>
            </a:r>
            <a:r>
              <a:rPr lang="tr-TR" dirty="0"/>
              <a:t> </a:t>
            </a:r>
            <a:r>
              <a:rPr lang="tr-TR" dirty="0" err="1"/>
              <a:t>late</a:t>
            </a:r>
            <a:r>
              <a:rPr lang="tr-TR" dirty="0"/>
              <a:t> 5th </a:t>
            </a:r>
            <a:r>
              <a:rPr lang="tr-TR" dirty="0" err="1"/>
              <a:t>century</a:t>
            </a:r>
            <a:r>
              <a:rPr lang="tr-TR" dirty="0"/>
              <a:t>) </a:t>
            </a:r>
            <a:r>
              <a:rPr lang="tr-TR" dirty="0" err="1"/>
              <a:t>lived</a:t>
            </a:r>
            <a:r>
              <a:rPr lang="tr-TR" dirty="0"/>
              <a:t> in a </a:t>
            </a:r>
            <a:r>
              <a:rPr lang="tr-TR" dirty="0" err="1"/>
              <a:t>democracy</a:t>
            </a:r>
            <a:r>
              <a:rPr lang="tr-TR" dirty="0"/>
              <a:t> (</a:t>
            </a:r>
            <a:r>
              <a:rPr lang="tr-TR" dirty="0" err="1"/>
              <a:t>Tarentum</a:t>
            </a:r>
            <a:r>
              <a:rPr lang="tr-TR" dirty="0"/>
              <a:t> in </a:t>
            </a:r>
            <a:r>
              <a:rPr lang="tr-TR" dirty="0" err="1"/>
              <a:t>southern</a:t>
            </a:r>
            <a:r>
              <a:rPr lang="tr-TR" dirty="0"/>
              <a:t> </a:t>
            </a:r>
            <a:r>
              <a:rPr lang="tr-TR" dirty="0" err="1"/>
              <a:t>Italy</a:t>
            </a:r>
            <a:r>
              <a:rPr lang="tr-TR" dirty="0"/>
              <a:t>), </a:t>
            </a:r>
            <a:r>
              <a:rPr lang="tr-TR" dirty="0" err="1"/>
              <a:t>and</a:t>
            </a:r>
            <a:r>
              <a:rPr lang="tr-TR" dirty="0"/>
              <a:t> </a:t>
            </a:r>
            <a:r>
              <a:rPr lang="tr-TR" dirty="0" err="1"/>
              <a:t>seems</a:t>
            </a:r>
            <a:r>
              <a:rPr lang="tr-TR" dirty="0"/>
              <a:t> </a:t>
            </a:r>
            <a:r>
              <a:rPr lang="tr-TR" dirty="0" err="1"/>
              <a:t>to</a:t>
            </a:r>
            <a:r>
              <a:rPr lang="tr-TR" dirty="0"/>
              <a:t> </a:t>
            </a:r>
            <a:r>
              <a:rPr lang="tr-TR" dirty="0" err="1"/>
              <a:t>have</a:t>
            </a:r>
            <a:r>
              <a:rPr lang="tr-TR" dirty="0"/>
              <a:t> </a:t>
            </a:r>
            <a:r>
              <a:rPr lang="tr-TR" dirty="0" err="1"/>
              <a:t>argued</a:t>
            </a:r>
            <a:r>
              <a:rPr lang="tr-TR" dirty="0"/>
              <a:t> </a:t>
            </a:r>
            <a:r>
              <a:rPr lang="tr-TR" dirty="0" err="1"/>
              <a:t>for</a:t>
            </a:r>
            <a:r>
              <a:rPr lang="tr-TR" dirty="0"/>
              <a:t> </a:t>
            </a:r>
            <a:r>
              <a:rPr lang="tr-TR" dirty="0" err="1"/>
              <a:t>fair</a:t>
            </a:r>
            <a:r>
              <a:rPr lang="tr-TR" dirty="0"/>
              <a:t> </a:t>
            </a:r>
            <a:r>
              <a:rPr lang="tr-TR" dirty="0" err="1"/>
              <a:t>and</a:t>
            </a:r>
            <a:r>
              <a:rPr lang="tr-TR" dirty="0"/>
              <a:t> </a:t>
            </a:r>
            <a:r>
              <a:rPr lang="tr-TR" dirty="0" err="1"/>
              <a:t>proportionate</a:t>
            </a:r>
            <a:r>
              <a:rPr lang="tr-TR" dirty="0"/>
              <a:t> </a:t>
            </a:r>
            <a:r>
              <a:rPr lang="tr-TR" dirty="0" err="1"/>
              <a:t>dealings</a:t>
            </a:r>
            <a:r>
              <a:rPr lang="tr-TR" dirty="0"/>
              <a:t> </a:t>
            </a:r>
            <a:r>
              <a:rPr lang="tr-TR" dirty="0" err="1"/>
              <a:t>between</a:t>
            </a:r>
            <a:r>
              <a:rPr lang="tr-TR" dirty="0"/>
              <a:t> </a:t>
            </a:r>
            <a:r>
              <a:rPr lang="tr-TR" dirty="0" err="1"/>
              <a:t>rich</a:t>
            </a:r>
            <a:r>
              <a:rPr lang="tr-TR" dirty="0"/>
              <a:t> </a:t>
            </a:r>
            <a:r>
              <a:rPr lang="tr-TR" dirty="0" err="1"/>
              <a:t>and</a:t>
            </a:r>
            <a:r>
              <a:rPr lang="tr-TR" dirty="0"/>
              <a:t> </a:t>
            </a:r>
            <a:r>
              <a:rPr lang="tr-TR" dirty="0" err="1"/>
              <a:t>poor</a:t>
            </a:r>
            <a:r>
              <a:rPr lang="tr-TR" dirty="0"/>
              <a:t>. </a:t>
            </a:r>
            <a:r>
              <a:rPr lang="tr-TR" dirty="0" err="1"/>
              <a:t>The</a:t>
            </a:r>
            <a:r>
              <a:rPr lang="tr-TR" dirty="0"/>
              <a:t> </a:t>
            </a:r>
            <a:r>
              <a:rPr lang="tr-TR" dirty="0" err="1"/>
              <a:t>Pythagorean</a:t>
            </a:r>
            <a:r>
              <a:rPr lang="tr-TR" dirty="0"/>
              <a:t> </a:t>
            </a:r>
            <a:r>
              <a:rPr lang="tr-TR" dirty="0" err="1"/>
              <a:t>way</a:t>
            </a:r>
            <a:r>
              <a:rPr lang="tr-TR" dirty="0"/>
              <a:t> of life </a:t>
            </a:r>
            <a:r>
              <a:rPr lang="tr-TR" dirty="0" err="1"/>
              <a:t>included</a:t>
            </a:r>
            <a:r>
              <a:rPr lang="tr-TR" dirty="0"/>
              <a:t> </a:t>
            </a:r>
            <a:r>
              <a:rPr lang="tr-TR" dirty="0" err="1"/>
              <a:t>adherence</a:t>
            </a:r>
            <a:r>
              <a:rPr lang="tr-TR" dirty="0"/>
              <a:t> </a:t>
            </a:r>
            <a:r>
              <a:rPr lang="tr-TR" dirty="0" err="1"/>
              <a:t>to</a:t>
            </a:r>
            <a:r>
              <a:rPr lang="tr-TR" dirty="0"/>
              <a:t> </a:t>
            </a:r>
            <a:r>
              <a:rPr lang="tr-TR" dirty="0" err="1"/>
              <a:t>certain</a:t>
            </a:r>
            <a:r>
              <a:rPr lang="tr-TR" dirty="0"/>
              <a:t> </a:t>
            </a:r>
            <a:r>
              <a:rPr lang="tr-TR" dirty="0" err="1"/>
              <a:t>prescriptions</a:t>
            </a:r>
            <a:r>
              <a:rPr lang="tr-TR" dirty="0"/>
              <a:t> </a:t>
            </a:r>
            <a:r>
              <a:rPr lang="tr-TR" dirty="0" err="1"/>
              <a:t>including</a:t>
            </a:r>
            <a:r>
              <a:rPr lang="tr-TR" dirty="0"/>
              <a:t> </a:t>
            </a:r>
            <a:r>
              <a:rPr lang="tr-TR" dirty="0" err="1"/>
              <a:t>religious</a:t>
            </a:r>
            <a:r>
              <a:rPr lang="tr-TR" dirty="0"/>
              <a:t> </a:t>
            </a:r>
            <a:r>
              <a:rPr lang="tr-TR" dirty="0" err="1"/>
              <a:t>rites</a:t>
            </a:r>
            <a:r>
              <a:rPr lang="tr-TR" dirty="0"/>
              <a:t> </a:t>
            </a:r>
            <a:r>
              <a:rPr lang="tr-TR" dirty="0" err="1"/>
              <a:t>and</a:t>
            </a:r>
            <a:r>
              <a:rPr lang="tr-TR" dirty="0"/>
              <a:t> </a:t>
            </a:r>
            <a:r>
              <a:rPr lang="tr-TR" dirty="0" err="1"/>
              <a:t>dietary</a:t>
            </a:r>
            <a:r>
              <a:rPr lang="tr-TR" dirty="0"/>
              <a:t> </a:t>
            </a:r>
            <a:r>
              <a:rPr lang="tr-TR" dirty="0" err="1"/>
              <a:t>restrictions</a:t>
            </a:r>
            <a:r>
              <a:rPr lang="tr-TR" dirty="0"/>
              <a:t>.</a:t>
            </a:r>
            <a:endParaRPr lang="en-US" dirty="0"/>
          </a:p>
          <a:p>
            <a:endParaRPr lang="en-US" dirty="0"/>
          </a:p>
        </p:txBody>
      </p:sp>
    </p:spTree>
    <p:extLst>
      <p:ext uri="{BB962C8B-B14F-4D97-AF65-F5344CB8AC3E}">
        <p14:creationId xmlns:p14="http://schemas.microsoft.com/office/powerpoint/2010/main" val="29938199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It is impossible to decide whether a particular detail of the Pythagorean universe was the work of the master, or filled in by a pupil-a remark which equally applies to Leonardo. But there can be no doubt that the basic features were conceived by a single mind; that Pythagoras of Samos was both the founder of a new religious philosophy, and the founder of Science, as the word is understood today.</a:t>
            </a:r>
          </a:p>
          <a:p>
            <a:endParaRPr lang="en-US" dirty="0"/>
          </a:p>
        </p:txBody>
      </p:sp>
    </p:spTree>
    <p:extLst>
      <p:ext uri="{BB962C8B-B14F-4D97-AF65-F5344CB8AC3E}">
        <p14:creationId xmlns:p14="http://schemas.microsoft.com/office/powerpoint/2010/main" val="15178490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r>
              <a:rPr lang="en-US" dirty="0" smtClean="0"/>
              <a:t>Reference: Arthur </a:t>
            </a:r>
            <a:r>
              <a:rPr lang="en-US" dirty="0" err="1" smtClean="0"/>
              <a:t>Coestler</a:t>
            </a:r>
            <a:r>
              <a:rPr lang="en-US" dirty="0" smtClean="0"/>
              <a:t>, The Sleepwalkers</a:t>
            </a:r>
            <a:endParaRPr lang="en-US" dirty="0"/>
          </a:p>
        </p:txBody>
      </p:sp>
    </p:spTree>
    <p:extLst>
      <p:ext uri="{BB962C8B-B14F-4D97-AF65-F5344CB8AC3E}">
        <p14:creationId xmlns:p14="http://schemas.microsoft.com/office/powerpoint/2010/main" val="105564345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r>
              <a:rPr lang="en-US" dirty="0"/>
              <a:t>Some six thousand years ago, when the human mind was still half asleep, Chaldean priests were standing on watch-towers, scanning the stars, making maps and time-tables of their motions. Clay tablets dating from the reign of Sargon of Akkad, around 3800 B.C., show an already old-established astronomical tradition. The time-tables became calendars which regulated organized activity, from the growing of crops to religious ceremonies. Their observations became amazingly precise: they computed the length of the year with a deviation of less than 0,001 per cent from the correct value,  and their figures relating to the motions of sun and moon have only three times the margin of error of nineteenth-century astronomers armed with mammoth telescopes. In this respect, theirs was an Exact Science; their observations were verifiable, and enabled them to make precise predictions of astronomical events; though based on mythological assumptions, the theory "worked". Thus at the very beginning of this long journey, Science emerges in the shape of Janus, the double-faced god, guardian of doors and gates: the face in front alert and observant, while the other, dreamy and glassy-eyed, stares in the opposite direction.</a:t>
            </a:r>
          </a:p>
          <a:p>
            <a:endParaRPr lang="en-US" dirty="0"/>
          </a:p>
        </p:txBody>
      </p:sp>
    </p:spTree>
    <p:extLst>
      <p:ext uri="{BB962C8B-B14F-4D97-AF65-F5344CB8AC3E}">
        <p14:creationId xmlns:p14="http://schemas.microsoft.com/office/powerpoint/2010/main" val="20287703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20000"/>
          </a:bodyPr>
          <a:lstStyle/>
          <a:p>
            <a:r>
              <a:rPr lang="en-US" dirty="0"/>
              <a:t>The most fascinating objects in the sky-from both points of view-were the planets, or vagabond stars. Only seven of these existed among the thousands of lights suspended from the firmament. They were the Sun, the Moon, Nebo-Mercury, Ishtar-Venus, </a:t>
            </a:r>
            <a:r>
              <a:rPr lang="en-US" dirty="0" err="1"/>
              <a:t>Nergal</a:t>
            </a:r>
            <a:r>
              <a:rPr lang="en-US" dirty="0"/>
              <a:t>-Mars, </a:t>
            </a:r>
            <a:r>
              <a:rPr lang="en-US" dirty="0" err="1"/>
              <a:t>Marduk</a:t>
            </a:r>
            <a:r>
              <a:rPr lang="en-US" dirty="0"/>
              <a:t>-Jupiter, and </a:t>
            </a:r>
            <a:r>
              <a:rPr lang="en-US" dirty="0" err="1"/>
              <a:t>Ninib</a:t>
            </a:r>
            <a:r>
              <a:rPr lang="en-US" dirty="0"/>
              <a:t>-Saturn. All other stars remained stationary, fixed in the pattern of the firmament, revolving once a day round the earth-mountain, but never changing their places in the pattern.</a:t>
            </a:r>
          </a:p>
          <a:p>
            <a:endParaRPr lang="en-US" dirty="0"/>
          </a:p>
        </p:txBody>
      </p:sp>
    </p:spTree>
    <p:extLst>
      <p:ext uri="{BB962C8B-B14F-4D97-AF65-F5344CB8AC3E}">
        <p14:creationId xmlns:p14="http://schemas.microsoft.com/office/powerpoint/2010/main" val="405034610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Ionia</a:t>
            </a:r>
            <a:endParaRPr lang="en-US" dirty="0"/>
          </a:p>
        </p:txBody>
      </p:sp>
      <p:pic>
        <p:nvPicPr>
          <p:cNvPr id="4" name="Content Placeholder 3" descr="ionia.jpg"/>
          <p:cNvPicPr>
            <a:picLocks noGrp="1" noChangeAspect="1"/>
          </p:cNvPicPr>
          <p:nvPr>
            <p:ph idx="1"/>
          </p:nvPr>
        </p:nvPicPr>
        <p:blipFill>
          <a:blip r:embed="rId2">
            <a:extLst>
              <a:ext uri="{28A0092B-C50C-407E-A947-70E740481C1C}">
                <a14:useLocalDpi xmlns:a14="http://schemas.microsoft.com/office/drawing/2010/main" val="0"/>
              </a:ext>
            </a:extLst>
          </a:blip>
          <a:srcRect t="11117" b="11117"/>
          <a:stretch>
            <a:fillRect/>
          </a:stretch>
        </p:blipFill>
        <p:spPr/>
      </p:pic>
    </p:spTree>
    <p:extLst>
      <p:ext uri="{BB962C8B-B14F-4D97-AF65-F5344CB8AC3E}">
        <p14:creationId xmlns:p14="http://schemas.microsoft.com/office/powerpoint/2010/main" val="75280807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62500" lnSpcReduction="20000"/>
          </a:bodyPr>
          <a:lstStyle/>
          <a:p>
            <a:r>
              <a:rPr lang="en-US" dirty="0"/>
              <a:t>Where Babylon and Egypt left off, Greece took over. At the beginning, Greek cosmology moved much on the same lines Homer’s world is another, more </a:t>
            </a:r>
            <a:r>
              <a:rPr lang="en-US" dirty="0" err="1"/>
              <a:t>colourful</a:t>
            </a:r>
            <a:r>
              <a:rPr lang="en-US" dirty="0"/>
              <a:t> oyster, a floating disc surrounded by </a:t>
            </a:r>
            <a:r>
              <a:rPr lang="en-US" dirty="0" err="1"/>
              <a:t>Okeanus</a:t>
            </a:r>
            <a:r>
              <a:rPr lang="en-US" dirty="0"/>
              <a:t>. But about the time when the texts of the Odyssey and Iliad became consolidated in their final version, a new development started in Ionia on the Aegean coast. The sixth pre-Christian century-the miraculous century of Buddha, Confucius and Lao-Tse, of the Ionian philosophers and Pythagoras-was a turning point for the human species. A March breeze seemed to blow across this planet from China to Samos, stirring man into awareness, like tile breath in Adam's nostrils. In the Ionian school of philosophy, rational thought was emerging from the mythological dream-world. It was the beginning of the great adventure: the Promethean quest for natural explanations and rational causes, which, within the next two thousand years, would transform the species more radically than the previous two hundred thousand had done.</a:t>
            </a:r>
          </a:p>
          <a:p>
            <a:endParaRPr lang="en-US" dirty="0"/>
          </a:p>
        </p:txBody>
      </p:sp>
    </p:spTree>
    <p:extLst>
      <p:ext uri="{BB962C8B-B14F-4D97-AF65-F5344CB8AC3E}">
        <p14:creationId xmlns:p14="http://schemas.microsoft.com/office/powerpoint/2010/main" val="15416063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Thales(c. 626-548 BC)</a:t>
            </a:r>
          </a:p>
        </p:txBody>
      </p:sp>
      <p:sp>
        <p:nvSpPr>
          <p:cNvPr id="3" name="Content Placeholder 2"/>
          <p:cNvSpPr>
            <a:spLocks noGrp="1"/>
          </p:cNvSpPr>
          <p:nvPr>
            <p:ph idx="1"/>
          </p:nvPr>
        </p:nvSpPr>
        <p:spPr/>
        <p:txBody>
          <a:bodyPr>
            <a:normAutofit fontScale="55000" lnSpcReduction="20000"/>
          </a:bodyPr>
          <a:lstStyle/>
          <a:p>
            <a:r>
              <a:rPr lang="en-US" dirty="0"/>
              <a:t>Thales of </a:t>
            </a:r>
            <a:r>
              <a:rPr lang="en-US" dirty="0" err="1"/>
              <a:t>Miletos</a:t>
            </a:r>
            <a:r>
              <a:rPr lang="en-US" dirty="0"/>
              <a:t>, who brought abstract geometry to Greece, and predicted an eclipse of the sun, believed, like Homer, that the earth was a circular disc floating on water, but he did not stop there; discarding the explanations of mythology, he asked the revolutionary question out of what basic raw material, and by what process of nature, the universe was formed. His answer was, that the basic stuff or element must be water, because all things are born from moisture, including air, which is water evaporated. Others taught that the prime material was not water, but air or fire; however, their answers were less important than the fact that they were learning to ask a new type of question, which was addressed not to an oracle, but to dumb nature. It was a wildly exhilarating game; to appreciate it, one must again travel back along one's own private time-track to the fantasies of early adolescence when the brain, intoxicated with its newly discovered powers, let speculation run riot. "A case in point," Plato reports, "is that of Thales, who, when he was star-gazing and looking upward, fell into a well, and was rallied (so it is said) by a clever and pretty maidservant from Thrace because he was eager to know what went on in the heaven, but did not notice what was in front of him, nay, at his very feet.</a:t>
            </a:r>
          </a:p>
          <a:p>
            <a:endParaRPr lang="en-US" dirty="0"/>
          </a:p>
        </p:txBody>
      </p:sp>
    </p:spTree>
    <p:extLst>
      <p:ext uri="{BB962C8B-B14F-4D97-AF65-F5344CB8AC3E}">
        <p14:creationId xmlns:p14="http://schemas.microsoft.com/office/powerpoint/2010/main" val="23927265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Anaximander (c. 610-546 BC)</a:t>
            </a:r>
          </a:p>
        </p:txBody>
      </p:sp>
      <p:sp>
        <p:nvSpPr>
          <p:cNvPr id="3" name="Content Placeholder 2"/>
          <p:cNvSpPr>
            <a:spLocks noGrp="1"/>
          </p:cNvSpPr>
          <p:nvPr>
            <p:ph idx="1"/>
          </p:nvPr>
        </p:nvSpPr>
        <p:spPr/>
        <p:txBody>
          <a:bodyPr>
            <a:normAutofit fontScale="92500" lnSpcReduction="20000"/>
          </a:bodyPr>
          <a:lstStyle/>
          <a:p>
            <a:r>
              <a:rPr lang="en-US" dirty="0"/>
              <a:t>The second of the Ionian philosophers, Anaximander, displays all the symptoms of the intellectual fever spreading through Greece. His universe is no longer a closed box, but infinite in extension and duration. The raw material is none of the familiar forms of matter, but a substance without definite properties except for being indestructible and everlasting. Out of this stuff all things are developed, and into it they return; before this our world, infinite multitudes of other universes have already existed,</a:t>
            </a:r>
          </a:p>
          <a:p>
            <a:endParaRPr lang="en-US" dirty="0"/>
          </a:p>
        </p:txBody>
      </p:sp>
    </p:spTree>
    <p:extLst>
      <p:ext uri="{BB962C8B-B14F-4D97-AF65-F5344CB8AC3E}">
        <p14:creationId xmlns:p14="http://schemas.microsoft.com/office/powerpoint/2010/main" val="38078869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70000" lnSpcReduction="20000"/>
          </a:bodyPr>
          <a:lstStyle/>
          <a:p>
            <a:r>
              <a:rPr lang="en-US" dirty="0"/>
              <a:t>and been dissolved again into the amorphous mass. The earth is a cylindrical column, surrounded by air; it floats upright in the </a:t>
            </a:r>
            <a:r>
              <a:rPr lang="en-US" dirty="0" err="1"/>
              <a:t>centre</a:t>
            </a:r>
            <a:r>
              <a:rPr lang="en-US" dirty="0"/>
              <a:t> of the universe without support or anything to stand on, yet it does not fall because, being in the </a:t>
            </a:r>
            <a:r>
              <a:rPr lang="en-US" dirty="0" err="1"/>
              <a:t>centre</a:t>
            </a:r>
            <a:r>
              <a:rPr lang="en-US" dirty="0"/>
              <a:t>, it has no preferred direction towards which to lean; if it did, this would disturb the symmetry and balance of the whole. The spherical heavens enclose the atmosphere "like the bark of a tree", and there are several layers of this enclosure to accommodate the various stellar objects. But these are not what they seem, and are not "objects" at all. The sun is merely a hole in the rim of a huge wheel. The rim is filled with fire, and as it turns round the earth, so does the hole in it-a puncture in a gigantic </a:t>
            </a:r>
            <a:r>
              <a:rPr lang="en-US" dirty="0" err="1"/>
              <a:t>tyre</a:t>
            </a:r>
            <a:r>
              <a:rPr lang="en-US" dirty="0"/>
              <a:t> filled with flames. For the moon we are given a similar explanation; its phases are due to recurrent partial stoppages of the puncture, and so are the eclipses. The stars are pin-holes in a dark fabric through which we glimpse the cosmic fire filling the space between two layers of "bark".</a:t>
            </a:r>
          </a:p>
          <a:p>
            <a:endParaRPr lang="en-US" dirty="0"/>
          </a:p>
        </p:txBody>
      </p:sp>
    </p:spTree>
    <p:extLst>
      <p:ext uri="{BB962C8B-B14F-4D97-AF65-F5344CB8AC3E}">
        <p14:creationId xmlns:p14="http://schemas.microsoft.com/office/powerpoint/2010/main" val="36545881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Aneximenes (c. 586-526 BC)</a:t>
            </a:r>
          </a:p>
        </p:txBody>
      </p:sp>
      <p:sp>
        <p:nvSpPr>
          <p:cNvPr id="3" name="Content Placeholder 2"/>
          <p:cNvSpPr>
            <a:spLocks noGrp="1"/>
          </p:cNvSpPr>
          <p:nvPr>
            <p:ph idx="1"/>
          </p:nvPr>
        </p:nvSpPr>
        <p:spPr/>
        <p:txBody>
          <a:bodyPr>
            <a:normAutofit lnSpcReduction="10000"/>
          </a:bodyPr>
          <a:lstStyle/>
          <a:p>
            <a:r>
              <a:rPr lang="en-US" dirty="0"/>
              <a:t>The system of Anaximenes, who was an associate of Anaximander, is less inspired; but he seems to have been the originator of the important idea that the stars are attached "like nails" to a transparent sphere of crystalline material, which turns round the earth "like a hat round the head". It sounded so plausible and convincing, that the crystal spheres were to dominate cosmology until the beginning of modern times.</a:t>
            </a:r>
          </a:p>
          <a:p>
            <a:endParaRPr lang="en-US" dirty="0"/>
          </a:p>
        </p:txBody>
      </p:sp>
    </p:spTree>
    <p:extLst>
      <p:ext uri="{BB962C8B-B14F-4D97-AF65-F5344CB8AC3E}">
        <p14:creationId xmlns:p14="http://schemas.microsoft.com/office/powerpoint/2010/main" val="4175067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22</TotalTime>
  <Words>1675</Words>
  <Application>Microsoft Macintosh PowerPoint</Application>
  <PresentationFormat>On-screen Show (4:3)</PresentationFormat>
  <Paragraphs>18</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Heroic Age</vt:lpstr>
      <vt:lpstr>PowerPoint Presentation</vt:lpstr>
      <vt:lpstr>PowerPoint Presentation</vt:lpstr>
      <vt:lpstr>Ionia</vt:lpstr>
      <vt:lpstr>PowerPoint Presentation</vt:lpstr>
      <vt:lpstr>Thales(c. 626-548 BC)</vt:lpstr>
      <vt:lpstr>Anaximander (c. 610-546 BC)</vt:lpstr>
      <vt:lpstr>PowerPoint Presentation</vt:lpstr>
      <vt:lpstr>Aneximenes (c. 586-526 BC)</vt:lpstr>
      <vt:lpstr>PowerPoint Presentation</vt:lpstr>
      <vt:lpstr>Pytagoras</vt:lpstr>
      <vt:lpstr>PowerPoint Presentation</vt:lpstr>
      <vt:lpstr>PowerPoint Presentation</vt:lpstr>
    </vt:vector>
  </TitlesOfParts>
  <Company>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f k</dc:creator>
  <cp:lastModifiedBy>f k</cp:lastModifiedBy>
  <cp:revision>4</cp:revision>
  <dcterms:created xsi:type="dcterms:W3CDTF">2020-03-21T18:29:54Z</dcterms:created>
  <dcterms:modified xsi:type="dcterms:W3CDTF">2020-03-21T18:54:26Z</dcterms:modified>
</cp:coreProperties>
</file>