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9" r:id="rId4"/>
    <p:sldId id="258" r:id="rId5"/>
    <p:sldId id="270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4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A22F8-72FB-4BF6-B1BB-84AA6C1B765A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343D6-E9D9-4997-92B7-80A9A68E184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94935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343D6-E9D9-4997-92B7-80A9A68E184C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75627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30511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30149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6344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068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8683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1040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5451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75705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82021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6873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13998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24313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Cis-trans_isomeris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olychloroprene" TargetMode="External"/><Relationship Id="rId2" Type="http://schemas.openxmlformats.org/officeDocument/2006/relationships/hyperlink" Target="http://en.wikipedia.org/wiki/Nitrile_Rubb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Neoprene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Tecnoflon" TargetMode="External"/><Relationship Id="rId3" Type="http://schemas.openxmlformats.org/officeDocument/2006/relationships/hyperlink" Target="http://en.wikipedia.org/wiki/EPDM_rubber" TargetMode="External"/><Relationship Id="rId7" Type="http://schemas.openxmlformats.org/officeDocument/2006/relationships/hyperlink" Target="http://en.wikipedia.org/wiki/Viton" TargetMode="External"/><Relationship Id="rId12" Type="http://schemas.openxmlformats.org/officeDocument/2006/relationships/hyperlink" Target="http://en.wikipedia.org/wiki/Ethylene-vinyl_acetate" TargetMode="External"/><Relationship Id="rId2" Type="http://schemas.openxmlformats.org/officeDocument/2006/relationships/hyperlink" Target="http://en.wikipedia.org/wiki/Ethylene_propylene_rubb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FKM" TargetMode="External"/><Relationship Id="rId11" Type="http://schemas.openxmlformats.org/officeDocument/2006/relationships/hyperlink" Target="http://en.wikipedia.org/wiki/Polyether_Block_Amides" TargetMode="External"/><Relationship Id="rId5" Type="http://schemas.openxmlformats.org/officeDocument/2006/relationships/hyperlink" Target="http://en.wikipedia.org/wiki/Silicone_rubber" TargetMode="External"/><Relationship Id="rId10" Type="http://schemas.openxmlformats.org/officeDocument/2006/relationships/hyperlink" Target="http://en.wikipedia.org/wiki/Kalrez" TargetMode="External"/><Relationship Id="rId4" Type="http://schemas.openxmlformats.org/officeDocument/2006/relationships/hyperlink" Target="http://en.wikipedia.org/wiki/Epichlorohydrin" TargetMode="External"/><Relationship Id="rId9" Type="http://schemas.openxmlformats.org/officeDocument/2006/relationships/hyperlink" Target="http://en.wikipedia.org/wiki/Aflas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25804126"/>
              </p:ext>
            </p:extLst>
          </p:nvPr>
        </p:nvGraphicFramePr>
        <p:xfrm>
          <a:off x="248575" y="255986"/>
          <a:ext cx="7754471" cy="143125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133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411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33350"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KİM 432 –KAUÇUK </a:t>
                      </a:r>
                      <a:r>
                        <a:rPr lang="tr-TR" sz="20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KİMYASI</a:t>
                      </a:r>
                      <a:endParaRPr lang="tr-TR" sz="20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Hafta</a:t>
                      </a:r>
                      <a:endParaRPr lang="tr-TR" sz="20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165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11</a:t>
                      </a:r>
                      <a:endParaRPr lang="tr-TR" sz="20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858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ea typeface="Times New Roman" panose="02020603050405020304" pitchFamily="18" charset="0"/>
                        </a:rPr>
                        <a:t>SENTETİK KAUÇUKLAR</a:t>
                      </a:r>
                      <a:endParaRPr lang="tr-TR" sz="2000" dirty="0">
                        <a:effectLst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" name="Dikdörtgen 1"/>
          <p:cNvSpPr/>
          <p:nvPr/>
        </p:nvSpPr>
        <p:spPr>
          <a:xfrm>
            <a:off x="185530" y="1907112"/>
            <a:ext cx="11772440" cy="341632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b="1" dirty="0" smtClean="0"/>
              <a:t>Sentetik Kauçuğun Avantajları</a:t>
            </a:r>
            <a:endParaRPr lang="tr-TR" sz="2400" b="1" i="1" dirty="0" smtClean="0"/>
          </a:p>
          <a:p>
            <a:pPr algn="just">
              <a:lnSpc>
                <a:spcPct val="150000"/>
              </a:lnSpc>
            </a:pPr>
            <a:endParaRPr lang="tr-TR" sz="2400" b="1" dirty="0" smtClean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Sentetik kauçuklar, </a:t>
            </a:r>
            <a:r>
              <a:rPr lang="tr-TR" sz="2400" dirty="0" err="1" smtClean="0"/>
              <a:t>elastomer</a:t>
            </a:r>
            <a:r>
              <a:rPr lang="tr-TR" sz="2400" dirty="0" smtClean="0"/>
              <a:t> olarak davranan yapay olarak elde edilmiş polimerlerdir. </a:t>
            </a:r>
            <a:r>
              <a:rPr lang="tr-TR" sz="2400" dirty="0" smtClean="0"/>
              <a:t>Zaman </a:t>
            </a:r>
            <a:r>
              <a:rPr lang="tr-TR" sz="2400" dirty="0" smtClean="0"/>
              <a:t>içerisinde kauçuğa olan talebin artması ve doğal kauçuk kaynaklarının sınırlı olması, sentetik yöntemlerle doğal kauçuğa benzer maddelerin üretilmesi yönündeki araştırmaları hızlandırmış ve özellikle 1950 den sonra değişik sentetik kauçuklar geliştirilmiştir. </a:t>
            </a:r>
            <a:endParaRPr lang="tr-TR" sz="2400" dirty="0"/>
          </a:p>
        </p:txBody>
      </p:sp>
      <p:sp>
        <p:nvSpPr>
          <p:cNvPr id="4" name="3 Dikdörtgen"/>
          <p:cNvSpPr/>
          <p:nvPr/>
        </p:nvSpPr>
        <p:spPr>
          <a:xfrm>
            <a:off x="172279" y="5320389"/>
            <a:ext cx="11754678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Sentetik kauçuklar, doğal kauçuğun üstün özelliklerini tam karşılayamamakla birlikte, ucuzlukları ve genel kauçuğumsu davranışları nedeniyle vazgeçilmez polimerlerdir.</a:t>
            </a:r>
          </a:p>
        </p:txBody>
      </p:sp>
    </p:spTree>
    <p:extLst>
      <p:ext uri="{BB962C8B-B14F-4D97-AF65-F5344CB8AC3E}">
        <p14:creationId xmlns:p14="http://schemas.microsoft.com/office/powerpoint/2010/main" xmlns="" val="4293686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14407" y="187260"/>
            <a:ext cx="1160653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NEOPREN KAUÇUĞU (KLORPREN KAUÇUĞU) (CR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Klorprenin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(2–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kloro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–1,3–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bütadien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)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polimerizasyonu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ile üretilen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polikloropren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(CR), ilk sentetik kauçuktur.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Neopren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ticari adı ile bilinir. Ticari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poliklorprende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ağırlıklı olarak 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trans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- birimler bulunur ve polimerin %90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ınını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oluşturur.</a:t>
            </a:r>
            <a:r>
              <a:rPr lang="tr-TR" sz="2400" dirty="0" smtClean="0"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45°C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ile 100°C arasında kopma, yırtılma ve aşınmaya karşı çok dayanıklıdır. Aleve karşı dirençlidir.  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304800" y="4070678"/>
          <a:ext cx="5473147" cy="1731166"/>
        </p:xfrm>
        <a:graphic>
          <a:graphicData uri="http://schemas.openxmlformats.org/presentationml/2006/ole">
            <p:oleObj spid="_x0000_s31745" r:id="rId3" imgW="3914775" imgH="1238250" progId="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225287" y="-118955"/>
            <a:ext cx="1172817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ETİLEN-PROPİLEN KAUÇUKLARI (EPM, EPDM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Etilen ve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propilenin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homopolimerleri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termoplastik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 karakterdedirler ve kristal yapıdadırlar. İki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monomerden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 sentezlenen rastgele kopolimer ise düşük camsı geçiş sıcaklığına sahip kauçuk olarak kullanılabilecek, amorf yapıda bir polimerdir.  -40°C ile 145°C arasında kullanılabilir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238539" y="4380521"/>
            <a:ext cx="11688417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Etilen-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propilen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 kopolimerinin (EPM) zincirleri üzerinde doymamış bağlar bulunmaz, bu nedenle polimer ozona, yaşlanmaya ve dış ortam etkilerine karşı dayanıklıdır,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Kopolimer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yapısına doymamış bağ içeren üçüncü bir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monomer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 sokularak, kükürt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vulkanizasyonuna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 uygun hale getirilir.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Etilen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propilen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 yanında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dienlerin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 kullanıldığı kauçuğa kısaca EPDM denir.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7497" y="2489117"/>
            <a:ext cx="10493026" cy="16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34781" y="276999"/>
            <a:ext cx="1161266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FLOROELASTOMERLER (FKM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)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Floroelastomerler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, flor atomu içeren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monomerlerin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polimerizasyonu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ile elde edilen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elastomerlerdir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.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Üretimlerinde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vinilden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florür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klortrifloretilen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tetrafloretilen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türü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monomerler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kullanılır. -30° C ile 220° C sıcaklıklar arasında kullanılabilir.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052305" y="3975653"/>
            <a:ext cx="8148720" cy="15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225286" y="221044"/>
            <a:ext cx="1164866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POLİOLEFİN ELASTOMERLER (POES)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Poliolefin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elastomerler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elastomerlerin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yeni üyeleridir ve etilen ile bir olefinin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kopolimerizasyonu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ile hazırlanırlar. En sık kullanılan ticari olefin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monomerleri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büten ve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oktendir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lang="tr-TR" sz="2400" dirty="0" smtClean="0">
              <a:ea typeface="Times" charset="-94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Önemli özellikleri arasında,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termoplastik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ve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termoset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polimerlerle karışabilme, üstün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elastikiyet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, sağlamlık, düşük sıcaklıklarda esneklik, UV ışınlarına direnç, geri kazanım özellikleri sayılabilir. Tıbbi aletlerin, çeşitli eşya ve malzemelerin yapımında, ayrıca kablo kılıflamada, film, köpük, yapıştırıcı yapımında kullanılırlar.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02975" y="0"/>
            <a:ext cx="88705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Bazı önemli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elastomerlerin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 adları, kısa gösterimleri ve polimerinin adı.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437321" y="855891"/>
          <a:ext cx="5433391" cy="5567400"/>
        </p:xfrm>
        <a:graphic>
          <a:graphicData uri="http://schemas.openxmlformats.org/drawingml/2006/table">
            <a:tbl>
              <a:tblPr/>
              <a:tblGrid>
                <a:gridCol w="732577"/>
                <a:gridCol w="2370723"/>
                <a:gridCol w="2330091"/>
              </a:tblGrid>
              <a:tr h="1430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kısaltma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>
                          <a:latin typeface="+mn-lt"/>
                          <a:ea typeface="Times"/>
                          <a:cs typeface="Times New Roman"/>
                        </a:rPr>
                        <a:t>kauçuk adı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>
                          <a:latin typeface="+mn-lt"/>
                          <a:ea typeface="Times"/>
                          <a:cs typeface="Times New Roman"/>
                        </a:rPr>
                        <a:t>polimer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0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ABR 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akrilat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bütadien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kauçuğu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>
                          <a:latin typeface="+mn-lt"/>
                          <a:ea typeface="Times"/>
                          <a:cs typeface="Times New Roman"/>
                        </a:rPr>
                        <a:t>akrilat-bütadien kopolimeri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228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>
                          <a:latin typeface="+mn-lt"/>
                          <a:ea typeface="Times"/>
                          <a:cs typeface="Times New Roman"/>
                        </a:rPr>
                        <a:t>ACM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akrilat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kauçuğu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etil 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akrilat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veya diğer 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akrilatların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</a:t>
                      </a:r>
                      <a:r>
                        <a:rPr lang="tr-TR" sz="2000" dirty="0" smtClean="0">
                          <a:latin typeface="+mn-lt"/>
                          <a:ea typeface="Times"/>
                          <a:cs typeface="Times New Roman"/>
                        </a:rPr>
                        <a:t>kopolimeri</a:t>
                      </a:r>
                      <a:endParaRPr lang="tr-TR" sz="2000" dirty="0">
                        <a:latin typeface="+mn-lt"/>
                        <a:ea typeface="Times"/>
                        <a:cs typeface="Times New Roman"/>
                      </a:endParaRP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0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1">
                          <a:latin typeface="+mn-lt"/>
                          <a:ea typeface="Times"/>
                          <a:cs typeface="Times New Roman"/>
                        </a:rPr>
                        <a:t>IR</a:t>
                      </a:r>
                      <a:endParaRPr lang="tr-TR" sz="2000">
                        <a:latin typeface="+mn-lt"/>
                        <a:ea typeface="Times"/>
                        <a:cs typeface="Times New Roman"/>
                      </a:endParaRP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1" dirty="0" err="1">
                          <a:latin typeface="+mn-lt"/>
                          <a:ea typeface="Times"/>
                          <a:cs typeface="Times New Roman"/>
                        </a:rPr>
                        <a:t>isopren</a:t>
                      </a:r>
                      <a:r>
                        <a:rPr lang="tr-TR" sz="2000" b="1" dirty="0">
                          <a:latin typeface="+mn-lt"/>
                          <a:ea typeface="Times"/>
                          <a:cs typeface="Times New Roman"/>
                        </a:rPr>
                        <a:t> kauçuk</a:t>
                      </a:r>
                      <a:endParaRPr lang="tr-TR" sz="2000" dirty="0">
                        <a:latin typeface="+mn-lt"/>
                        <a:ea typeface="Times"/>
                        <a:cs typeface="Times New Roman"/>
                      </a:endParaRP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>
                          <a:latin typeface="+mn-lt"/>
                          <a:ea typeface="Times"/>
                          <a:cs typeface="Times New Roman"/>
                        </a:rPr>
                        <a:t>poliizopren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6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1">
                          <a:latin typeface="+mn-lt"/>
                          <a:ea typeface="Times"/>
                          <a:cs typeface="Times New Roman"/>
                        </a:rPr>
                        <a:t>IIR</a:t>
                      </a:r>
                      <a:endParaRPr lang="tr-TR" sz="2000">
                        <a:latin typeface="+mn-lt"/>
                        <a:ea typeface="Times"/>
                        <a:cs typeface="Times New Roman"/>
                      </a:endParaRP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1" dirty="0" err="1">
                          <a:latin typeface="+mn-lt"/>
                          <a:ea typeface="Times"/>
                          <a:cs typeface="Times New Roman"/>
                        </a:rPr>
                        <a:t>bütil</a:t>
                      </a:r>
                      <a:r>
                        <a:rPr lang="tr-TR" sz="2000" b="1" dirty="0">
                          <a:latin typeface="+mn-lt"/>
                          <a:ea typeface="Times"/>
                          <a:cs typeface="Times New Roman"/>
                        </a:rPr>
                        <a:t> kauçuk </a:t>
                      </a:r>
                      <a:endParaRPr lang="tr-TR" sz="2000" dirty="0">
                        <a:latin typeface="+mn-lt"/>
                        <a:ea typeface="Times"/>
                        <a:cs typeface="Times New Roman"/>
                      </a:endParaRP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>
                          <a:latin typeface="+mn-lt"/>
                          <a:ea typeface="Times"/>
                          <a:cs typeface="Times New Roman"/>
                        </a:rPr>
                        <a:t>izobütilen-izopren kopolimeri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6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>
                          <a:latin typeface="+mn-lt"/>
                          <a:ea typeface="Times"/>
                          <a:cs typeface="Times New Roman"/>
                        </a:rPr>
                        <a:t>BIIR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bromobütil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kauçuğu 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bromlanmış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izobütilen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izopren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kopolimeri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3 Dikdörtgen"/>
          <p:cNvSpPr/>
          <p:nvPr/>
        </p:nvSpPr>
        <p:spPr>
          <a:xfrm>
            <a:off x="6440557" y="715618"/>
            <a:ext cx="5751442" cy="3359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Saf </a:t>
            </a:r>
            <a:r>
              <a:rPr lang="tr-TR" sz="2400" dirty="0" err="1" smtClean="0"/>
              <a:t>monomerlerin</a:t>
            </a:r>
            <a:r>
              <a:rPr lang="tr-TR" sz="2400" dirty="0" smtClean="0"/>
              <a:t> </a:t>
            </a:r>
            <a:r>
              <a:rPr lang="tr-TR" sz="2400" dirty="0" err="1" smtClean="0"/>
              <a:t>polimerizasyonu</a:t>
            </a:r>
            <a:r>
              <a:rPr lang="tr-TR" sz="2400" dirty="0" smtClean="0"/>
              <a:t> </a:t>
            </a:r>
            <a:r>
              <a:rPr lang="tr-TR" sz="2400" dirty="0" err="1" smtClean="0">
                <a:hlinkClick r:id="rId2" tooltip="Cis-trans isomerism"/>
              </a:rPr>
              <a:t>cis</a:t>
            </a:r>
            <a:r>
              <a:rPr lang="tr-TR" sz="2400" dirty="0" smtClean="0">
                <a:hlinkClick r:id="rId2" tooltip="Cis-trans isomerism"/>
              </a:rPr>
              <a:t> ve trans</a:t>
            </a:r>
            <a:r>
              <a:rPr lang="tr-TR" sz="2400" dirty="0" smtClean="0"/>
              <a:t> çift bağların istenilen oranlarını elde etmek için daha iyi kontrol edilebilirler. </a:t>
            </a:r>
            <a:endParaRPr lang="tr-TR" sz="2400" dirty="0" smtClean="0"/>
          </a:p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tr-TR" sz="2400" b="1" dirty="0" smtClean="0"/>
              <a:t>Bu </a:t>
            </a:r>
            <a:r>
              <a:rPr lang="tr-TR" sz="2400" b="1" dirty="0" smtClean="0"/>
              <a:t>konuda önemli sentetik kauçukların yapıları ve bazı özellikleri verilmiştir. </a:t>
            </a:r>
            <a:endParaRPr lang="tr-TR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203200" y="0"/>
          <a:ext cx="5433391" cy="5062956"/>
        </p:xfrm>
        <a:graphic>
          <a:graphicData uri="http://schemas.openxmlformats.org/drawingml/2006/table">
            <a:tbl>
              <a:tblPr/>
              <a:tblGrid>
                <a:gridCol w="732577"/>
                <a:gridCol w="2370723"/>
                <a:gridCol w="2330091"/>
              </a:tblGrid>
              <a:tr h="2726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CIIR 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klorobütil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kauçuğu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klorlanmış 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izobütilen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izopren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kopolimeri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0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BR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bütadien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 kauçuk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polibütadien</a:t>
                      </a:r>
                      <a:endParaRPr lang="tr-TR" sz="2000" dirty="0">
                        <a:latin typeface="+mn-lt"/>
                        <a:ea typeface="Times"/>
                        <a:cs typeface="Times New Roman"/>
                      </a:endParaRP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6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>
                          <a:latin typeface="+mn-lt"/>
                          <a:ea typeface="Times"/>
                          <a:cs typeface="Times New Roman"/>
                        </a:rPr>
                        <a:t>CR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kloropren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 kauçuk veya </a:t>
                      </a: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neopren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 kauçuğu 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poliklorpren</a:t>
                      </a:r>
                      <a:endParaRPr lang="tr-TR" sz="2000" dirty="0">
                        <a:latin typeface="+mn-lt"/>
                        <a:ea typeface="Times"/>
                        <a:cs typeface="Times New Roman"/>
                      </a:endParaRP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0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>
                          <a:latin typeface="+mn-lt"/>
                          <a:ea typeface="Times"/>
                          <a:cs typeface="Times New Roman"/>
                        </a:rPr>
                        <a:t>EPM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etilen-</a:t>
                      </a: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propilen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 kauçuğu 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etilen-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propilen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kopolimeri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0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>
                          <a:latin typeface="+mn-lt"/>
                          <a:ea typeface="Times"/>
                          <a:cs typeface="Times New Roman"/>
                        </a:rPr>
                        <a:t>EVM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etilen-</a:t>
                      </a: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vinil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 asetat kauçuğu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etilen-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vinil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asetat kopolimeri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0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>
                          <a:latin typeface="+mn-lt"/>
                          <a:ea typeface="Times"/>
                          <a:cs typeface="Times New Roman"/>
                        </a:rPr>
                        <a:t>FPM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floroelastomerler</a:t>
                      </a:r>
                      <a:endParaRPr lang="tr-TR" sz="2000" dirty="0">
                        <a:latin typeface="+mn-lt"/>
                        <a:ea typeface="Times"/>
                        <a:cs typeface="Times New Roman"/>
                      </a:endParaRP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flor atomu içeren polimerler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6 Tablo"/>
          <p:cNvGraphicFramePr>
            <a:graphicFrameLocks noGrp="1"/>
          </p:cNvGraphicFramePr>
          <p:nvPr/>
        </p:nvGraphicFramePr>
        <p:xfrm>
          <a:off x="6391965" y="278294"/>
          <a:ext cx="5433391" cy="5520156"/>
        </p:xfrm>
        <a:graphic>
          <a:graphicData uri="http://schemas.openxmlformats.org/drawingml/2006/table">
            <a:tbl>
              <a:tblPr/>
              <a:tblGrid>
                <a:gridCol w="732577"/>
                <a:gridCol w="2370723"/>
                <a:gridCol w="2330091"/>
              </a:tblGrid>
              <a:tr h="2726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HNBR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hidrojenlenmiş 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nitril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kauçuğu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hidrojenlenmiş 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akrilonitril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bütadien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kopolimeri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6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>
                          <a:latin typeface="+mn-lt"/>
                          <a:ea typeface="Times"/>
                          <a:cs typeface="Times New Roman"/>
                        </a:rPr>
                        <a:t>NBR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nitril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 kauçuğu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akrilonitril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bütadien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kopolimeri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6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>
                          <a:latin typeface="+mn-lt"/>
                          <a:ea typeface="Times"/>
                          <a:cs typeface="Times New Roman"/>
                        </a:rPr>
                        <a:t>NCR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akrilonitril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kloropren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 kauçuğu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 err="1" smtClean="0">
                          <a:latin typeface="+mn-lt"/>
                          <a:ea typeface="Times"/>
                          <a:cs typeface="Times New Roman"/>
                        </a:rPr>
                        <a:t>akrilonitril</a:t>
                      </a:r>
                      <a:r>
                        <a:rPr lang="tr-TR" sz="2000" dirty="0" smtClean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dirty="0" err="1" smtClean="0">
                          <a:latin typeface="+mn-lt"/>
                          <a:ea typeface="Times"/>
                          <a:cs typeface="Times New Roman"/>
                        </a:rPr>
                        <a:t>kloropren</a:t>
                      </a:r>
                      <a:r>
                        <a:rPr lang="tr-TR" sz="2000" dirty="0" smtClean="0">
                          <a:latin typeface="+mn-lt"/>
                          <a:ea typeface="Times"/>
                          <a:cs typeface="Times New Roman"/>
                        </a:rPr>
                        <a:t> 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kopolimeri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6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>
                          <a:latin typeface="+mn-lt"/>
                          <a:ea typeface="Times"/>
                          <a:cs typeface="Times New Roman"/>
                        </a:rPr>
                        <a:t>NIR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akrilonitril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izopren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 kauçuğu 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 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akrilonitril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izopren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kopolimeri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0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>
                          <a:latin typeface="+mn-lt"/>
                          <a:ea typeface="Times"/>
                          <a:cs typeface="Times New Roman"/>
                        </a:rPr>
                        <a:t>NR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doğal kauçuk 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 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poli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(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cis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izopren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)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6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>
                          <a:latin typeface="+mn-lt"/>
                          <a:ea typeface="Times"/>
                          <a:cs typeface="Times New Roman"/>
                        </a:rPr>
                        <a:t>EPDM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etilen-</a:t>
                      </a: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propilen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dien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 kauçuğu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etilen-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propilen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dien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terpolimeri</a:t>
                      </a:r>
                      <a:endParaRPr lang="tr-TR" sz="2000" dirty="0">
                        <a:latin typeface="+mn-lt"/>
                        <a:ea typeface="Times"/>
                        <a:cs typeface="Times New Roman"/>
                      </a:endParaRP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85530" y="-225284"/>
            <a:ext cx="6162261" cy="738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Sülfür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vulkanizasyonu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ile işlenebilen doymamış kauçuklar grubunda yer alan polimerler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Doğal Kauçuk (NR)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Sentetik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poliizopren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(IR)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Bütil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kauçuğu 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(IIR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Halojenlenmiş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bütil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kauçuğu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(BIIR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Polibütadien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(BR)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Stiren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bütadien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kauçuğu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(SBR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  <a:hlinkClick r:id="rId2" tooltip="Nitrile Rubber"/>
              </a:rPr>
              <a:t>Nitril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  <a:hlinkClick r:id="rId2" tooltip="Nitrile Rubber"/>
              </a:rPr>
              <a:t> kauçuğu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(NBR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),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Hidrojenlenmiş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nitril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kauçuğu (HNBR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)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Kloropren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kauçuğu (CR),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  <a:hlinkClick r:id="rId3" tooltip="Polychloroprene"/>
              </a:rPr>
              <a:t>polychloroprene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ea typeface="Times New Roman" pitchFamily="18" charset="0"/>
                <a:cs typeface="Arial" pitchFamily="34" charset="0"/>
                <a:hlinkClick r:id="rId4" tooltip="Neoprene"/>
              </a:rPr>
              <a:t>Neoprene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Baypren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6550992" y="573892"/>
          <a:ext cx="5433391" cy="4744656"/>
        </p:xfrm>
        <a:graphic>
          <a:graphicData uri="http://schemas.openxmlformats.org/drawingml/2006/table">
            <a:tbl>
              <a:tblPr/>
              <a:tblGrid>
                <a:gridCol w="732577"/>
                <a:gridCol w="2370723"/>
                <a:gridCol w="2330091"/>
              </a:tblGrid>
              <a:tr h="71546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SBR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e-SBR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s-SBR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stiren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bütadien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 </a:t>
                      </a:r>
                      <a:r>
                        <a:rPr lang="tr-TR" sz="2000" b="0" dirty="0" smtClean="0">
                          <a:latin typeface="+mn-lt"/>
                          <a:ea typeface="Times"/>
                          <a:cs typeface="Times New Roman"/>
                        </a:rPr>
                        <a:t>kauçuğu</a:t>
                      </a:r>
                      <a:endParaRPr lang="tr-TR" sz="2000" b="0" dirty="0">
                        <a:latin typeface="+mn-lt"/>
                        <a:ea typeface="Times"/>
                        <a:cs typeface="Times New Roman"/>
                      </a:endParaRP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 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stiren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bütadien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kopolimeri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6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>
                          <a:latin typeface="+mn-lt"/>
                          <a:ea typeface="Times"/>
                          <a:cs typeface="Times New Roman"/>
                        </a:rPr>
                        <a:t>SBS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stirenik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 blok kopolimer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stiren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bütadien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stiren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triblok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kopolimeri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0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>
                          <a:latin typeface="+mn-lt"/>
                          <a:ea typeface="Times"/>
                          <a:cs typeface="Times New Roman"/>
                        </a:rPr>
                        <a:t>SCR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stiren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kloropren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 kauçuğu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stiren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kloropren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kopolimeri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0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>
                          <a:latin typeface="+mn-lt"/>
                          <a:ea typeface="Times"/>
                          <a:cs typeface="Times New Roman"/>
                        </a:rPr>
                        <a:t>SI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silikon kauçuğu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poli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(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dimetil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siloksan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)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0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SIR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stiren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b="0" dirty="0" err="1">
                          <a:latin typeface="+mn-lt"/>
                          <a:ea typeface="Times"/>
                          <a:cs typeface="Times New Roman"/>
                        </a:rPr>
                        <a:t>izopren</a:t>
                      </a:r>
                      <a:r>
                        <a:rPr lang="tr-TR" sz="2000" b="0" dirty="0">
                          <a:latin typeface="+mn-lt"/>
                          <a:ea typeface="Times"/>
                          <a:cs typeface="Times New Roman"/>
                        </a:rPr>
                        <a:t> kauçuğu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 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stiren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-</a:t>
                      </a:r>
                      <a:r>
                        <a:rPr lang="tr-TR" sz="2000" dirty="0" err="1">
                          <a:latin typeface="+mn-lt"/>
                          <a:ea typeface="Times"/>
                          <a:cs typeface="Times New Roman"/>
                        </a:rPr>
                        <a:t>izopren</a:t>
                      </a:r>
                      <a:r>
                        <a:rPr lang="tr-TR" sz="2000" dirty="0">
                          <a:latin typeface="+mn-lt"/>
                          <a:ea typeface="Times"/>
                          <a:cs typeface="Times New Roman"/>
                        </a:rPr>
                        <a:t> kopolimeri</a:t>
                      </a:r>
                    </a:p>
                  </a:txBody>
                  <a:tcPr marL="6750" marR="6750" marT="6750" marB="67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9026" y="159024"/>
            <a:ext cx="12192000" cy="6647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Sülfür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vulkanizasyonu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ile işlenemeyen doymuş kauçuklar </a:t>
            </a: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EPM (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2" tooltip="Ethylene propylene rubber"/>
              </a:rPr>
              <a:t>ethylene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2" tooltip="Ethylene propylene rubber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2" tooltip="Ethylene propylene rubber"/>
              </a:rPr>
              <a:t>propylene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2" tooltip="Ethylene propylene rubber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2" tooltip="Ethylene propylene rubber"/>
              </a:rPr>
              <a:t>rubber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3" tooltip="EPDM rubber"/>
              </a:rPr>
              <a:t>EPDM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3" tooltip="EPDM rubber"/>
              </a:rPr>
              <a:t>rubber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ethylene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propylene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diene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rubber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,) 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4" tooltip="Epichlorohydrin"/>
              </a:rPr>
              <a:t>Epichlorohydrin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rubber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(ECO)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Polyacrylic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rubber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(ACM, ABR)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5" tooltip="Silicone rubber"/>
              </a:rPr>
              <a:t>Silicone rubber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(SI, Q, VMQ) 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Fluorosilicone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Rubber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(FVMQ)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Fluoroelastomers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6" tooltip="FKM"/>
              </a:rPr>
              <a:t>FKM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FEPM)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7" tooltip="Viton"/>
              </a:rPr>
              <a:t>Viton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8" tooltip="Tecnoflon"/>
              </a:rPr>
              <a:t>Tecnoflon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Fluorel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9" tooltip="Aflas"/>
              </a:rPr>
              <a:t>Aflas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Dai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-El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Perfluoroelastomers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(FFKM)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8" tooltip="Tecnoflon"/>
              </a:rPr>
              <a:t>Tecnoflon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PFR,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10" tooltip="Kalrez"/>
              </a:rPr>
              <a:t>Kalrez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Chemraz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Perlast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11" tooltip="Polyether Block Amides"/>
              </a:rPr>
              <a:t>Polyether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11" tooltip="Polyether Block Amides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11" tooltip="Polyether Block Amides"/>
              </a:rPr>
              <a:t>Block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11" tooltip="Polyether Block Amides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11" tooltip="Polyether Block Amides"/>
              </a:rPr>
              <a:t>Amides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(PEBA)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Chlorosulfonated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Polyethylene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(CSM),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12" tooltip="Ethylene-vinyl acetate"/>
              </a:rPr>
              <a:t>Ethylene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12" tooltip="Ethylene-vinyl acetate"/>
              </a:rPr>
              <a:t>-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12" tooltip="Ethylene-vinyl acetate"/>
              </a:rPr>
              <a:t>vinyl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12" tooltip="Ethylene-vinyl acetate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hlinkClick r:id="rId12" tooltip="Ethylene-vinyl acetate"/>
              </a:rPr>
              <a:t>acetate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(EVA) 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198782" y="163062"/>
            <a:ext cx="11820940" cy="2251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Sentetik </a:t>
            </a:r>
            <a:r>
              <a:rPr lang="tr-TR" sz="2400" dirty="0" smtClean="0"/>
              <a:t>kauçuk başta petrol yan ürünlerinden sentezlenen yapay </a:t>
            </a:r>
            <a:r>
              <a:rPr lang="tr-TR" sz="2400" dirty="0" err="1" smtClean="0"/>
              <a:t>elastomerin</a:t>
            </a:r>
            <a:r>
              <a:rPr lang="tr-TR" sz="2400" dirty="0" smtClean="0"/>
              <a:t> herhangi bir türüdür. Kauçuk </a:t>
            </a:r>
            <a:r>
              <a:rPr lang="tr-TR" sz="2400" dirty="0" err="1" smtClean="0"/>
              <a:t>monomerler</a:t>
            </a:r>
            <a:r>
              <a:rPr lang="tr-TR" sz="2400" dirty="0" smtClean="0"/>
              <a:t>, fiziksel, mekanik ve kimyasal özellikleri için çeşitli oranlarda karıştırılabilir, bir dizi ürün üretmek için kopolimerleştirilebilirler. </a:t>
            </a:r>
            <a:r>
              <a:rPr lang="tr-TR" sz="2400" dirty="0" smtClean="0"/>
              <a:t>Üstün </a:t>
            </a:r>
            <a:r>
              <a:rPr lang="tr-TR" sz="2400" dirty="0" smtClean="0"/>
              <a:t>özellikleri nedeniyle doğal kauçuk günümüzde değerini korumaktadır. </a:t>
            </a:r>
            <a:endParaRPr lang="tr-TR" sz="2400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98782" y="2542103"/>
            <a:ext cx="11701669" cy="357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SENTETİK POLİİZOPREN (IR)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Doğal kauçuğun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yerini alan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sentetik bir kauçuktur.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Ancak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zincir üzerindeki yinelenen birimlerin konfigürasyonu kontrol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edilerek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cis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-1,4-yapıda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poliizopren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 (IR)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sentezlenebilmiştir.</a:t>
            </a:r>
            <a:r>
              <a:rPr kumimoji="0" lang="tr-T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Bu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küçük fark nedeniyle sentetik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poliizopren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 doğal kauçuktan yavaş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vulkanize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 olur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ve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elastikiyeti doğal kauçuktan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iyidir. kauçuk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band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, hortum, conta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,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ayakkabı tabanı, sünger, spor eşyası yapımında kullanılır.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tr-TR" sz="10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49" name="Resim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317254" y="5618922"/>
            <a:ext cx="7545784" cy="10336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238541" y="0"/>
            <a:ext cx="12192000" cy="1697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Nitril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kauçuk (NBR)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Nitril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kauçuğu,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akrilonitril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ve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bütadienin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kopolimeridir.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94629" y="1174540"/>
            <a:ext cx="1169257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Keçe uygulamalarının büyük bir kısmı için önerilen, yağ ve greslere dayanıklı, 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malzemedir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  <a:r>
              <a:rPr lang="tr-TR" sz="2400" b="1" dirty="0" smtClean="0">
                <a:ea typeface="Times New Roman" pitchFamily="18" charset="0"/>
                <a:cs typeface="Arial" pitchFamily="34" charset="0"/>
              </a:rPr>
              <a:t>asit ve bazlara, alkole karşı </a:t>
            </a:r>
            <a:r>
              <a:rPr lang="tr-TR" sz="2400" b="1" dirty="0" smtClean="0">
                <a:ea typeface="Times New Roman" pitchFamily="18" charset="0"/>
                <a:cs typeface="Arial" pitchFamily="34" charset="0"/>
              </a:rPr>
              <a:t>dirençlidir. </a:t>
            </a:r>
            <a:r>
              <a:rPr lang="tr-TR" sz="2400" dirty="0" smtClean="0">
                <a:ea typeface="Times New Roman" pitchFamily="18" charset="0"/>
                <a:cs typeface="Arial" pitchFamily="34" charset="0"/>
              </a:rPr>
              <a:t>Bu </a:t>
            </a:r>
            <a:r>
              <a:rPr lang="tr-TR" sz="2400" dirty="0" smtClean="0">
                <a:ea typeface="Times New Roman" pitchFamily="18" charset="0"/>
                <a:cs typeface="Arial" pitchFamily="34" charset="0"/>
              </a:rPr>
              <a:t>malzeme -50° C ile 100° C arasında kullanılır. </a:t>
            </a:r>
            <a:endParaRPr kumimoji="0" lang="tr-T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238540" y="3441680"/>
            <a:ext cx="57912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Stiren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butadien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kauçuk (SBR)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kumimoji="0" lang="tr-T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SBR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stiren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ve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bütadieninin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rastgele kopolimeridir 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ve 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üretimi en fazla yapılan sentetik kauçuktur.</a:t>
            </a:r>
            <a:endParaRPr kumimoji="0" lang="tr-T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5406996" y="4810539"/>
          <a:ext cx="6572048" cy="1656936"/>
        </p:xfrm>
        <a:graphic>
          <a:graphicData uri="http://schemas.openxmlformats.org/presentationml/2006/ole">
            <p:oleObj spid="_x0000_s28676" r:id="rId3" imgW="4733925" imgH="1190625" progId="">
              <p:embed/>
            </p:oleObj>
          </a:graphicData>
        </a:graphic>
      </p:graphicFrame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5214" y="2549801"/>
            <a:ext cx="962025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59026" y="39756"/>
            <a:ext cx="4916557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STİREN BÜTADİEN KAUÇUK (SBR)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SBR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stiren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ve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bütadieninin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rastgele kopolimeridir ve üretimi en fazla yapılan sentetik kauçuktur. Polimer zinciri genellikle % 25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stiren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% 75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bütadien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bulundurur.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9697" name="Object 1"/>
          <p:cNvGraphicFramePr>
            <a:graphicFrameLocks noChangeAspect="1"/>
          </p:cNvGraphicFramePr>
          <p:nvPr/>
        </p:nvGraphicFramePr>
        <p:xfrm>
          <a:off x="5393634" y="1052930"/>
          <a:ext cx="6546574" cy="1650513"/>
        </p:xfrm>
        <a:graphic>
          <a:graphicData uri="http://schemas.openxmlformats.org/presentationml/2006/ole">
            <p:oleObj spid="_x0000_s29697" r:id="rId3" imgW="4733925" imgH="1190625" progId="">
              <p:embed/>
            </p:oleObj>
          </a:graphicData>
        </a:graphic>
      </p:graphicFrame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888974" y="2987028"/>
            <a:ext cx="9144000" cy="589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Yakıtlar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ve petrol esaslı yağlara dayanıklı değildir.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98782" y="3740500"/>
            <a:ext cx="8958469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SİLİKON KAUÇUĞU (SI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1893888" algn="l"/>
              </a:tabLs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Silikon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ana zinciri üzerinde silisyum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ve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oksijen atomlarının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ard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/>
                <a:cs typeface="Times New Roman" pitchFamily="18" charset="0"/>
              </a:rPr>
              <a:t> arda yinelendiği polimerlerdir. </a:t>
            </a:r>
            <a:r>
              <a:rPr lang="tr-TR" sz="2400" dirty="0" err="1" smtClean="0">
                <a:ea typeface="Times"/>
                <a:cs typeface="Times New Roman" pitchFamily="18" charset="0"/>
              </a:rPr>
              <a:t>Polisilikonlar</a:t>
            </a:r>
            <a:r>
              <a:rPr lang="tr-TR" sz="2400" dirty="0" smtClean="0">
                <a:ea typeface="Times"/>
                <a:cs typeface="Times New Roman" pitchFamily="18" charset="0"/>
              </a:rPr>
              <a:t>, </a:t>
            </a:r>
            <a:r>
              <a:rPr lang="tr-TR" sz="2400" dirty="0" err="1" smtClean="0">
                <a:ea typeface="Times"/>
                <a:cs typeface="Times New Roman" pitchFamily="18" charset="0"/>
              </a:rPr>
              <a:t>dimetildiklorsilan</a:t>
            </a:r>
            <a:r>
              <a:rPr lang="tr-TR" sz="2400" dirty="0" smtClean="0">
                <a:ea typeface="Times"/>
                <a:cs typeface="Times New Roman" pitchFamily="18" charset="0"/>
              </a:rPr>
              <a:t> </a:t>
            </a:r>
            <a:r>
              <a:rPr lang="tr-TR" sz="2400" dirty="0" smtClean="0">
                <a:ea typeface="Times"/>
                <a:cs typeface="Times New Roman" pitchFamily="18" charset="0"/>
              </a:rPr>
              <a:t>ve </a:t>
            </a:r>
            <a:r>
              <a:rPr lang="tr-TR" sz="2400" dirty="0" err="1" smtClean="0">
                <a:ea typeface="Times"/>
                <a:cs typeface="Times New Roman" pitchFamily="18" charset="0"/>
              </a:rPr>
              <a:t>diklorsilanların</a:t>
            </a:r>
            <a:r>
              <a:rPr lang="tr-TR" sz="2400" dirty="0" smtClean="0">
                <a:ea typeface="Times"/>
                <a:cs typeface="Times New Roman" pitchFamily="18" charset="0"/>
              </a:rPr>
              <a:t> </a:t>
            </a:r>
            <a:r>
              <a:rPr lang="tr-TR" sz="2400" dirty="0" err="1" smtClean="0">
                <a:ea typeface="Times"/>
                <a:cs typeface="Times New Roman" pitchFamily="18" charset="0"/>
              </a:rPr>
              <a:t>polimerizasyonuyla</a:t>
            </a:r>
            <a:r>
              <a:rPr lang="tr-TR" sz="2400" dirty="0" smtClean="0">
                <a:ea typeface="Times"/>
                <a:cs typeface="Times New Roman" pitchFamily="18" charset="0"/>
              </a:rPr>
              <a:t> hazırlanabilir. </a:t>
            </a:r>
            <a:endParaRPr lang="tr-TR" sz="3600" dirty="0" smtClean="0">
              <a:cs typeface="Arial" pitchFamily="34" charset="0"/>
            </a:endParaRP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9528314" y="4430655"/>
          <a:ext cx="2385390" cy="2224835"/>
        </p:xfrm>
        <a:graphic>
          <a:graphicData uri="http://schemas.openxmlformats.org/presentationml/2006/ole">
            <p:oleObj spid="_x0000_s29700" r:id="rId4" imgW="990600" imgH="923925" progId="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69197" y="110026"/>
            <a:ext cx="1171076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BÜTADİEN KAUÇUĞU (BR)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SBR den sonra üretimi en fazla yapılan sentetik kauçuk BR kauçuğudur ve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bütadienin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polimerizasyonu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ile elde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edilir</a:t>
            </a:r>
            <a:r>
              <a:rPr lang="tr-TR" sz="2400" dirty="0" smtClean="0">
                <a:cs typeface="Arial" pitchFamily="34" charset="0"/>
              </a:rPr>
              <a:t>.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Polibütadienin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cis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-1,4 yapısı, iyi kauçuk özellikleri taşır.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249404" y="2010321"/>
            <a:ext cx="7211572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BÜTİL KAUÇUĞU (IIR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)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İzobütilen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kauçuk yapımına uygun bir başka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monomerdir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ve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izobütilenin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polimerizasyonu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ile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elastomer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özellikleri taşıyan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poliizobütilen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" charset="-94"/>
                <a:cs typeface="Times New Roman" pitchFamily="18" charset="0"/>
              </a:rPr>
              <a:t> elde edilir.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357810" y="4562502"/>
          <a:ext cx="4678018" cy="2015430"/>
        </p:xfrm>
        <a:graphic>
          <a:graphicData uri="http://schemas.openxmlformats.org/presentationml/2006/ole">
            <p:oleObj spid="_x0000_s30723" r:id="rId3" imgW="2409825" imgH="1038225" progId="">
              <p:embed/>
            </p:oleObj>
          </a:graphicData>
        </a:graphic>
      </p:graphicFrame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1495425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3888" algn="l"/>
              </a:tabLst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664329" y="1945998"/>
            <a:ext cx="3943541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964</Words>
  <Application>Microsoft Office PowerPoint</Application>
  <PresentationFormat>Özel</PresentationFormat>
  <Paragraphs>147</Paragraphs>
  <Slides>13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0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polimer_lab</dc:creator>
  <cp:lastModifiedBy>acer</cp:lastModifiedBy>
  <cp:revision>36</cp:revision>
  <dcterms:created xsi:type="dcterms:W3CDTF">2018-03-28T10:21:01Z</dcterms:created>
  <dcterms:modified xsi:type="dcterms:W3CDTF">2018-03-31T18:48:34Z</dcterms:modified>
</cp:coreProperties>
</file>