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9" r:id="rId4"/>
    <p:sldId id="258" r:id="rId5"/>
    <p:sldId id="270" r:id="rId6"/>
    <p:sldId id="259" r:id="rId7"/>
    <p:sldId id="260" r:id="rId8"/>
    <p:sldId id="261" r:id="rId9"/>
    <p:sldId id="262" r:id="rId10"/>
    <p:sldId id="263" r:id="rId11"/>
    <p:sldId id="265" r:id="rId12"/>
    <p:sldId id="266" r:id="rId13"/>
    <p:sldId id="268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-41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AA22F8-72FB-4BF6-B1BB-84AA6C1B765A}" type="datetimeFigureOut">
              <a:rPr lang="tr-TR" smtClean="0"/>
              <a:pPr/>
              <a:t>31.03.2018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D343D6-E9D9-4997-92B7-80A9A68E184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794935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D343D6-E9D9-4997-92B7-80A9A68E184C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75627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9CB81-6488-401E-8381-5FCCDB3C26A1}" type="datetimeFigureOut">
              <a:rPr lang="tr-TR" smtClean="0"/>
              <a:pPr/>
              <a:t>31.03.2018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55015-7D39-4BC5-A051-B49B902FC56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030511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9CB81-6488-401E-8381-5FCCDB3C26A1}" type="datetimeFigureOut">
              <a:rPr lang="tr-TR" smtClean="0"/>
              <a:pPr/>
              <a:t>31.03.2018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55015-7D39-4BC5-A051-B49B902FC56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630149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9CB81-6488-401E-8381-5FCCDB3C26A1}" type="datetimeFigureOut">
              <a:rPr lang="tr-TR" smtClean="0"/>
              <a:pPr/>
              <a:t>31.03.2018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55015-7D39-4BC5-A051-B49B902FC56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863441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9CB81-6488-401E-8381-5FCCDB3C26A1}" type="datetimeFigureOut">
              <a:rPr lang="tr-TR" smtClean="0"/>
              <a:pPr/>
              <a:t>31.03.2018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55015-7D39-4BC5-A051-B49B902FC56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106899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9CB81-6488-401E-8381-5FCCDB3C26A1}" type="datetimeFigureOut">
              <a:rPr lang="tr-TR" smtClean="0"/>
              <a:pPr/>
              <a:t>31.03.2018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55015-7D39-4BC5-A051-B49B902FC56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686830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9CB81-6488-401E-8381-5FCCDB3C26A1}" type="datetimeFigureOut">
              <a:rPr lang="tr-TR" smtClean="0"/>
              <a:pPr/>
              <a:t>31.03.2018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55015-7D39-4BC5-A051-B49B902FC56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110408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9CB81-6488-401E-8381-5FCCDB3C26A1}" type="datetimeFigureOut">
              <a:rPr lang="tr-TR" smtClean="0"/>
              <a:pPr/>
              <a:t>31.03.2018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55015-7D39-4BC5-A051-B49B902FC56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754518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9CB81-6488-401E-8381-5FCCDB3C26A1}" type="datetimeFigureOut">
              <a:rPr lang="tr-TR" smtClean="0"/>
              <a:pPr/>
              <a:t>31.03.2018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55015-7D39-4BC5-A051-B49B902FC56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875705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9CB81-6488-401E-8381-5FCCDB3C26A1}" type="datetimeFigureOut">
              <a:rPr lang="tr-TR" smtClean="0"/>
              <a:pPr/>
              <a:t>31.03.2018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55015-7D39-4BC5-A051-B49B902FC56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082021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9CB81-6488-401E-8381-5FCCDB3C26A1}" type="datetimeFigureOut">
              <a:rPr lang="tr-TR" smtClean="0"/>
              <a:pPr/>
              <a:t>31.03.2018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55015-7D39-4BC5-A051-B49B902FC56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66873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9CB81-6488-401E-8381-5FCCDB3C26A1}" type="datetimeFigureOut">
              <a:rPr lang="tr-TR" smtClean="0"/>
              <a:pPr/>
              <a:t>31.03.2018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55015-7D39-4BC5-A051-B49B902FC56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013998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9CB81-6488-401E-8381-5FCCDB3C26A1}" type="datetimeFigureOut">
              <a:rPr lang="tr-TR" smtClean="0"/>
              <a:pPr/>
              <a:t>31.03.2018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55015-7D39-4BC5-A051-B49B902FC56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024313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Cis-trans_isomeris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Polychloroprene" TargetMode="External"/><Relationship Id="rId2" Type="http://schemas.openxmlformats.org/officeDocument/2006/relationships/hyperlink" Target="http://en.wikipedia.org/wiki/Nitrile_Rubber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Neoprene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Tecnoflon" TargetMode="External"/><Relationship Id="rId3" Type="http://schemas.openxmlformats.org/officeDocument/2006/relationships/hyperlink" Target="http://en.wikipedia.org/wiki/EPDM_rubber" TargetMode="External"/><Relationship Id="rId7" Type="http://schemas.openxmlformats.org/officeDocument/2006/relationships/hyperlink" Target="http://en.wikipedia.org/wiki/Viton" TargetMode="External"/><Relationship Id="rId12" Type="http://schemas.openxmlformats.org/officeDocument/2006/relationships/hyperlink" Target="http://en.wikipedia.org/wiki/Ethylene-vinyl_acetate" TargetMode="External"/><Relationship Id="rId2" Type="http://schemas.openxmlformats.org/officeDocument/2006/relationships/hyperlink" Target="http://en.wikipedia.org/wiki/Ethylene_propylene_rubbe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FKM" TargetMode="External"/><Relationship Id="rId11" Type="http://schemas.openxmlformats.org/officeDocument/2006/relationships/hyperlink" Target="http://en.wikipedia.org/wiki/Polyether_Block_Amides" TargetMode="External"/><Relationship Id="rId5" Type="http://schemas.openxmlformats.org/officeDocument/2006/relationships/hyperlink" Target="http://en.wikipedia.org/wiki/Silicone_rubber" TargetMode="External"/><Relationship Id="rId10" Type="http://schemas.openxmlformats.org/officeDocument/2006/relationships/hyperlink" Target="http://en.wikipedia.org/wiki/Kalrez" TargetMode="External"/><Relationship Id="rId4" Type="http://schemas.openxmlformats.org/officeDocument/2006/relationships/hyperlink" Target="http://en.wikipedia.org/wiki/Epichlorohydrin" TargetMode="External"/><Relationship Id="rId9" Type="http://schemas.openxmlformats.org/officeDocument/2006/relationships/hyperlink" Target="http://en.wikipedia.org/wiki/Aflas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o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25804126"/>
              </p:ext>
            </p:extLst>
          </p:nvPr>
        </p:nvGraphicFramePr>
        <p:xfrm>
          <a:off x="248575" y="255986"/>
          <a:ext cx="7754471" cy="143125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0133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74116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33350">
                <a:tc gridSpan="2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tr-TR" sz="20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KİM 432 –KAUÇUK </a:t>
                      </a:r>
                      <a:r>
                        <a:rPr lang="tr-TR" sz="20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KİMYASI</a:t>
                      </a:r>
                      <a:endParaRPr lang="tr-TR" sz="2000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62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Hafta</a:t>
                      </a:r>
                      <a:endParaRPr lang="tr-TR" sz="2000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tr-TR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21650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11</a:t>
                      </a:r>
                      <a:endParaRPr lang="tr-TR" sz="2000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ea typeface="Times New Roman" panose="02020603050405020304" pitchFamily="18" charset="0"/>
                        </a:rPr>
                        <a:t>SENTETİK KAUÇUKLAR</a:t>
                      </a:r>
                      <a:endParaRPr lang="tr-TR" sz="2000" dirty="0">
                        <a:effectLst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2" name="Dikdörtgen 1"/>
          <p:cNvSpPr/>
          <p:nvPr/>
        </p:nvSpPr>
        <p:spPr>
          <a:xfrm>
            <a:off x="185530" y="1907112"/>
            <a:ext cx="11772440" cy="3416320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400" b="1" dirty="0" smtClean="0"/>
              <a:t>Sentetik Kauçuğun Avantajları</a:t>
            </a:r>
            <a:endParaRPr lang="tr-TR" sz="2400" b="1" i="1" dirty="0" smtClean="0"/>
          </a:p>
          <a:p>
            <a:pPr algn="just">
              <a:lnSpc>
                <a:spcPct val="150000"/>
              </a:lnSpc>
            </a:pPr>
            <a:endParaRPr lang="tr-TR" sz="2400" b="1" dirty="0" smtClean="0"/>
          </a:p>
          <a:p>
            <a:pPr algn="just">
              <a:lnSpc>
                <a:spcPct val="150000"/>
              </a:lnSpc>
            </a:pPr>
            <a:r>
              <a:rPr lang="tr-TR" sz="2400" dirty="0" smtClean="0"/>
              <a:t>Sentetik kauçuklar, </a:t>
            </a:r>
            <a:r>
              <a:rPr lang="tr-TR" sz="2400" dirty="0" err="1" smtClean="0"/>
              <a:t>elastomer</a:t>
            </a:r>
            <a:r>
              <a:rPr lang="tr-TR" sz="2400" dirty="0" smtClean="0"/>
              <a:t> olarak davranan yapay olarak elde edilmiş polimerlerdir. </a:t>
            </a:r>
            <a:r>
              <a:rPr lang="tr-TR" sz="2400" dirty="0" smtClean="0"/>
              <a:t>Zaman </a:t>
            </a:r>
            <a:r>
              <a:rPr lang="tr-TR" sz="2400" dirty="0" smtClean="0"/>
              <a:t>içerisinde kauçuğa olan talebin artması ve doğal kauçuk kaynaklarının sınırlı olması, sentetik yöntemlerle doğal kauçuğa benzer maddelerin üretilmesi yönündeki araştırmaları hızlandırmış ve özellikle 1950 den sonra değişik sentetik kauçuklar geliştirilmiştir. </a:t>
            </a:r>
            <a:endParaRPr lang="tr-TR" sz="2400" dirty="0"/>
          </a:p>
        </p:txBody>
      </p:sp>
      <p:sp>
        <p:nvSpPr>
          <p:cNvPr id="4" name="3 Dikdörtgen"/>
          <p:cNvSpPr/>
          <p:nvPr/>
        </p:nvSpPr>
        <p:spPr>
          <a:xfrm>
            <a:off x="172279" y="5320389"/>
            <a:ext cx="11754678" cy="1143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400" dirty="0" smtClean="0"/>
              <a:t>Sentetik kauçuklar, doğal kauçuğun üstün özelliklerini tam karşılayamamakla birlikte, ucuzlukları ve genel kauçuğumsu davranışları nedeniyle vazgeçilmez polimerlerdir.</a:t>
            </a:r>
          </a:p>
        </p:txBody>
      </p:sp>
    </p:spTree>
    <p:extLst>
      <p:ext uri="{BB962C8B-B14F-4D97-AF65-F5344CB8AC3E}">
        <p14:creationId xmlns:p14="http://schemas.microsoft.com/office/powerpoint/2010/main" xmlns="" val="42936863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214407" y="187260"/>
            <a:ext cx="11606532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93888" algn="l"/>
              </a:tabLst>
            </a:pPr>
            <a:r>
              <a:rPr kumimoji="0" lang="tr-T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" charset="-94"/>
                <a:cs typeface="Times New Roman" pitchFamily="18" charset="0"/>
              </a:rPr>
              <a:t>NEOPREN KAUÇUĞU (KLORPREN KAUÇUĞU) (CR</a:t>
            </a:r>
            <a:r>
              <a:rPr kumimoji="0" lang="tr-T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" charset="-94"/>
                <a:cs typeface="Times New Roman" pitchFamily="18" charset="0"/>
              </a:rPr>
              <a:t>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93888" algn="l"/>
              </a:tabLst>
            </a:pPr>
            <a:endParaRPr kumimoji="0" lang="tr-T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93888" algn="l"/>
              </a:tabLst>
            </a:pP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" charset="-94"/>
                <a:cs typeface="Times New Roman" pitchFamily="18" charset="0"/>
              </a:rPr>
              <a:t>Klorprenin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" charset="-94"/>
                <a:cs typeface="Times New Roman" pitchFamily="18" charset="0"/>
              </a:rPr>
              <a:t> (2–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" charset="-94"/>
                <a:cs typeface="Times New Roman" pitchFamily="18" charset="0"/>
              </a:rPr>
              <a:t>kloro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" charset="-94"/>
                <a:cs typeface="Times New Roman" pitchFamily="18" charset="0"/>
              </a:rPr>
              <a:t>–1,3–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" charset="-94"/>
                <a:cs typeface="Times New Roman" pitchFamily="18" charset="0"/>
              </a:rPr>
              <a:t>bütadien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" charset="-94"/>
                <a:cs typeface="Times New Roman" pitchFamily="18" charset="0"/>
              </a:rPr>
              <a:t>)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" charset="-94"/>
                <a:cs typeface="Times New Roman" pitchFamily="18" charset="0"/>
              </a:rPr>
              <a:t>polimerizasyonu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" charset="-94"/>
                <a:cs typeface="Times New Roman" pitchFamily="18" charset="0"/>
              </a:rPr>
              <a:t> ile üretilen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" charset="-94"/>
                <a:cs typeface="Times New Roman" pitchFamily="18" charset="0"/>
              </a:rPr>
              <a:t>polikloropren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" charset="-94"/>
                <a:cs typeface="Times New Roman" pitchFamily="18" charset="0"/>
              </a:rPr>
              <a:t> (CR), ilk sentetik kauçuktur.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" charset="-94"/>
                <a:cs typeface="Times New Roman" pitchFamily="18" charset="0"/>
              </a:rPr>
              <a:t>Neopren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" charset="-94"/>
                <a:cs typeface="Times New Roman" pitchFamily="18" charset="0"/>
              </a:rPr>
              <a:t> ticari adı ile bilinir. Ticari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" charset="-94"/>
                <a:cs typeface="Times New Roman" pitchFamily="18" charset="0"/>
              </a:rPr>
              <a:t>poliklorprende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" charset="-94"/>
                <a:cs typeface="Times New Roman" pitchFamily="18" charset="0"/>
              </a:rPr>
              <a:t> ağırlıklı olarak </a:t>
            </a:r>
            <a:r>
              <a:rPr kumimoji="0" lang="tr-TR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" charset="-94"/>
                <a:cs typeface="Times New Roman" pitchFamily="18" charset="0"/>
              </a:rPr>
              <a:t>trans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" charset="-94"/>
                <a:cs typeface="Times New Roman" pitchFamily="18" charset="0"/>
              </a:rPr>
              <a:t>- birimler bulunur ve polimerin %90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" charset="-94"/>
                <a:cs typeface="Times New Roman" pitchFamily="18" charset="0"/>
              </a:rPr>
              <a:t>ınını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" charset="-94"/>
                <a:cs typeface="Times New Roman" pitchFamily="18" charset="0"/>
              </a:rPr>
              <a:t> 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" charset="-94"/>
                <a:cs typeface="Times New Roman" pitchFamily="18" charset="0"/>
              </a:rPr>
              <a:t>oluşturur.</a:t>
            </a:r>
            <a:r>
              <a:rPr lang="tr-TR" sz="2400" dirty="0" smtClean="0">
                <a:cs typeface="Arial" pitchFamily="34" charset="0"/>
              </a:rPr>
              <a:t> 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" charset="-94"/>
                <a:cs typeface="Times New Roman" pitchFamily="18" charset="0"/>
              </a:rPr>
              <a:t>45°C 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" charset="-94"/>
                <a:cs typeface="Times New Roman" pitchFamily="18" charset="0"/>
              </a:rPr>
              <a:t>ile 100°C arasında kopma, yırtılma ve aşınmaya karşı çok dayanıklıdır. Aleve karşı dirençlidir.  </a:t>
            </a:r>
            <a:endParaRPr kumimoji="0" lang="tr-T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93888" algn="l"/>
              </a:tabLst>
            </a:pPr>
            <a:endParaRPr kumimoji="0" lang="tr-T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graphicFrame>
        <p:nvGraphicFramePr>
          <p:cNvPr id="31745" name="Object 1"/>
          <p:cNvGraphicFramePr>
            <a:graphicFrameLocks noChangeAspect="1"/>
          </p:cNvGraphicFramePr>
          <p:nvPr/>
        </p:nvGraphicFramePr>
        <p:xfrm>
          <a:off x="304800" y="4070678"/>
          <a:ext cx="5473147" cy="1731166"/>
        </p:xfrm>
        <a:graphic>
          <a:graphicData uri="http://schemas.openxmlformats.org/presentationml/2006/ole">
            <p:oleObj spid="_x0000_s31745" r:id="rId3" imgW="3914775" imgH="1238250" progId="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225287" y="-118955"/>
            <a:ext cx="11728174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93888" algn="l"/>
              </a:tabLst>
            </a:pPr>
            <a:r>
              <a:rPr kumimoji="0" lang="tr-T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"/>
                <a:cs typeface="Times New Roman" pitchFamily="18" charset="0"/>
              </a:rPr>
              <a:t>ETİLEN-PROPİLEN KAUÇUKLARI (EPM, EPDM</a:t>
            </a:r>
            <a:r>
              <a:rPr kumimoji="0" lang="tr-T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"/>
                <a:cs typeface="Times New Roman" pitchFamily="18" charset="0"/>
              </a:rPr>
              <a:t>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93888" algn="l"/>
              </a:tabLst>
            </a:pPr>
            <a:endParaRPr kumimoji="0" lang="tr-T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93888" algn="l"/>
              </a:tabLst>
            </a:pP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"/>
                <a:cs typeface="Times New Roman" pitchFamily="18" charset="0"/>
              </a:rPr>
              <a:t>Etilen ve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"/>
                <a:cs typeface="Times New Roman" pitchFamily="18" charset="0"/>
              </a:rPr>
              <a:t>propilenin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"/>
                <a:cs typeface="Times New Roman" pitchFamily="18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"/>
                <a:cs typeface="Times New Roman" pitchFamily="18" charset="0"/>
              </a:rPr>
              <a:t>homopolimerleri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"/>
                <a:cs typeface="Times New Roman" pitchFamily="18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"/>
                <a:cs typeface="Times New Roman" pitchFamily="18" charset="0"/>
              </a:rPr>
              <a:t>termoplastik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"/>
                <a:cs typeface="Times New Roman" pitchFamily="18" charset="0"/>
              </a:rPr>
              <a:t> karakterdedirler ve kristal yapıdadırlar. İki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"/>
                <a:cs typeface="Times New Roman" pitchFamily="18" charset="0"/>
              </a:rPr>
              <a:t>monomerden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"/>
                <a:cs typeface="Times New Roman" pitchFamily="18" charset="0"/>
              </a:rPr>
              <a:t> sentezlenen rastgele kopolimer ise düşük camsı geçiş sıcaklığına sahip kauçuk olarak kullanılabilecek, amorf yapıda bir polimerdir.  -40°C ile 145°C arasında kullanılabilir</a:t>
            </a:r>
            <a:endParaRPr kumimoji="0" lang="tr-T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93888" algn="l"/>
              </a:tabLst>
            </a:pPr>
            <a:endParaRPr kumimoji="0" lang="tr-T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238539" y="4380521"/>
            <a:ext cx="11688417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93888" algn="l"/>
              </a:tabLst>
            </a:pP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"/>
                <a:cs typeface="Times New Roman" pitchFamily="18" charset="0"/>
              </a:rPr>
              <a:t>Etilen-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"/>
                <a:cs typeface="Times New Roman" pitchFamily="18" charset="0"/>
              </a:rPr>
              <a:t>propilen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"/>
                <a:cs typeface="Times New Roman" pitchFamily="18" charset="0"/>
              </a:rPr>
              <a:t> kopolimerinin (EPM) zincirleri üzerinde doymamış bağlar bulunmaz, bu nedenle polimer ozona, yaşlanmaya ve dış ortam etkilerine karşı dayanıklıdır, 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"/>
                <a:cs typeface="Times New Roman" pitchFamily="18" charset="0"/>
              </a:rPr>
              <a:t>Kopolimer 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"/>
                <a:cs typeface="Times New Roman" pitchFamily="18" charset="0"/>
              </a:rPr>
              <a:t>yapısına doymamış bağ içeren üçüncü bir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"/>
                <a:cs typeface="Times New Roman" pitchFamily="18" charset="0"/>
              </a:rPr>
              <a:t>monomer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"/>
                <a:cs typeface="Times New Roman" pitchFamily="18" charset="0"/>
              </a:rPr>
              <a:t> sokularak, kükürt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"/>
                <a:cs typeface="Times New Roman" pitchFamily="18" charset="0"/>
              </a:rPr>
              <a:t>vulkanizasyonuna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"/>
                <a:cs typeface="Times New Roman" pitchFamily="18" charset="0"/>
              </a:rPr>
              <a:t> uygun hale getirilir. 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"/>
                <a:cs typeface="Times New Roman" pitchFamily="18" charset="0"/>
              </a:rPr>
              <a:t>Etilen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"/>
                <a:cs typeface="Times New Roman" pitchFamily="18" charset="0"/>
              </a:rPr>
              <a:t>,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"/>
                <a:cs typeface="Times New Roman" pitchFamily="18" charset="0"/>
              </a:rPr>
              <a:t>propilen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"/>
                <a:cs typeface="Times New Roman" pitchFamily="18" charset="0"/>
              </a:rPr>
              <a:t> yanında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"/>
                <a:cs typeface="Times New Roman" pitchFamily="18" charset="0"/>
              </a:rPr>
              <a:t>dienlerin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"/>
                <a:cs typeface="Times New Roman" pitchFamily="18" charset="0"/>
              </a:rPr>
              <a:t> kullanıldığı kauçuğa kısaca EPDM denir.</a:t>
            </a:r>
            <a:endParaRPr kumimoji="0" lang="tr-T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07497" y="2489117"/>
            <a:ext cx="10493026" cy="16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234781" y="276999"/>
            <a:ext cx="11612662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93888" algn="l"/>
              </a:tabLst>
            </a:pPr>
            <a:r>
              <a:rPr kumimoji="0" lang="tr-T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" charset="-94"/>
                <a:cs typeface="Times New Roman" pitchFamily="18" charset="0"/>
              </a:rPr>
              <a:t>FLOROELASTOMERLER (FKM</a:t>
            </a:r>
            <a:r>
              <a:rPr kumimoji="0" lang="tr-T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" charset="-94"/>
                <a:cs typeface="Times New Roman" pitchFamily="18" charset="0"/>
              </a:rPr>
              <a:t>)</a:t>
            </a: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93888" algn="l"/>
              </a:tabLst>
            </a:pPr>
            <a:endParaRPr kumimoji="0" lang="tr-T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93888" algn="l"/>
              </a:tabLst>
            </a:pP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" charset="-94"/>
                <a:cs typeface="Times New Roman" pitchFamily="18" charset="0"/>
              </a:rPr>
              <a:t>Floroelastomerler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" charset="-94"/>
                <a:cs typeface="Times New Roman" pitchFamily="18" charset="0"/>
              </a:rPr>
              <a:t>, flor atomu içeren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" charset="-94"/>
                <a:cs typeface="Times New Roman" pitchFamily="18" charset="0"/>
              </a:rPr>
              <a:t>monomerlerin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" charset="-94"/>
                <a:cs typeface="Times New Roman" pitchFamily="18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" charset="-94"/>
                <a:cs typeface="Times New Roman" pitchFamily="18" charset="0"/>
              </a:rPr>
              <a:t>polimerizasyonu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" charset="-94"/>
                <a:cs typeface="Times New Roman" pitchFamily="18" charset="0"/>
              </a:rPr>
              <a:t> ile elde edilen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" charset="-94"/>
                <a:cs typeface="Times New Roman" pitchFamily="18" charset="0"/>
              </a:rPr>
              <a:t>elastomerlerdir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" charset="-94"/>
                <a:cs typeface="Times New Roman" pitchFamily="18" charset="0"/>
              </a:rPr>
              <a:t>. 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" charset="-94"/>
                <a:cs typeface="Times New Roman" pitchFamily="18" charset="0"/>
              </a:rPr>
              <a:t>Üretimlerinde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" charset="-94"/>
                <a:cs typeface="Times New Roman" pitchFamily="18" charset="0"/>
              </a:rPr>
              <a:t>vinilden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" charset="-94"/>
                <a:cs typeface="Times New Roman" pitchFamily="18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" charset="-94"/>
                <a:cs typeface="Times New Roman" pitchFamily="18" charset="0"/>
              </a:rPr>
              <a:t>florür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" charset="-94"/>
                <a:cs typeface="Times New Roman" pitchFamily="18" charset="0"/>
              </a:rPr>
              <a:t>,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" charset="-94"/>
                <a:cs typeface="Times New Roman" pitchFamily="18" charset="0"/>
              </a:rPr>
              <a:t>klortrifloretilen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" charset="-94"/>
                <a:cs typeface="Times New Roman" pitchFamily="18" charset="0"/>
              </a:rPr>
              <a:t>,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" charset="-94"/>
                <a:cs typeface="Times New Roman" pitchFamily="18" charset="0"/>
              </a:rPr>
              <a:t>tetrafloretilen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" charset="-94"/>
                <a:cs typeface="Times New Roman" pitchFamily="18" charset="0"/>
              </a:rPr>
              <a:t> türü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" charset="-94"/>
                <a:cs typeface="Times New Roman" pitchFamily="18" charset="0"/>
              </a:rPr>
              <a:t>monomerler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" charset="-94"/>
                <a:cs typeface="Times New Roman" pitchFamily="18" charset="0"/>
              </a:rPr>
              <a:t> kullanılır. -30° C ile 220° C sıcaklıklar arasında kullanılabilir.</a:t>
            </a:r>
            <a:endParaRPr kumimoji="0" lang="tr-T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52226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052305" y="3975653"/>
            <a:ext cx="8148720" cy="15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225286" y="221044"/>
            <a:ext cx="11648662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93888" algn="l"/>
              </a:tabLst>
            </a:pPr>
            <a:r>
              <a:rPr kumimoji="0" lang="tr-T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" charset="-94"/>
                <a:cs typeface="Times New Roman" pitchFamily="18" charset="0"/>
              </a:rPr>
              <a:t>POLİOLEFİN ELASTOMERLER (POES)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93888" algn="l"/>
              </a:tabLst>
            </a:pPr>
            <a:endParaRPr kumimoji="0" lang="tr-T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93888" algn="l"/>
              </a:tabLst>
            </a:pP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" charset="-94"/>
                <a:cs typeface="Times New Roman" pitchFamily="18" charset="0"/>
              </a:rPr>
              <a:t>Poliolefin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" charset="-94"/>
                <a:cs typeface="Times New Roman" pitchFamily="18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" charset="-94"/>
                <a:cs typeface="Times New Roman" pitchFamily="18" charset="0"/>
              </a:rPr>
              <a:t>elastomerler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" charset="-94"/>
                <a:cs typeface="Times New Roman" pitchFamily="18" charset="0"/>
              </a:rPr>
              <a:t>,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" charset="-94"/>
                <a:cs typeface="Times New Roman" pitchFamily="18" charset="0"/>
              </a:rPr>
              <a:t>elastomerlerin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" charset="-94"/>
                <a:cs typeface="Times New Roman" pitchFamily="18" charset="0"/>
              </a:rPr>
              <a:t> yeni üyeleridir ve etilen ile bir olefinin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" charset="-94"/>
                <a:cs typeface="Times New Roman" pitchFamily="18" charset="0"/>
              </a:rPr>
              <a:t>kopolimerizasyonu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" charset="-94"/>
                <a:cs typeface="Times New Roman" pitchFamily="18" charset="0"/>
              </a:rPr>
              <a:t> ile hazırlanırlar. En sık kullanılan ticari olefin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" charset="-94"/>
                <a:cs typeface="Times New Roman" pitchFamily="18" charset="0"/>
              </a:rPr>
              <a:t>monomerleri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" charset="-94"/>
                <a:cs typeface="Times New Roman" pitchFamily="18" charset="0"/>
              </a:rPr>
              <a:t> büten ve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" charset="-94"/>
                <a:cs typeface="Times New Roman" pitchFamily="18" charset="0"/>
              </a:rPr>
              <a:t>oktendir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" charset="-94"/>
                <a:cs typeface="Times New Roman" pitchFamily="18" charset="0"/>
              </a:rPr>
              <a:t>. </a:t>
            </a:r>
            <a:endParaRPr kumimoji="0" lang="tr-T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93888" algn="l"/>
              </a:tabLst>
            </a:pPr>
            <a:endParaRPr lang="tr-TR" sz="2400" dirty="0" smtClean="0">
              <a:ea typeface="Times" charset="-94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93888" algn="l"/>
              </a:tabLst>
            </a:pP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" charset="-94"/>
                <a:cs typeface="Times New Roman" pitchFamily="18" charset="0"/>
              </a:rPr>
              <a:t>Önemli özellikleri arasında,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" charset="-94"/>
                <a:cs typeface="Times New Roman" pitchFamily="18" charset="0"/>
              </a:rPr>
              <a:t>termoplastik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" charset="-94"/>
                <a:cs typeface="Times New Roman" pitchFamily="18" charset="0"/>
              </a:rPr>
              <a:t> ve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" charset="-94"/>
                <a:cs typeface="Times New Roman" pitchFamily="18" charset="0"/>
              </a:rPr>
              <a:t>termoset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" charset="-94"/>
                <a:cs typeface="Times New Roman" pitchFamily="18" charset="0"/>
              </a:rPr>
              <a:t> polimerlerle karışabilme, üstün 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" charset="-94"/>
                <a:cs typeface="Times New Roman" pitchFamily="18" charset="0"/>
              </a:rPr>
              <a:t>elastikiyet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" charset="-94"/>
                <a:cs typeface="Times New Roman" pitchFamily="18" charset="0"/>
              </a:rPr>
              <a:t>, sağlamlık, düşük sıcaklıklarda esneklik, UV ışınlarına direnç, geri kazanım özellikleri sayılabilir. Tıbbi aletlerin, çeşitli eşya ve malzemelerin yapımında, ayrıca kablo kılıflamada, film, köpük, yapıştırıcı yapımında kullanılırlar.</a:t>
            </a:r>
            <a:endParaRPr kumimoji="0" lang="tr-T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202975" y="0"/>
            <a:ext cx="88705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"/>
                <a:cs typeface="Times New Roman" pitchFamily="18" charset="0"/>
              </a:rPr>
              <a:t>Bazı önemli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"/>
                <a:cs typeface="Times New Roman" pitchFamily="18" charset="0"/>
              </a:rPr>
              <a:t>elastomerlerin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"/>
                <a:cs typeface="Times New Roman" pitchFamily="18" charset="0"/>
              </a:rPr>
              <a:t> adları, kısa gösterimleri ve polimerinin adı.</a:t>
            </a:r>
            <a:endParaRPr kumimoji="0" lang="tr-T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graphicFrame>
        <p:nvGraphicFramePr>
          <p:cNvPr id="5" name="4 Tablo"/>
          <p:cNvGraphicFramePr>
            <a:graphicFrameLocks noGrp="1"/>
          </p:cNvGraphicFramePr>
          <p:nvPr/>
        </p:nvGraphicFramePr>
        <p:xfrm>
          <a:off x="437321" y="855891"/>
          <a:ext cx="5433391" cy="5567400"/>
        </p:xfrm>
        <a:graphic>
          <a:graphicData uri="http://schemas.openxmlformats.org/drawingml/2006/table">
            <a:tbl>
              <a:tblPr/>
              <a:tblGrid>
                <a:gridCol w="732577"/>
                <a:gridCol w="2370723"/>
                <a:gridCol w="2330091"/>
              </a:tblGrid>
              <a:tr h="14309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tr-TR" sz="2000" dirty="0">
                          <a:latin typeface="+mn-lt"/>
                          <a:ea typeface="Times"/>
                          <a:cs typeface="Times New Roman"/>
                        </a:rPr>
                        <a:t>kısaltma</a:t>
                      </a:r>
                    </a:p>
                  </a:txBody>
                  <a:tcPr marL="6750" marR="6750" marT="6750" marB="675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tr-TR" sz="2000">
                          <a:latin typeface="+mn-lt"/>
                          <a:ea typeface="Times"/>
                          <a:cs typeface="Times New Roman"/>
                        </a:rPr>
                        <a:t>kauçuk adı</a:t>
                      </a:r>
                    </a:p>
                  </a:txBody>
                  <a:tcPr marL="6750" marR="6750" marT="6750" marB="675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tr-TR" sz="2000">
                          <a:latin typeface="+mn-lt"/>
                          <a:ea typeface="Times"/>
                          <a:cs typeface="Times New Roman"/>
                        </a:rPr>
                        <a:t>polimer</a:t>
                      </a:r>
                    </a:p>
                  </a:txBody>
                  <a:tcPr marL="6750" marR="6750" marT="6750" marB="675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09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tr-TR" sz="2000" dirty="0">
                          <a:latin typeface="+mn-lt"/>
                          <a:ea typeface="Times"/>
                          <a:cs typeface="Times New Roman"/>
                        </a:rPr>
                        <a:t>ABR </a:t>
                      </a:r>
                    </a:p>
                  </a:txBody>
                  <a:tcPr marL="6750" marR="6750" marT="6750" marB="675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tr-TR" sz="2000" dirty="0" err="1">
                          <a:latin typeface="+mn-lt"/>
                          <a:ea typeface="Times"/>
                          <a:cs typeface="Times New Roman"/>
                        </a:rPr>
                        <a:t>akrilat</a:t>
                      </a:r>
                      <a:r>
                        <a:rPr lang="tr-TR" sz="2000" dirty="0">
                          <a:latin typeface="+mn-lt"/>
                          <a:ea typeface="Times"/>
                          <a:cs typeface="Times New Roman"/>
                        </a:rPr>
                        <a:t>-</a:t>
                      </a:r>
                      <a:r>
                        <a:rPr lang="tr-TR" sz="2000" dirty="0" err="1">
                          <a:latin typeface="+mn-lt"/>
                          <a:ea typeface="Times"/>
                          <a:cs typeface="Times New Roman"/>
                        </a:rPr>
                        <a:t>bütadien</a:t>
                      </a:r>
                      <a:r>
                        <a:rPr lang="tr-TR" sz="2000" dirty="0">
                          <a:latin typeface="+mn-lt"/>
                          <a:ea typeface="Times"/>
                          <a:cs typeface="Times New Roman"/>
                        </a:rPr>
                        <a:t> kauçuğu</a:t>
                      </a:r>
                    </a:p>
                  </a:txBody>
                  <a:tcPr marL="6750" marR="6750" marT="6750" marB="675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tr-TR" sz="2000">
                          <a:latin typeface="+mn-lt"/>
                          <a:ea typeface="Times"/>
                          <a:cs typeface="Times New Roman"/>
                        </a:rPr>
                        <a:t>akrilat-bütadien kopolimeri</a:t>
                      </a:r>
                    </a:p>
                  </a:txBody>
                  <a:tcPr marL="6750" marR="6750" marT="6750" marB="675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0228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tr-TR" sz="2000">
                          <a:latin typeface="+mn-lt"/>
                          <a:ea typeface="Times"/>
                          <a:cs typeface="Times New Roman"/>
                        </a:rPr>
                        <a:t>ACM</a:t>
                      </a:r>
                    </a:p>
                  </a:txBody>
                  <a:tcPr marL="6750" marR="6750" marT="6750" marB="67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tr-TR" sz="2000" dirty="0" err="1">
                          <a:latin typeface="+mn-lt"/>
                          <a:ea typeface="Times"/>
                          <a:cs typeface="Times New Roman"/>
                        </a:rPr>
                        <a:t>akrilat</a:t>
                      </a:r>
                      <a:r>
                        <a:rPr lang="tr-TR" sz="2000" dirty="0">
                          <a:latin typeface="+mn-lt"/>
                          <a:ea typeface="Times"/>
                          <a:cs typeface="Times New Roman"/>
                        </a:rPr>
                        <a:t> kauçuğu</a:t>
                      </a:r>
                    </a:p>
                  </a:txBody>
                  <a:tcPr marL="6750" marR="6750" marT="6750" marB="67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tr-TR" sz="2000" dirty="0">
                          <a:latin typeface="+mn-lt"/>
                          <a:ea typeface="Times"/>
                          <a:cs typeface="Times New Roman"/>
                        </a:rPr>
                        <a:t>etil </a:t>
                      </a:r>
                      <a:r>
                        <a:rPr lang="tr-TR" sz="2000" dirty="0" err="1">
                          <a:latin typeface="+mn-lt"/>
                          <a:ea typeface="Times"/>
                          <a:cs typeface="Times New Roman"/>
                        </a:rPr>
                        <a:t>akrilat</a:t>
                      </a:r>
                      <a:r>
                        <a:rPr lang="tr-TR" sz="2000" dirty="0">
                          <a:latin typeface="+mn-lt"/>
                          <a:ea typeface="Times"/>
                          <a:cs typeface="Times New Roman"/>
                        </a:rPr>
                        <a:t> veya diğer </a:t>
                      </a:r>
                      <a:r>
                        <a:rPr lang="tr-TR" sz="2000" dirty="0" err="1">
                          <a:latin typeface="+mn-lt"/>
                          <a:ea typeface="Times"/>
                          <a:cs typeface="Times New Roman"/>
                        </a:rPr>
                        <a:t>akrilatların</a:t>
                      </a:r>
                      <a:r>
                        <a:rPr lang="tr-TR" sz="2000" dirty="0">
                          <a:latin typeface="+mn-lt"/>
                          <a:ea typeface="Times"/>
                          <a:cs typeface="Times New Roman"/>
                        </a:rPr>
                        <a:t> </a:t>
                      </a:r>
                      <a:r>
                        <a:rPr lang="tr-TR" sz="2000" dirty="0" smtClean="0">
                          <a:latin typeface="+mn-lt"/>
                          <a:ea typeface="Times"/>
                          <a:cs typeface="Times New Roman"/>
                        </a:rPr>
                        <a:t>kopolimeri</a:t>
                      </a:r>
                      <a:endParaRPr lang="tr-TR" sz="2000" dirty="0">
                        <a:latin typeface="+mn-lt"/>
                        <a:ea typeface="Times"/>
                        <a:cs typeface="Times New Roman"/>
                      </a:endParaRPr>
                    </a:p>
                  </a:txBody>
                  <a:tcPr marL="6750" marR="6750" marT="6750" marB="67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09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tr-TR" sz="2000" b="1">
                          <a:latin typeface="+mn-lt"/>
                          <a:ea typeface="Times"/>
                          <a:cs typeface="Times New Roman"/>
                        </a:rPr>
                        <a:t>IR</a:t>
                      </a:r>
                      <a:endParaRPr lang="tr-TR" sz="2000">
                        <a:latin typeface="+mn-lt"/>
                        <a:ea typeface="Times"/>
                        <a:cs typeface="Times New Roman"/>
                      </a:endParaRPr>
                    </a:p>
                  </a:txBody>
                  <a:tcPr marL="6750" marR="6750" marT="6750" marB="67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tr-TR" sz="2000" b="1" dirty="0" err="1">
                          <a:latin typeface="+mn-lt"/>
                          <a:ea typeface="Times"/>
                          <a:cs typeface="Times New Roman"/>
                        </a:rPr>
                        <a:t>isopren</a:t>
                      </a:r>
                      <a:r>
                        <a:rPr lang="tr-TR" sz="2000" b="1" dirty="0">
                          <a:latin typeface="+mn-lt"/>
                          <a:ea typeface="Times"/>
                          <a:cs typeface="Times New Roman"/>
                        </a:rPr>
                        <a:t> kauçuk</a:t>
                      </a:r>
                      <a:endParaRPr lang="tr-TR" sz="2000" dirty="0">
                        <a:latin typeface="+mn-lt"/>
                        <a:ea typeface="Times"/>
                        <a:cs typeface="Times New Roman"/>
                      </a:endParaRPr>
                    </a:p>
                  </a:txBody>
                  <a:tcPr marL="6750" marR="6750" marT="6750" marB="67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tr-TR" sz="2000">
                          <a:latin typeface="+mn-lt"/>
                          <a:ea typeface="Times"/>
                          <a:cs typeface="Times New Roman"/>
                        </a:rPr>
                        <a:t>poliizopren</a:t>
                      </a:r>
                    </a:p>
                  </a:txBody>
                  <a:tcPr marL="6750" marR="6750" marT="6750" marB="67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268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tr-TR" sz="2000" b="1">
                          <a:latin typeface="+mn-lt"/>
                          <a:ea typeface="Times"/>
                          <a:cs typeface="Times New Roman"/>
                        </a:rPr>
                        <a:t>IIR</a:t>
                      </a:r>
                      <a:endParaRPr lang="tr-TR" sz="2000">
                        <a:latin typeface="+mn-lt"/>
                        <a:ea typeface="Times"/>
                        <a:cs typeface="Times New Roman"/>
                      </a:endParaRPr>
                    </a:p>
                  </a:txBody>
                  <a:tcPr marL="6750" marR="6750" marT="6750" marB="67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tr-TR" sz="2000" b="1" dirty="0" err="1">
                          <a:latin typeface="+mn-lt"/>
                          <a:ea typeface="Times"/>
                          <a:cs typeface="Times New Roman"/>
                        </a:rPr>
                        <a:t>bütil</a:t>
                      </a:r>
                      <a:r>
                        <a:rPr lang="tr-TR" sz="2000" b="1" dirty="0">
                          <a:latin typeface="+mn-lt"/>
                          <a:ea typeface="Times"/>
                          <a:cs typeface="Times New Roman"/>
                        </a:rPr>
                        <a:t> kauçuk </a:t>
                      </a:r>
                      <a:endParaRPr lang="tr-TR" sz="2000" dirty="0">
                        <a:latin typeface="+mn-lt"/>
                        <a:ea typeface="Times"/>
                        <a:cs typeface="Times New Roman"/>
                      </a:endParaRPr>
                    </a:p>
                  </a:txBody>
                  <a:tcPr marL="6750" marR="6750" marT="6750" marB="67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tr-TR" sz="2000">
                          <a:latin typeface="+mn-lt"/>
                          <a:ea typeface="Times"/>
                          <a:cs typeface="Times New Roman"/>
                        </a:rPr>
                        <a:t>izobütilen-izopren kopolimeri</a:t>
                      </a:r>
                    </a:p>
                  </a:txBody>
                  <a:tcPr marL="6750" marR="6750" marT="6750" marB="67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268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tr-TR" sz="2000">
                          <a:latin typeface="+mn-lt"/>
                          <a:ea typeface="Times"/>
                          <a:cs typeface="Times New Roman"/>
                        </a:rPr>
                        <a:t>BIIR</a:t>
                      </a:r>
                    </a:p>
                  </a:txBody>
                  <a:tcPr marL="6750" marR="6750" marT="6750" marB="67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tr-TR" sz="2000" dirty="0" err="1">
                          <a:latin typeface="+mn-lt"/>
                          <a:ea typeface="Times"/>
                          <a:cs typeface="Times New Roman"/>
                        </a:rPr>
                        <a:t>bromobütil</a:t>
                      </a:r>
                      <a:r>
                        <a:rPr lang="tr-TR" sz="2000" dirty="0">
                          <a:latin typeface="+mn-lt"/>
                          <a:ea typeface="Times"/>
                          <a:cs typeface="Times New Roman"/>
                        </a:rPr>
                        <a:t> kauçuğu </a:t>
                      </a:r>
                    </a:p>
                  </a:txBody>
                  <a:tcPr marL="6750" marR="6750" marT="6750" marB="67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tr-TR" sz="2000" dirty="0" err="1">
                          <a:latin typeface="+mn-lt"/>
                          <a:ea typeface="Times"/>
                          <a:cs typeface="Times New Roman"/>
                        </a:rPr>
                        <a:t>bromlanmış</a:t>
                      </a:r>
                      <a:r>
                        <a:rPr lang="tr-TR" sz="2000" dirty="0">
                          <a:latin typeface="+mn-lt"/>
                          <a:ea typeface="Times"/>
                          <a:cs typeface="Times New Roman"/>
                        </a:rPr>
                        <a:t> </a:t>
                      </a:r>
                      <a:r>
                        <a:rPr lang="tr-TR" sz="2000" dirty="0" err="1">
                          <a:latin typeface="+mn-lt"/>
                          <a:ea typeface="Times"/>
                          <a:cs typeface="Times New Roman"/>
                        </a:rPr>
                        <a:t>izobütilen</a:t>
                      </a:r>
                      <a:r>
                        <a:rPr lang="tr-TR" sz="2000" dirty="0">
                          <a:latin typeface="+mn-lt"/>
                          <a:ea typeface="Times"/>
                          <a:cs typeface="Times New Roman"/>
                        </a:rPr>
                        <a:t>-</a:t>
                      </a:r>
                      <a:r>
                        <a:rPr lang="tr-TR" sz="2000" dirty="0" err="1">
                          <a:latin typeface="+mn-lt"/>
                          <a:ea typeface="Times"/>
                          <a:cs typeface="Times New Roman"/>
                        </a:rPr>
                        <a:t>izopren</a:t>
                      </a:r>
                      <a:r>
                        <a:rPr lang="tr-TR" sz="2000" dirty="0">
                          <a:latin typeface="+mn-lt"/>
                          <a:ea typeface="Times"/>
                          <a:cs typeface="Times New Roman"/>
                        </a:rPr>
                        <a:t> kopolimeri</a:t>
                      </a:r>
                    </a:p>
                  </a:txBody>
                  <a:tcPr marL="6750" marR="6750" marT="6750" marB="67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3 Dikdörtgen"/>
          <p:cNvSpPr/>
          <p:nvPr/>
        </p:nvSpPr>
        <p:spPr>
          <a:xfrm>
            <a:off x="6440557" y="715618"/>
            <a:ext cx="5751442" cy="33590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400" dirty="0" smtClean="0"/>
              <a:t>Saf </a:t>
            </a:r>
            <a:r>
              <a:rPr lang="tr-TR" sz="2400" dirty="0" err="1" smtClean="0"/>
              <a:t>monomerlerin</a:t>
            </a:r>
            <a:r>
              <a:rPr lang="tr-TR" sz="2400" dirty="0" smtClean="0"/>
              <a:t> </a:t>
            </a:r>
            <a:r>
              <a:rPr lang="tr-TR" sz="2400" dirty="0" err="1" smtClean="0"/>
              <a:t>polimerizasyonu</a:t>
            </a:r>
            <a:r>
              <a:rPr lang="tr-TR" sz="2400" dirty="0" smtClean="0"/>
              <a:t> </a:t>
            </a:r>
            <a:r>
              <a:rPr lang="tr-TR" sz="2400" dirty="0" err="1" smtClean="0">
                <a:hlinkClick r:id="rId2" tooltip="Cis-trans isomerism"/>
              </a:rPr>
              <a:t>cis</a:t>
            </a:r>
            <a:r>
              <a:rPr lang="tr-TR" sz="2400" dirty="0" smtClean="0">
                <a:hlinkClick r:id="rId2" tooltip="Cis-trans isomerism"/>
              </a:rPr>
              <a:t> ve trans</a:t>
            </a:r>
            <a:r>
              <a:rPr lang="tr-TR" sz="2400" dirty="0" smtClean="0"/>
              <a:t> çift bağların istenilen oranlarını elde etmek için daha iyi kontrol edilebilirler. </a:t>
            </a:r>
            <a:endParaRPr lang="tr-TR" sz="2400" dirty="0" smtClean="0"/>
          </a:p>
          <a:p>
            <a:pPr algn="just">
              <a:lnSpc>
                <a:spcPct val="150000"/>
              </a:lnSpc>
            </a:pPr>
            <a:endParaRPr lang="tr-TR" sz="2400" dirty="0" smtClean="0"/>
          </a:p>
          <a:p>
            <a:pPr algn="just">
              <a:lnSpc>
                <a:spcPct val="150000"/>
              </a:lnSpc>
            </a:pPr>
            <a:r>
              <a:rPr lang="tr-TR" sz="2400" b="1" dirty="0" smtClean="0"/>
              <a:t>Bu </a:t>
            </a:r>
            <a:r>
              <a:rPr lang="tr-TR" sz="2400" b="1" dirty="0" smtClean="0"/>
              <a:t>konuda önemli sentetik kauçukların yapıları ve bazı özellikleri verilmiştir. </a:t>
            </a:r>
            <a:endParaRPr lang="tr-TR" sz="24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203200" y="0"/>
          <a:ext cx="5433391" cy="5062956"/>
        </p:xfrm>
        <a:graphic>
          <a:graphicData uri="http://schemas.openxmlformats.org/drawingml/2006/table">
            <a:tbl>
              <a:tblPr/>
              <a:tblGrid>
                <a:gridCol w="732577"/>
                <a:gridCol w="2370723"/>
                <a:gridCol w="2330091"/>
              </a:tblGrid>
              <a:tr h="27268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tr-TR" sz="2000" dirty="0">
                          <a:latin typeface="+mn-lt"/>
                          <a:ea typeface="Times"/>
                          <a:cs typeface="Times New Roman"/>
                        </a:rPr>
                        <a:t>CIIR </a:t>
                      </a:r>
                    </a:p>
                  </a:txBody>
                  <a:tcPr marL="6750" marR="6750" marT="6750" marB="67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tr-TR" sz="2000" dirty="0" err="1">
                          <a:latin typeface="+mn-lt"/>
                          <a:ea typeface="Times"/>
                          <a:cs typeface="Times New Roman"/>
                        </a:rPr>
                        <a:t>klorobütil</a:t>
                      </a:r>
                      <a:r>
                        <a:rPr lang="tr-TR" sz="2000" dirty="0">
                          <a:latin typeface="+mn-lt"/>
                          <a:ea typeface="Times"/>
                          <a:cs typeface="Times New Roman"/>
                        </a:rPr>
                        <a:t> kauçuğu</a:t>
                      </a:r>
                    </a:p>
                  </a:txBody>
                  <a:tcPr marL="6750" marR="6750" marT="6750" marB="67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tr-TR" sz="2000" dirty="0">
                          <a:latin typeface="+mn-lt"/>
                          <a:ea typeface="Times"/>
                          <a:cs typeface="Times New Roman"/>
                        </a:rPr>
                        <a:t>klorlanmış </a:t>
                      </a:r>
                      <a:r>
                        <a:rPr lang="tr-TR" sz="2000" dirty="0" err="1">
                          <a:latin typeface="+mn-lt"/>
                          <a:ea typeface="Times"/>
                          <a:cs typeface="Times New Roman"/>
                        </a:rPr>
                        <a:t>izobütilen</a:t>
                      </a:r>
                      <a:r>
                        <a:rPr lang="tr-TR" sz="2000" dirty="0">
                          <a:latin typeface="+mn-lt"/>
                          <a:ea typeface="Times"/>
                          <a:cs typeface="Times New Roman"/>
                        </a:rPr>
                        <a:t>-</a:t>
                      </a:r>
                      <a:r>
                        <a:rPr lang="tr-TR" sz="2000" dirty="0" err="1">
                          <a:latin typeface="+mn-lt"/>
                          <a:ea typeface="Times"/>
                          <a:cs typeface="Times New Roman"/>
                        </a:rPr>
                        <a:t>izopren</a:t>
                      </a:r>
                      <a:r>
                        <a:rPr lang="tr-TR" sz="2000" dirty="0">
                          <a:latin typeface="+mn-lt"/>
                          <a:ea typeface="Times"/>
                          <a:cs typeface="Times New Roman"/>
                        </a:rPr>
                        <a:t> kopolimeri</a:t>
                      </a:r>
                    </a:p>
                  </a:txBody>
                  <a:tcPr marL="6750" marR="6750" marT="6750" marB="67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09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tr-TR" sz="2000" b="0" dirty="0">
                          <a:latin typeface="+mn-lt"/>
                          <a:ea typeface="Times"/>
                          <a:cs typeface="Times New Roman"/>
                        </a:rPr>
                        <a:t>BR</a:t>
                      </a:r>
                    </a:p>
                  </a:txBody>
                  <a:tcPr marL="6750" marR="6750" marT="6750" marB="67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tr-TR" sz="2000" b="0" dirty="0" err="1">
                          <a:latin typeface="+mn-lt"/>
                          <a:ea typeface="Times"/>
                          <a:cs typeface="Times New Roman"/>
                        </a:rPr>
                        <a:t>bütadien</a:t>
                      </a:r>
                      <a:r>
                        <a:rPr lang="tr-TR" sz="2000" b="0" dirty="0">
                          <a:latin typeface="+mn-lt"/>
                          <a:ea typeface="Times"/>
                          <a:cs typeface="Times New Roman"/>
                        </a:rPr>
                        <a:t> kauçuk</a:t>
                      </a:r>
                    </a:p>
                  </a:txBody>
                  <a:tcPr marL="6750" marR="6750" marT="6750" marB="67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tr-TR" sz="2000" dirty="0" err="1">
                          <a:latin typeface="+mn-lt"/>
                          <a:ea typeface="Times"/>
                          <a:cs typeface="Times New Roman"/>
                        </a:rPr>
                        <a:t>polibütadien</a:t>
                      </a:r>
                      <a:endParaRPr lang="tr-TR" sz="2000" dirty="0">
                        <a:latin typeface="+mn-lt"/>
                        <a:ea typeface="Times"/>
                        <a:cs typeface="Times New Roman"/>
                      </a:endParaRPr>
                    </a:p>
                  </a:txBody>
                  <a:tcPr marL="6750" marR="6750" marT="6750" marB="67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268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tr-TR" sz="2000" b="0">
                          <a:latin typeface="+mn-lt"/>
                          <a:ea typeface="Times"/>
                          <a:cs typeface="Times New Roman"/>
                        </a:rPr>
                        <a:t>CR</a:t>
                      </a:r>
                    </a:p>
                  </a:txBody>
                  <a:tcPr marL="6750" marR="6750" marT="6750" marB="67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tr-TR" sz="2000" b="0" dirty="0" err="1">
                          <a:latin typeface="+mn-lt"/>
                          <a:ea typeface="Times"/>
                          <a:cs typeface="Times New Roman"/>
                        </a:rPr>
                        <a:t>kloropren</a:t>
                      </a:r>
                      <a:r>
                        <a:rPr lang="tr-TR" sz="2000" b="0" dirty="0">
                          <a:latin typeface="+mn-lt"/>
                          <a:ea typeface="Times"/>
                          <a:cs typeface="Times New Roman"/>
                        </a:rPr>
                        <a:t> kauçuk veya </a:t>
                      </a:r>
                      <a:r>
                        <a:rPr lang="tr-TR" sz="2000" b="0" dirty="0" err="1">
                          <a:latin typeface="+mn-lt"/>
                          <a:ea typeface="Times"/>
                          <a:cs typeface="Times New Roman"/>
                        </a:rPr>
                        <a:t>neopren</a:t>
                      </a:r>
                      <a:r>
                        <a:rPr lang="tr-TR" sz="2000" b="0" dirty="0">
                          <a:latin typeface="+mn-lt"/>
                          <a:ea typeface="Times"/>
                          <a:cs typeface="Times New Roman"/>
                        </a:rPr>
                        <a:t> kauçuğu </a:t>
                      </a:r>
                    </a:p>
                  </a:txBody>
                  <a:tcPr marL="6750" marR="6750" marT="6750" marB="67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tr-TR" sz="2000" dirty="0" err="1">
                          <a:latin typeface="+mn-lt"/>
                          <a:ea typeface="Times"/>
                          <a:cs typeface="Times New Roman"/>
                        </a:rPr>
                        <a:t>poliklorpren</a:t>
                      </a:r>
                      <a:endParaRPr lang="tr-TR" sz="2000" dirty="0">
                        <a:latin typeface="+mn-lt"/>
                        <a:ea typeface="Times"/>
                        <a:cs typeface="Times New Roman"/>
                      </a:endParaRPr>
                    </a:p>
                  </a:txBody>
                  <a:tcPr marL="6750" marR="6750" marT="6750" marB="67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09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tr-TR" sz="2000" b="0">
                          <a:latin typeface="+mn-lt"/>
                          <a:ea typeface="Times"/>
                          <a:cs typeface="Times New Roman"/>
                        </a:rPr>
                        <a:t>EPM</a:t>
                      </a:r>
                    </a:p>
                  </a:txBody>
                  <a:tcPr marL="6750" marR="6750" marT="6750" marB="67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tr-TR" sz="2000" b="0" dirty="0">
                          <a:latin typeface="+mn-lt"/>
                          <a:ea typeface="Times"/>
                          <a:cs typeface="Times New Roman"/>
                        </a:rPr>
                        <a:t>etilen-</a:t>
                      </a:r>
                      <a:r>
                        <a:rPr lang="tr-TR" sz="2000" b="0" dirty="0" err="1">
                          <a:latin typeface="+mn-lt"/>
                          <a:ea typeface="Times"/>
                          <a:cs typeface="Times New Roman"/>
                        </a:rPr>
                        <a:t>propilen</a:t>
                      </a:r>
                      <a:r>
                        <a:rPr lang="tr-TR" sz="2000" b="0" dirty="0">
                          <a:latin typeface="+mn-lt"/>
                          <a:ea typeface="Times"/>
                          <a:cs typeface="Times New Roman"/>
                        </a:rPr>
                        <a:t> kauçuğu </a:t>
                      </a:r>
                    </a:p>
                  </a:txBody>
                  <a:tcPr marL="6750" marR="6750" marT="6750" marB="67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tr-TR" sz="2000" dirty="0">
                          <a:latin typeface="+mn-lt"/>
                          <a:ea typeface="Times"/>
                          <a:cs typeface="Times New Roman"/>
                        </a:rPr>
                        <a:t>etilen-</a:t>
                      </a:r>
                      <a:r>
                        <a:rPr lang="tr-TR" sz="2000" dirty="0" err="1">
                          <a:latin typeface="+mn-lt"/>
                          <a:ea typeface="Times"/>
                          <a:cs typeface="Times New Roman"/>
                        </a:rPr>
                        <a:t>propilen</a:t>
                      </a:r>
                      <a:r>
                        <a:rPr lang="tr-TR" sz="2000" dirty="0">
                          <a:latin typeface="+mn-lt"/>
                          <a:ea typeface="Times"/>
                          <a:cs typeface="Times New Roman"/>
                        </a:rPr>
                        <a:t> kopolimeri</a:t>
                      </a:r>
                    </a:p>
                  </a:txBody>
                  <a:tcPr marL="6750" marR="6750" marT="6750" marB="67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09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tr-TR" sz="2000" b="0">
                          <a:latin typeface="+mn-lt"/>
                          <a:ea typeface="Times"/>
                          <a:cs typeface="Times New Roman"/>
                        </a:rPr>
                        <a:t>EVM</a:t>
                      </a:r>
                    </a:p>
                  </a:txBody>
                  <a:tcPr marL="6750" marR="6750" marT="6750" marB="67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tr-TR" sz="2000" b="0" dirty="0">
                          <a:latin typeface="+mn-lt"/>
                          <a:ea typeface="Times"/>
                          <a:cs typeface="Times New Roman"/>
                        </a:rPr>
                        <a:t>etilen-</a:t>
                      </a:r>
                      <a:r>
                        <a:rPr lang="tr-TR" sz="2000" b="0" dirty="0" err="1">
                          <a:latin typeface="+mn-lt"/>
                          <a:ea typeface="Times"/>
                          <a:cs typeface="Times New Roman"/>
                        </a:rPr>
                        <a:t>vinil</a:t>
                      </a:r>
                      <a:r>
                        <a:rPr lang="tr-TR" sz="2000" b="0" dirty="0">
                          <a:latin typeface="+mn-lt"/>
                          <a:ea typeface="Times"/>
                          <a:cs typeface="Times New Roman"/>
                        </a:rPr>
                        <a:t> asetat kauçuğu</a:t>
                      </a:r>
                    </a:p>
                  </a:txBody>
                  <a:tcPr marL="6750" marR="6750" marT="6750" marB="67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tr-TR" sz="2000" dirty="0">
                          <a:latin typeface="+mn-lt"/>
                          <a:ea typeface="Times"/>
                          <a:cs typeface="Times New Roman"/>
                        </a:rPr>
                        <a:t>etilen-</a:t>
                      </a:r>
                      <a:r>
                        <a:rPr lang="tr-TR" sz="2000" dirty="0" err="1">
                          <a:latin typeface="+mn-lt"/>
                          <a:ea typeface="Times"/>
                          <a:cs typeface="Times New Roman"/>
                        </a:rPr>
                        <a:t>vinil</a:t>
                      </a:r>
                      <a:r>
                        <a:rPr lang="tr-TR" sz="2000" dirty="0">
                          <a:latin typeface="+mn-lt"/>
                          <a:ea typeface="Times"/>
                          <a:cs typeface="Times New Roman"/>
                        </a:rPr>
                        <a:t> asetat kopolimeri</a:t>
                      </a:r>
                    </a:p>
                  </a:txBody>
                  <a:tcPr marL="6750" marR="6750" marT="6750" marB="67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09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tr-TR" sz="2000">
                          <a:latin typeface="+mn-lt"/>
                          <a:ea typeface="Times"/>
                          <a:cs typeface="Times New Roman"/>
                        </a:rPr>
                        <a:t>FPM</a:t>
                      </a:r>
                    </a:p>
                  </a:txBody>
                  <a:tcPr marL="6750" marR="6750" marT="6750" marB="67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tr-TR" sz="2000" dirty="0" err="1">
                          <a:latin typeface="+mn-lt"/>
                          <a:ea typeface="Times"/>
                          <a:cs typeface="Times New Roman"/>
                        </a:rPr>
                        <a:t>floroelastomerler</a:t>
                      </a:r>
                      <a:endParaRPr lang="tr-TR" sz="2000" dirty="0">
                        <a:latin typeface="+mn-lt"/>
                        <a:ea typeface="Times"/>
                        <a:cs typeface="Times New Roman"/>
                      </a:endParaRPr>
                    </a:p>
                  </a:txBody>
                  <a:tcPr marL="6750" marR="6750" marT="6750" marB="67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tr-TR" sz="2000" dirty="0">
                          <a:latin typeface="+mn-lt"/>
                          <a:ea typeface="Times"/>
                          <a:cs typeface="Times New Roman"/>
                        </a:rPr>
                        <a:t>flor atomu içeren polimerler</a:t>
                      </a:r>
                    </a:p>
                  </a:txBody>
                  <a:tcPr marL="6750" marR="6750" marT="6750" marB="67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6 Tablo"/>
          <p:cNvGraphicFramePr>
            <a:graphicFrameLocks noGrp="1"/>
          </p:cNvGraphicFramePr>
          <p:nvPr/>
        </p:nvGraphicFramePr>
        <p:xfrm>
          <a:off x="6391965" y="278294"/>
          <a:ext cx="5433391" cy="5520156"/>
        </p:xfrm>
        <a:graphic>
          <a:graphicData uri="http://schemas.openxmlformats.org/drawingml/2006/table">
            <a:tbl>
              <a:tblPr/>
              <a:tblGrid>
                <a:gridCol w="732577"/>
                <a:gridCol w="2370723"/>
                <a:gridCol w="2330091"/>
              </a:tblGrid>
              <a:tr h="27268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tr-TR" sz="2000" dirty="0">
                          <a:latin typeface="+mn-lt"/>
                          <a:ea typeface="Times"/>
                          <a:cs typeface="Times New Roman"/>
                        </a:rPr>
                        <a:t>HNBR</a:t>
                      </a:r>
                    </a:p>
                  </a:txBody>
                  <a:tcPr marL="6750" marR="6750" marT="6750" marB="67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tr-TR" sz="2000" dirty="0">
                          <a:latin typeface="+mn-lt"/>
                          <a:ea typeface="Times"/>
                          <a:cs typeface="Times New Roman"/>
                        </a:rPr>
                        <a:t>hidrojenlenmiş </a:t>
                      </a:r>
                      <a:r>
                        <a:rPr lang="tr-TR" sz="2000" dirty="0" err="1">
                          <a:latin typeface="+mn-lt"/>
                          <a:ea typeface="Times"/>
                          <a:cs typeface="Times New Roman"/>
                        </a:rPr>
                        <a:t>nitril</a:t>
                      </a:r>
                      <a:r>
                        <a:rPr lang="tr-TR" sz="2000" dirty="0">
                          <a:latin typeface="+mn-lt"/>
                          <a:ea typeface="Times"/>
                          <a:cs typeface="Times New Roman"/>
                        </a:rPr>
                        <a:t> kauçuğu</a:t>
                      </a:r>
                    </a:p>
                  </a:txBody>
                  <a:tcPr marL="6750" marR="6750" marT="6750" marB="67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tr-TR" sz="2000" dirty="0">
                          <a:latin typeface="+mn-lt"/>
                          <a:ea typeface="Times"/>
                          <a:cs typeface="Times New Roman"/>
                        </a:rPr>
                        <a:t>hidrojenlenmiş </a:t>
                      </a:r>
                      <a:r>
                        <a:rPr lang="tr-TR" sz="2000" dirty="0" err="1">
                          <a:latin typeface="+mn-lt"/>
                          <a:ea typeface="Times"/>
                          <a:cs typeface="Times New Roman"/>
                        </a:rPr>
                        <a:t>akrilonitril</a:t>
                      </a:r>
                      <a:r>
                        <a:rPr lang="tr-TR" sz="2000" dirty="0">
                          <a:latin typeface="+mn-lt"/>
                          <a:ea typeface="Times"/>
                          <a:cs typeface="Times New Roman"/>
                        </a:rPr>
                        <a:t>-</a:t>
                      </a:r>
                      <a:r>
                        <a:rPr lang="tr-TR" sz="2000" dirty="0" err="1">
                          <a:latin typeface="+mn-lt"/>
                          <a:ea typeface="Times"/>
                          <a:cs typeface="Times New Roman"/>
                        </a:rPr>
                        <a:t>bütadien</a:t>
                      </a:r>
                      <a:r>
                        <a:rPr lang="tr-TR" sz="2000" dirty="0">
                          <a:latin typeface="+mn-lt"/>
                          <a:ea typeface="Times"/>
                          <a:cs typeface="Times New Roman"/>
                        </a:rPr>
                        <a:t> kopolimeri</a:t>
                      </a:r>
                    </a:p>
                  </a:txBody>
                  <a:tcPr marL="6750" marR="6750" marT="6750" marB="67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268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tr-TR" sz="2000" b="0">
                          <a:latin typeface="+mn-lt"/>
                          <a:ea typeface="Times"/>
                          <a:cs typeface="Times New Roman"/>
                        </a:rPr>
                        <a:t>NBR</a:t>
                      </a:r>
                    </a:p>
                  </a:txBody>
                  <a:tcPr marL="6750" marR="6750" marT="6750" marB="67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tr-TR" sz="2000" b="0" dirty="0" err="1">
                          <a:latin typeface="+mn-lt"/>
                          <a:ea typeface="Times"/>
                          <a:cs typeface="Times New Roman"/>
                        </a:rPr>
                        <a:t>nitril</a:t>
                      </a:r>
                      <a:r>
                        <a:rPr lang="tr-TR" sz="2000" b="0" dirty="0">
                          <a:latin typeface="+mn-lt"/>
                          <a:ea typeface="Times"/>
                          <a:cs typeface="Times New Roman"/>
                        </a:rPr>
                        <a:t> kauçuğu</a:t>
                      </a:r>
                    </a:p>
                  </a:txBody>
                  <a:tcPr marL="6750" marR="6750" marT="6750" marB="67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tr-TR" sz="2000" dirty="0" err="1">
                          <a:latin typeface="+mn-lt"/>
                          <a:ea typeface="Times"/>
                          <a:cs typeface="Times New Roman"/>
                        </a:rPr>
                        <a:t>akrilonitril</a:t>
                      </a:r>
                      <a:r>
                        <a:rPr lang="tr-TR" sz="2000" dirty="0">
                          <a:latin typeface="+mn-lt"/>
                          <a:ea typeface="Times"/>
                          <a:cs typeface="Times New Roman"/>
                        </a:rPr>
                        <a:t>-</a:t>
                      </a:r>
                      <a:r>
                        <a:rPr lang="tr-TR" sz="2000" dirty="0" err="1">
                          <a:latin typeface="+mn-lt"/>
                          <a:ea typeface="Times"/>
                          <a:cs typeface="Times New Roman"/>
                        </a:rPr>
                        <a:t>bütadien</a:t>
                      </a:r>
                      <a:r>
                        <a:rPr lang="tr-TR" sz="2000" dirty="0">
                          <a:latin typeface="+mn-lt"/>
                          <a:ea typeface="Times"/>
                          <a:cs typeface="Times New Roman"/>
                        </a:rPr>
                        <a:t> kopolimeri</a:t>
                      </a:r>
                    </a:p>
                  </a:txBody>
                  <a:tcPr marL="6750" marR="6750" marT="6750" marB="67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268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tr-TR" sz="2000" b="0">
                          <a:latin typeface="+mn-lt"/>
                          <a:ea typeface="Times"/>
                          <a:cs typeface="Times New Roman"/>
                        </a:rPr>
                        <a:t>NCR</a:t>
                      </a:r>
                    </a:p>
                  </a:txBody>
                  <a:tcPr marL="6750" marR="6750" marT="6750" marB="67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tr-TR" sz="2000" b="0" dirty="0" err="1">
                          <a:latin typeface="+mn-lt"/>
                          <a:ea typeface="Times"/>
                          <a:cs typeface="Times New Roman"/>
                        </a:rPr>
                        <a:t>akrilonitril</a:t>
                      </a:r>
                      <a:r>
                        <a:rPr lang="tr-TR" sz="2000" b="0" dirty="0">
                          <a:latin typeface="+mn-lt"/>
                          <a:ea typeface="Times"/>
                          <a:cs typeface="Times New Roman"/>
                        </a:rPr>
                        <a:t>-</a:t>
                      </a:r>
                      <a:r>
                        <a:rPr lang="tr-TR" sz="2000" b="0" dirty="0" err="1">
                          <a:latin typeface="+mn-lt"/>
                          <a:ea typeface="Times"/>
                          <a:cs typeface="Times New Roman"/>
                        </a:rPr>
                        <a:t>kloropren</a:t>
                      </a:r>
                      <a:r>
                        <a:rPr lang="tr-TR" sz="2000" b="0" dirty="0">
                          <a:latin typeface="+mn-lt"/>
                          <a:ea typeface="Times"/>
                          <a:cs typeface="Times New Roman"/>
                        </a:rPr>
                        <a:t> kauçuğu</a:t>
                      </a:r>
                    </a:p>
                  </a:txBody>
                  <a:tcPr marL="6750" marR="6750" marT="6750" marB="67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tr-TR" sz="2000" dirty="0" err="1" smtClean="0">
                          <a:latin typeface="+mn-lt"/>
                          <a:ea typeface="Times"/>
                          <a:cs typeface="Times New Roman"/>
                        </a:rPr>
                        <a:t>akrilonitril</a:t>
                      </a:r>
                      <a:r>
                        <a:rPr lang="tr-TR" sz="2000" dirty="0" smtClean="0">
                          <a:latin typeface="+mn-lt"/>
                          <a:ea typeface="Times"/>
                          <a:cs typeface="Times New Roman"/>
                        </a:rPr>
                        <a:t>-</a:t>
                      </a:r>
                      <a:r>
                        <a:rPr lang="tr-TR" sz="2000" dirty="0" err="1" smtClean="0">
                          <a:latin typeface="+mn-lt"/>
                          <a:ea typeface="Times"/>
                          <a:cs typeface="Times New Roman"/>
                        </a:rPr>
                        <a:t>kloropren</a:t>
                      </a:r>
                      <a:r>
                        <a:rPr lang="tr-TR" sz="2000" dirty="0" smtClean="0">
                          <a:latin typeface="+mn-lt"/>
                          <a:ea typeface="Times"/>
                          <a:cs typeface="Times New Roman"/>
                        </a:rPr>
                        <a:t> </a:t>
                      </a:r>
                      <a:r>
                        <a:rPr lang="tr-TR" sz="2000" dirty="0">
                          <a:latin typeface="+mn-lt"/>
                          <a:ea typeface="Times"/>
                          <a:cs typeface="Times New Roman"/>
                        </a:rPr>
                        <a:t>kopolimeri</a:t>
                      </a:r>
                    </a:p>
                  </a:txBody>
                  <a:tcPr marL="6750" marR="6750" marT="6750" marB="67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268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tr-TR" sz="2000" b="0">
                          <a:latin typeface="+mn-lt"/>
                          <a:ea typeface="Times"/>
                          <a:cs typeface="Times New Roman"/>
                        </a:rPr>
                        <a:t>NIR</a:t>
                      </a:r>
                    </a:p>
                  </a:txBody>
                  <a:tcPr marL="6750" marR="6750" marT="6750" marB="67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tr-TR" sz="2000" b="0" dirty="0" err="1">
                          <a:latin typeface="+mn-lt"/>
                          <a:ea typeface="Times"/>
                          <a:cs typeface="Times New Roman"/>
                        </a:rPr>
                        <a:t>akrilonitril</a:t>
                      </a:r>
                      <a:r>
                        <a:rPr lang="tr-TR" sz="2000" b="0" dirty="0">
                          <a:latin typeface="+mn-lt"/>
                          <a:ea typeface="Times"/>
                          <a:cs typeface="Times New Roman"/>
                        </a:rPr>
                        <a:t>-</a:t>
                      </a:r>
                      <a:r>
                        <a:rPr lang="tr-TR" sz="2000" b="0" dirty="0" err="1">
                          <a:latin typeface="+mn-lt"/>
                          <a:ea typeface="Times"/>
                          <a:cs typeface="Times New Roman"/>
                        </a:rPr>
                        <a:t>izopren</a:t>
                      </a:r>
                      <a:r>
                        <a:rPr lang="tr-TR" sz="2000" b="0" dirty="0">
                          <a:latin typeface="+mn-lt"/>
                          <a:ea typeface="Times"/>
                          <a:cs typeface="Times New Roman"/>
                        </a:rPr>
                        <a:t> kauçuğu </a:t>
                      </a:r>
                    </a:p>
                  </a:txBody>
                  <a:tcPr marL="6750" marR="6750" marT="6750" marB="67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tr-TR" sz="2000" dirty="0">
                          <a:latin typeface="+mn-lt"/>
                          <a:ea typeface="Times"/>
                          <a:cs typeface="Times New Roman"/>
                        </a:rPr>
                        <a:t> </a:t>
                      </a:r>
                      <a:r>
                        <a:rPr lang="tr-TR" sz="2000" dirty="0" err="1">
                          <a:latin typeface="+mn-lt"/>
                          <a:ea typeface="Times"/>
                          <a:cs typeface="Times New Roman"/>
                        </a:rPr>
                        <a:t>akrilonitril</a:t>
                      </a:r>
                      <a:r>
                        <a:rPr lang="tr-TR" sz="2000" dirty="0">
                          <a:latin typeface="+mn-lt"/>
                          <a:ea typeface="Times"/>
                          <a:cs typeface="Times New Roman"/>
                        </a:rPr>
                        <a:t>-</a:t>
                      </a:r>
                      <a:r>
                        <a:rPr lang="tr-TR" sz="2000" dirty="0" err="1">
                          <a:latin typeface="+mn-lt"/>
                          <a:ea typeface="Times"/>
                          <a:cs typeface="Times New Roman"/>
                        </a:rPr>
                        <a:t>izopren</a:t>
                      </a:r>
                      <a:r>
                        <a:rPr lang="tr-TR" sz="2000" dirty="0">
                          <a:latin typeface="+mn-lt"/>
                          <a:ea typeface="Times"/>
                          <a:cs typeface="Times New Roman"/>
                        </a:rPr>
                        <a:t> kopolimeri</a:t>
                      </a:r>
                    </a:p>
                  </a:txBody>
                  <a:tcPr marL="6750" marR="6750" marT="6750" marB="67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09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tr-TR" sz="2000" b="0">
                          <a:latin typeface="+mn-lt"/>
                          <a:ea typeface="Times"/>
                          <a:cs typeface="Times New Roman"/>
                        </a:rPr>
                        <a:t>NR</a:t>
                      </a:r>
                    </a:p>
                  </a:txBody>
                  <a:tcPr marL="6750" marR="6750" marT="6750" marB="67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tr-TR" sz="2000" b="0" dirty="0">
                          <a:latin typeface="+mn-lt"/>
                          <a:ea typeface="Times"/>
                          <a:cs typeface="Times New Roman"/>
                        </a:rPr>
                        <a:t>doğal kauçuk </a:t>
                      </a:r>
                    </a:p>
                  </a:txBody>
                  <a:tcPr marL="6750" marR="6750" marT="6750" marB="67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tr-TR" sz="2000" dirty="0">
                          <a:latin typeface="+mn-lt"/>
                          <a:ea typeface="Times"/>
                          <a:cs typeface="Times New Roman"/>
                        </a:rPr>
                        <a:t> </a:t>
                      </a:r>
                      <a:r>
                        <a:rPr lang="tr-TR" sz="2000" dirty="0" err="1">
                          <a:latin typeface="+mn-lt"/>
                          <a:ea typeface="Times"/>
                          <a:cs typeface="Times New Roman"/>
                        </a:rPr>
                        <a:t>poli</a:t>
                      </a:r>
                      <a:r>
                        <a:rPr lang="tr-TR" sz="2000" dirty="0">
                          <a:latin typeface="+mn-lt"/>
                          <a:ea typeface="Times"/>
                          <a:cs typeface="Times New Roman"/>
                        </a:rPr>
                        <a:t>(</a:t>
                      </a:r>
                      <a:r>
                        <a:rPr lang="tr-TR" sz="2000" dirty="0" err="1">
                          <a:latin typeface="+mn-lt"/>
                          <a:ea typeface="Times"/>
                          <a:cs typeface="Times New Roman"/>
                        </a:rPr>
                        <a:t>cis</a:t>
                      </a:r>
                      <a:r>
                        <a:rPr lang="tr-TR" sz="2000" dirty="0">
                          <a:latin typeface="+mn-lt"/>
                          <a:ea typeface="Times"/>
                          <a:cs typeface="Times New Roman"/>
                        </a:rPr>
                        <a:t>-</a:t>
                      </a:r>
                      <a:r>
                        <a:rPr lang="tr-TR" sz="2000" dirty="0" err="1">
                          <a:latin typeface="+mn-lt"/>
                          <a:ea typeface="Times"/>
                          <a:cs typeface="Times New Roman"/>
                        </a:rPr>
                        <a:t>izopren</a:t>
                      </a:r>
                      <a:r>
                        <a:rPr lang="tr-TR" sz="2000" dirty="0">
                          <a:latin typeface="+mn-lt"/>
                          <a:ea typeface="Times"/>
                          <a:cs typeface="Times New Roman"/>
                        </a:rPr>
                        <a:t>)</a:t>
                      </a:r>
                    </a:p>
                  </a:txBody>
                  <a:tcPr marL="6750" marR="6750" marT="6750" marB="67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268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tr-TR" sz="2000" b="0">
                          <a:latin typeface="+mn-lt"/>
                          <a:ea typeface="Times"/>
                          <a:cs typeface="Times New Roman"/>
                        </a:rPr>
                        <a:t>EPDM</a:t>
                      </a:r>
                    </a:p>
                  </a:txBody>
                  <a:tcPr marL="6750" marR="6750" marT="6750" marB="67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tr-TR" sz="2000" b="0" dirty="0">
                          <a:latin typeface="+mn-lt"/>
                          <a:ea typeface="Times"/>
                          <a:cs typeface="Times New Roman"/>
                        </a:rPr>
                        <a:t>etilen-</a:t>
                      </a:r>
                      <a:r>
                        <a:rPr lang="tr-TR" sz="2000" b="0" dirty="0" err="1">
                          <a:latin typeface="+mn-lt"/>
                          <a:ea typeface="Times"/>
                          <a:cs typeface="Times New Roman"/>
                        </a:rPr>
                        <a:t>propilen</a:t>
                      </a:r>
                      <a:r>
                        <a:rPr lang="tr-TR" sz="2000" b="0" dirty="0">
                          <a:latin typeface="+mn-lt"/>
                          <a:ea typeface="Times"/>
                          <a:cs typeface="Times New Roman"/>
                        </a:rPr>
                        <a:t>-</a:t>
                      </a:r>
                      <a:r>
                        <a:rPr lang="tr-TR" sz="2000" b="0" dirty="0" err="1">
                          <a:latin typeface="+mn-lt"/>
                          <a:ea typeface="Times"/>
                          <a:cs typeface="Times New Roman"/>
                        </a:rPr>
                        <a:t>dien</a:t>
                      </a:r>
                      <a:r>
                        <a:rPr lang="tr-TR" sz="2000" b="0" dirty="0">
                          <a:latin typeface="+mn-lt"/>
                          <a:ea typeface="Times"/>
                          <a:cs typeface="Times New Roman"/>
                        </a:rPr>
                        <a:t> kauçuğu</a:t>
                      </a:r>
                    </a:p>
                  </a:txBody>
                  <a:tcPr marL="6750" marR="6750" marT="6750" marB="67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tr-TR" sz="2000" dirty="0">
                          <a:latin typeface="+mn-lt"/>
                          <a:ea typeface="Times"/>
                          <a:cs typeface="Times New Roman"/>
                        </a:rPr>
                        <a:t>etilen-</a:t>
                      </a:r>
                      <a:r>
                        <a:rPr lang="tr-TR" sz="2000" dirty="0" err="1">
                          <a:latin typeface="+mn-lt"/>
                          <a:ea typeface="Times"/>
                          <a:cs typeface="Times New Roman"/>
                        </a:rPr>
                        <a:t>propilen</a:t>
                      </a:r>
                      <a:r>
                        <a:rPr lang="tr-TR" sz="2000" dirty="0">
                          <a:latin typeface="+mn-lt"/>
                          <a:ea typeface="Times"/>
                          <a:cs typeface="Times New Roman"/>
                        </a:rPr>
                        <a:t>-</a:t>
                      </a:r>
                      <a:r>
                        <a:rPr lang="tr-TR" sz="2000" dirty="0" err="1">
                          <a:latin typeface="+mn-lt"/>
                          <a:ea typeface="Times"/>
                          <a:cs typeface="Times New Roman"/>
                        </a:rPr>
                        <a:t>dien</a:t>
                      </a:r>
                      <a:r>
                        <a:rPr lang="tr-TR" sz="2000" dirty="0">
                          <a:latin typeface="+mn-lt"/>
                          <a:ea typeface="Times"/>
                          <a:cs typeface="Times New Roman"/>
                        </a:rPr>
                        <a:t> </a:t>
                      </a:r>
                      <a:r>
                        <a:rPr lang="tr-TR" sz="2000" dirty="0" err="1">
                          <a:latin typeface="+mn-lt"/>
                          <a:ea typeface="Times"/>
                          <a:cs typeface="Times New Roman"/>
                        </a:rPr>
                        <a:t>terpolimeri</a:t>
                      </a:r>
                      <a:endParaRPr lang="tr-TR" sz="2000" dirty="0">
                        <a:latin typeface="+mn-lt"/>
                        <a:ea typeface="Times"/>
                        <a:cs typeface="Times New Roman"/>
                      </a:endParaRPr>
                    </a:p>
                  </a:txBody>
                  <a:tcPr marL="6750" marR="6750" marT="6750" marB="67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185530" y="-225284"/>
            <a:ext cx="6162261" cy="738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Sülfür </a:t>
            </a:r>
            <a:r>
              <a:rPr kumimoji="0" lang="tr-TR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vulkanizasyonu</a:t>
            </a:r>
            <a:r>
              <a:rPr kumimoji="0" lang="tr-T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ile işlenebilen doymamış kauçuklar grubunda yer alan polimerler</a:t>
            </a:r>
            <a:r>
              <a:rPr kumimoji="0" lang="tr-T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Doğal Kauçuk (NR)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Sentetik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poliizopren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(IR)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Bütil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kauçuğu  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(IIR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)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Halojenlenmiş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bütil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kauçuğu 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(BIIR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)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Polibütadien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 (BR)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Stiren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bütadien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kauçuğu 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(SBR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)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  <a:hlinkClick r:id="rId2" tooltip="Nitrile Rubber"/>
              </a:rPr>
              <a:t>Nitril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  <a:hlinkClick r:id="rId2" tooltip="Nitrile Rubber"/>
              </a:rPr>
              <a:t> kauçuğu 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(NBR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),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Hidrojenlenmiş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nitril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kauçuğu (HNBR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)</a:t>
            </a:r>
            <a:endParaRPr kumimoji="0" lang="tr-T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Kloropren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kauçuğu (CR),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  <a:hlinkClick r:id="rId3" tooltip="Polychloroprene"/>
              </a:rPr>
              <a:t>polychloroprene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Arial" pitchFamily="34" charset="0"/>
                <a:hlinkClick r:id="rId4" tooltip="Neoprene"/>
              </a:rPr>
              <a:t>Neoprene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Baypren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endParaRPr kumimoji="0" lang="tr-T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6550992" y="573892"/>
          <a:ext cx="5433391" cy="4744656"/>
        </p:xfrm>
        <a:graphic>
          <a:graphicData uri="http://schemas.openxmlformats.org/drawingml/2006/table">
            <a:tbl>
              <a:tblPr/>
              <a:tblGrid>
                <a:gridCol w="732577"/>
                <a:gridCol w="2370723"/>
                <a:gridCol w="2330091"/>
              </a:tblGrid>
              <a:tr h="71546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tr-TR" sz="2000" b="0" dirty="0">
                          <a:latin typeface="+mn-lt"/>
                          <a:ea typeface="Times"/>
                          <a:cs typeface="Times New Roman"/>
                        </a:rPr>
                        <a:t>SBR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tr-TR" sz="2000" b="0" dirty="0">
                          <a:latin typeface="+mn-lt"/>
                          <a:ea typeface="Times"/>
                          <a:cs typeface="Times New Roman"/>
                        </a:rPr>
                        <a:t>e-SBR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tr-TR" sz="2000" b="0" dirty="0">
                          <a:latin typeface="+mn-lt"/>
                          <a:ea typeface="Times"/>
                          <a:cs typeface="Times New Roman"/>
                        </a:rPr>
                        <a:t>s-SBR</a:t>
                      </a:r>
                    </a:p>
                  </a:txBody>
                  <a:tcPr marL="6750" marR="6750" marT="6750" marB="67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tr-TR" sz="2000" b="0" dirty="0" err="1">
                          <a:latin typeface="+mn-lt"/>
                          <a:ea typeface="Times"/>
                          <a:cs typeface="Times New Roman"/>
                        </a:rPr>
                        <a:t>stiren</a:t>
                      </a:r>
                      <a:r>
                        <a:rPr lang="tr-TR" sz="2000" b="0" dirty="0">
                          <a:latin typeface="+mn-lt"/>
                          <a:ea typeface="Times"/>
                          <a:cs typeface="Times New Roman"/>
                        </a:rPr>
                        <a:t>-</a:t>
                      </a:r>
                      <a:r>
                        <a:rPr lang="tr-TR" sz="2000" b="0" dirty="0" err="1">
                          <a:latin typeface="+mn-lt"/>
                          <a:ea typeface="Times"/>
                          <a:cs typeface="Times New Roman"/>
                        </a:rPr>
                        <a:t>bütadien</a:t>
                      </a:r>
                      <a:r>
                        <a:rPr lang="tr-TR" sz="2000" b="0" dirty="0">
                          <a:latin typeface="+mn-lt"/>
                          <a:ea typeface="Times"/>
                          <a:cs typeface="Times New Roman"/>
                        </a:rPr>
                        <a:t> </a:t>
                      </a:r>
                      <a:r>
                        <a:rPr lang="tr-TR" sz="2000" b="0" dirty="0" smtClean="0">
                          <a:latin typeface="+mn-lt"/>
                          <a:ea typeface="Times"/>
                          <a:cs typeface="Times New Roman"/>
                        </a:rPr>
                        <a:t>kauçuğu</a:t>
                      </a:r>
                      <a:endParaRPr lang="tr-TR" sz="2000" b="0" dirty="0">
                        <a:latin typeface="+mn-lt"/>
                        <a:ea typeface="Times"/>
                        <a:cs typeface="Times New Roman"/>
                      </a:endParaRPr>
                    </a:p>
                  </a:txBody>
                  <a:tcPr marL="6750" marR="6750" marT="6750" marB="67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tr-TR" sz="2000" dirty="0">
                          <a:latin typeface="+mn-lt"/>
                          <a:ea typeface="Times"/>
                          <a:cs typeface="Times New Roman"/>
                        </a:rPr>
                        <a:t> </a:t>
                      </a:r>
                      <a:r>
                        <a:rPr lang="tr-TR" sz="2000" dirty="0" err="1">
                          <a:latin typeface="+mn-lt"/>
                          <a:ea typeface="Times"/>
                          <a:cs typeface="Times New Roman"/>
                        </a:rPr>
                        <a:t>stiren</a:t>
                      </a:r>
                      <a:r>
                        <a:rPr lang="tr-TR" sz="2000" dirty="0">
                          <a:latin typeface="+mn-lt"/>
                          <a:ea typeface="Times"/>
                          <a:cs typeface="Times New Roman"/>
                        </a:rPr>
                        <a:t>-</a:t>
                      </a:r>
                      <a:r>
                        <a:rPr lang="tr-TR" sz="2000" dirty="0" err="1">
                          <a:latin typeface="+mn-lt"/>
                          <a:ea typeface="Times"/>
                          <a:cs typeface="Times New Roman"/>
                        </a:rPr>
                        <a:t>bütadien</a:t>
                      </a:r>
                      <a:r>
                        <a:rPr lang="tr-TR" sz="2000" dirty="0">
                          <a:latin typeface="+mn-lt"/>
                          <a:ea typeface="Times"/>
                          <a:cs typeface="Times New Roman"/>
                        </a:rPr>
                        <a:t> kopolimeri</a:t>
                      </a:r>
                    </a:p>
                  </a:txBody>
                  <a:tcPr marL="6750" marR="6750" marT="6750" marB="67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268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tr-TR" sz="2000" b="0">
                          <a:latin typeface="+mn-lt"/>
                          <a:ea typeface="Times"/>
                          <a:cs typeface="Times New Roman"/>
                        </a:rPr>
                        <a:t>SBS</a:t>
                      </a:r>
                    </a:p>
                  </a:txBody>
                  <a:tcPr marL="6750" marR="6750" marT="6750" marB="67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tr-TR" sz="2000" b="0" dirty="0" err="1">
                          <a:latin typeface="+mn-lt"/>
                          <a:ea typeface="Times"/>
                          <a:cs typeface="Times New Roman"/>
                        </a:rPr>
                        <a:t>stirenik</a:t>
                      </a:r>
                      <a:r>
                        <a:rPr lang="tr-TR" sz="2000" b="0" dirty="0">
                          <a:latin typeface="+mn-lt"/>
                          <a:ea typeface="Times"/>
                          <a:cs typeface="Times New Roman"/>
                        </a:rPr>
                        <a:t> blok kopolimer</a:t>
                      </a:r>
                    </a:p>
                  </a:txBody>
                  <a:tcPr marL="6750" marR="6750" marT="6750" marB="67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tr-TR" sz="2000" dirty="0" err="1">
                          <a:latin typeface="+mn-lt"/>
                          <a:ea typeface="Times"/>
                          <a:cs typeface="Times New Roman"/>
                        </a:rPr>
                        <a:t>stiren</a:t>
                      </a:r>
                      <a:r>
                        <a:rPr lang="tr-TR" sz="2000" dirty="0">
                          <a:latin typeface="+mn-lt"/>
                          <a:ea typeface="Times"/>
                          <a:cs typeface="Times New Roman"/>
                        </a:rPr>
                        <a:t>-</a:t>
                      </a:r>
                      <a:r>
                        <a:rPr lang="tr-TR" sz="2000" dirty="0" err="1">
                          <a:latin typeface="+mn-lt"/>
                          <a:ea typeface="Times"/>
                          <a:cs typeface="Times New Roman"/>
                        </a:rPr>
                        <a:t>bütadien</a:t>
                      </a:r>
                      <a:r>
                        <a:rPr lang="tr-TR" sz="2000" dirty="0">
                          <a:latin typeface="+mn-lt"/>
                          <a:ea typeface="Times"/>
                          <a:cs typeface="Times New Roman"/>
                        </a:rPr>
                        <a:t>-</a:t>
                      </a:r>
                      <a:r>
                        <a:rPr lang="tr-TR" sz="2000" dirty="0" err="1">
                          <a:latin typeface="+mn-lt"/>
                          <a:ea typeface="Times"/>
                          <a:cs typeface="Times New Roman"/>
                        </a:rPr>
                        <a:t>stiren</a:t>
                      </a:r>
                      <a:r>
                        <a:rPr lang="tr-TR" sz="2000" dirty="0">
                          <a:latin typeface="+mn-lt"/>
                          <a:ea typeface="Times"/>
                          <a:cs typeface="Times New Roman"/>
                        </a:rPr>
                        <a:t> </a:t>
                      </a:r>
                      <a:r>
                        <a:rPr lang="tr-TR" sz="2000" dirty="0" err="1">
                          <a:latin typeface="+mn-lt"/>
                          <a:ea typeface="Times"/>
                          <a:cs typeface="Times New Roman"/>
                        </a:rPr>
                        <a:t>triblok</a:t>
                      </a:r>
                      <a:r>
                        <a:rPr lang="tr-TR" sz="2000" dirty="0">
                          <a:latin typeface="+mn-lt"/>
                          <a:ea typeface="Times"/>
                          <a:cs typeface="Times New Roman"/>
                        </a:rPr>
                        <a:t> kopolimeri</a:t>
                      </a:r>
                    </a:p>
                  </a:txBody>
                  <a:tcPr marL="6750" marR="6750" marT="6750" marB="67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09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tr-TR" sz="2000" b="0">
                          <a:latin typeface="+mn-lt"/>
                          <a:ea typeface="Times"/>
                          <a:cs typeface="Times New Roman"/>
                        </a:rPr>
                        <a:t>SCR</a:t>
                      </a:r>
                    </a:p>
                  </a:txBody>
                  <a:tcPr marL="6750" marR="6750" marT="6750" marB="67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tr-TR" sz="2000" b="0" dirty="0" err="1">
                          <a:latin typeface="+mn-lt"/>
                          <a:ea typeface="Times"/>
                          <a:cs typeface="Times New Roman"/>
                        </a:rPr>
                        <a:t>stiren</a:t>
                      </a:r>
                      <a:r>
                        <a:rPr lang="tr-TR" sz="2000" b="0" dirty="0">
                          <a:latin typeface="+mn-lt"/>
                          <a:ea typeface="Times"/>
                          <a:cs typeface="Times New Roman"/>
                        </a:rPr>
                        <a:t>-</a:t>
                      </a:r>
                      <a:r>
                        <a:rPr lang="tr-TR" sz="2000" b="0" dirty="0" err="1">
                          <a:latin typeface="+mn-lt"/>
                          <a:ea typeface="Times"/>
                          <a:cs typeface="Times New Roman"/>
                        </a:rPr>
                        <a:t>kloropren</a:t>
                      </a:r>
                      <a:r>
                        <a:rPr lang="tr-TR" sz="2000" b="0" dirty="0">
                          <a:latin typeface="+mn-lt"/>
                          <a:ea typeface="Times"/>
                          <a:cs typeface="Times New Roman"/>
                        </a:rPr>
                        <a:t> kauçuğu</a:t>
                      </a:r>
                    </a:p>
                  </a:txBody>
                  <a:tcPr marL="6750" marR="6750" marT="6750" marB="67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tr-TR" sz="2000" dirty="0" err="1">
                          <a:latin typeface="+mn-lt"/>
                          <a:ea typeface="Times"/>
                          <a:cs typeface="Times New Roman"/>
                        </a:rPr>
                        <a:t>stiren</a:t>
                      </a:r>
                      <a:r>
                        <a:rPr lang="tr-TR" sz="2000" dirty="0">
                          <a:latin typeface="+mn-lt"/>
                          <a:ea typeface="Times"/>
                          <a:cs typeface="Times New Roman"/>
                        </a:rPr>
                        <a:t>-</a:t>
                      </a:r>
                      <a:r>
                        <a:rPr lang="tr-TR" sz="2000" dirty="0" err="1">
                          <a:latin typeface="+mn-lt"/>
                          <a:ea typeface="Times"/>
                          <a:cs typeface="Times New Roman"/>
                        </a:rPr>
                        <a:t>kloropren</a:t>
                      </a:r>
                      <a:r>
                        <a:rPr lang="tr-TR" sz="2000" dirty="0">
                          <a:latin typeface="+mn-lt"/>
                          <a:ea typeface="Times"/>
                          <a:cs typeface="Times New Roman"/>
                        </a:rPr>
                        <a:t> kopolimeri</a:t>
                      </a:r>
                    </a:p>
                  </a:txBody>
                  <a:tcPr marL="6750" marR="6750" marT="6750" marB="67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09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tr-TR" sz="2000" b="0">
                          <a:latin typeface="+mn-lt"/>
                          <a:ea typeface="Times"/>
                          <a:cs typeface="Times New Roman"/>
                        </a:rPr>
                        <a:t>SI</a:t>
                      </a:r>
                    </a:p>
                  </a:txBody>
                  <a:tcPr marL="6750" marR="6750" marT="6750" marB="67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tr-TR" sz="2000" b="0" dirty="0">
                          <a:latin typeface="+mn-lt"/>
                          <a:ea typeface="Times"/>
                          <a:cs typeface="Times New Roman"/>
                        </a:rPr>
                        <a:t>silikon kauçuğu</a:t>
                      </a:r>
                    </a:p>
                  </a:txBody>
                  <a:tcPr marL="6750" marR="6750" marT="6750" marB="67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tr-TR" sz="2000" dirty="0" err="1">
                          <a:latin typeface="+mn-lt"/>
                          <a:ea typeface="Times"/>
                          <a:cs typeface="Times New Roman"/>
                        </a:rPr>
                        <a:t>poli</a:t>
                      </a:r>
                      <a:r>
                        <a:rPr lang="tr-TR" sz="2000" dirty="0">
                          <a:latin typeface="+mn-lt"/>
                          <a:ea typeface="Times"/>
                          <a:cs typeface="Times New Roman"/>
                        </a:rPr>
                        <a:t>(</a:t>
                      </a:r>
                      <a:r>
                        <a:rPr lang="tr-TR" sz="2000" dirty="0" err="1">
                          <a:latin typeface="+mn-lt"/>
                          <a:ea typeface="Times"/>
                          <a:cs typeface="Times New Roman"/>
                        </a:rPr>
                        <a:t>dimetil</a:t>
                      </a:r>
                      <a:r>
                        <a:rPr lang="tr-TR" sz="2000" dirty="0">
                          <a:latin typeface="+mn-lt"/>
                          <a:ea typeface="Times"/>
                          <a:cs typeface="Times New Roman"/>
                        </a:rPr>
                        <a:t> </a:t>
                      </a:r>
                      <a:r>
                        <a:rPr lang="tr-TR" sz="2000" dirty="0" err="1">
                          <a:latin typeface="+mn-lt"/>
                          <a:ea typeface="Times"/>
                          <a:cs typeface="Times New Roman"/>
                        </a:rPr>
                        <a:t>siloksan</a:t>
                      </a:r>
                      <a:r>
                        <a:rPr lang="tr-TR" sz="2000" dirty="0">
                          <a:latin typeface="+mn-lt"/>
                          <a:ea typeface="Times"/>
                          <a:cs typeface="Times New Roman"/>
                        </a:rPr>
                        <a:t>)</a:t>
                      </a:r>
                    </a:p>
                  </a:txBody>
                  <a:tcPr marL="6750" marR="6750" marT="6750" marB="67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09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tr-TR" sz="2000" b="0" dirty="0">
                          <a:latin typeface="+mn-lt"/>
                          <a:ea typeface="Times"/>
                          <a:cs typeface="Times New Roman"/>
                        </a:rPr>
                        <a:t>SIR</a:t>
                      </a:r>
                    </a:p>
                  </a:txBody>
                  <a:tcPr marL="6750" marR="6750" marT="6750" marB="67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tr-TR" sz="2000" b="0" dirty="0" err="1">
                          <a:latin typeface="+mn-lt"/>
                          <a:ea typeface="Times"/>
                          <a:cs typeface="Times New Roman"/>
                        </a:rPr>
                        <a:t>stiren</a:t>
                      </a:r>
                      <a:r>
                        <a:rPr lang="tr-TR" sz="2000" b="0" dirty="0">
                          <a:latin typeface="+mn-lt"/>
                          <a:ea typeface="Times"/>
                          <a:cs typeface="Times New Roman"/>
                        </a:rPr>
                        <a:t>-</a:t>
                      </a:r>
                      <a:r>
                        <a:rPr lang="tr-TR" sz="2000" b="0" dirty="0" err="1">
                          <a:latin typeface="+mn-lt"/>
                          <a:ea typeface="Times"/>
                          <a:cs typeface="Times New Roman"/>
                        </a:rPr>
                        <a:t>izopren</a:t>
                      </a:r>
                      <a:r>
                        <a:rPr lang="tr-TR" sz="2000" b="0" dirty="0">
                          <a:latin typeface="+mn-lt"/>
                          <a:ea typeface="Times"/>
                          <a:cs typeface="Times New Roman"/>
                        </a:rPr>
                        <a:t> kauçuğu</a:t>
                      </a:r>
                    </a:p>
                  </a:txBody>
                  <a:tcPr marL="6750" marR="6750" marT="6750" marB="67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tr-TR" sz="2000" dirty="0">
                          <a:latin typeface="+mn-lt"/>
                          <a:ea typeface="Times"/>
                          <a:cs typeface="Times New Roman"/>
                        </a:rPr>
                        <a:t> </a:t>
                      </a:r>
                      <a:r>
                        <a:rPr lang="tr-TR" sz="2000" dirty="0" err="1">
                          <a:latin typeface="+mn-lt"/>
                          <a:ea typeface="Times"/>
                          <a:cs typeface="Times New Roman"/>
                        </a:rPr>
                        <a:t>stiren</a:t>
                      </a:r>
                      <a:r>
                        <a:rPr lang="tr-TR" sz="2000" dirty="0">
                          <a:latin typeface="+mn-lt"/>
                          <a:ea typeface="Times"/>
                          <a:cs typeface="Times New Roman"/>
                        </a:rPr>
                        <a:t>-</a:t>
                      </a:r>
                      <a:r>
                        <a:rPr lang="tr-TR" sz="2000" dirty="0" err="1">
                          <a:latin typeface="+mn-lt"/>
                          <a:ea typeface="Times"/>
                          <a:cs typeface="Times New Roman"/>
                        </a:rPr>
                        <a:t>izopren</a:t>
                      </a:r>
                      <a:r>
                        <a:rPr lang="tr-TR" sz="2000" dirty="0">
                          <a:latin typeface="+mn-lt"/>
                          <a:ea typeface="Times"/>
                          <a:cs typeface="Times New Roman"/>
                        </a:rPr>
                        <a:t> kopolimeri</a:t>
                      </a:r>
                    </a:p>
                  </a:txBody>
                  <a:tcPr marL="6750" marR="6750" marT="6750" marB="67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59026" y="159024"/>
            <a:ext cx="12192000" cy="6647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Sülfür </a:t>
            </a:r>
            <a:r>
              <a:rPr kumimoji="0" lang="tr-TR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vulkanizasyonu</a:t>
            </a:r>
            <a:r>
              <a:rPr kumimoji="0" lang="tr-T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ile işlenemeyen doymuş kauçuklar </a:t>
            </a:r>
            <a:endParaRPr kumimoji="0" lang="tr-T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r-TR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EPM (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  <a:hlinkClick r:id="rId2" tooltip="Ethylene propylene rubber"/>
              </a:rPr>
              <a:t>ethylene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  <a:hlinkClick r:id="rId2" tooltip="Ethylene propylene rubber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  <a:hlinkClick r:id="rId2" tooltip="Ethylene propylene rubber"/>
              </a:rPr>
              <a:t>propylene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  <a:hlinkClick r:id="rId2" tooltip="Ethylene propylene rubber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  <a:hlinkClick r:id="rId2" tooltip="Ethylene propylene rubber"/>
              </a:rPr>
              <a:t>rubber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  <a:hlinkClick r:id="rId3" tooltip="EPDM rubber"/>
              </a:rPr>
              <a:t>EPDM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  <a:hlinkClick r:id="rId3" tooltip="EPDM rubber"/>
              </a:rPr>
              <a:t>rubber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ethylene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propylene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diene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rubber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,) </a:t>
            </a:r>
            <a:endParaRPr kumimoji="0" lang="tr-TR" sz="24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  <a:hlinkClick r:id="rId4" tooltip="Epichlorohydrin"/>
              </a:rPr>
              <a:t>Epichlorohydrin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rubber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(ECO)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Polyacrylic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rubber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(ACM, ABR)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it-IT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  <a:hlinkClick r:id="rId5" tooltip="Silicone rubber"/>
              </a:rPr>
              <a:t>Silicone rubber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(SI, Q, VMQ) </a:t>
            </a:r>
            <a:endParaRPr kumimoji="0" lang="tr-TR" sz="2400" b="0" i="0" u="none" strike="noStrike" cap="none" normalizeH="0" baseline="0" dirty="0" smtClean="0">
              <a:ln>
                <a:noFill/>
              </a:ln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Fluorosilicone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Rubber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(FVMQ)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Fluoroelastomers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  <a:hlinkClick r:id="rId6" tooltip="FKM"/>
              </a:rPr>
              <a:t>FKM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and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FEPM)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  <a:hlinkClick r:id="rId7" tooltip="Viton"/>
              </a:rPr>
              <a:t>Viton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  <a:hlinkClick r:id="rId8" tooltip="Tecnoflon"/>
              </a:rPr>
              <a:t>Tecnoflon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Fluorel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  <a:hlinkClick r:id="rId9" tooltip="Aflas"/>
              </a:rPr>
              <a:t>Aflas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and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Dai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-El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Perfluoroelastomers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(FFKM)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  <a:hlinkClick r:id="rId8" tooltip="Tecnoflon"/>
              </a:rPr>
              <a:t>Tecnoflon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PFR,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  <a:hlinkClick r:id="rId10" tooltip="Kalrez"/>
              </a:rPr>
              <a:t>Kalrez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Chemraz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Perlast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  <a:hlinkClick r:id="rId11" tooltip="Polyether Block Amides"/>
              </a:rPr>
              <a:t>Polyether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  <a:hlinkClick r:id="rId11" tooltip="Polyether Block Amides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  <a:hlinkClick r:id="rId11" tooltip="Polyether Block Amides"/>
              </a:rPr>
              <a:t>Block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  <a:hlinkClick r:id="rId11" tooltip="Polyether Block Amides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  <a:hlinkClick r:id="rId11" tooltip="Polyether Block Amides"/>
              </a:rPr>
              <a:t>Amides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(PEBA)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Chlorosulfonated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Polyethylene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(CSM),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  <a:hlinkClick r:id="rId12" tooltip="Ethylene-vinyl acetate"/>
              </a:rPr>
              <a:t>Ethylene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  <a:hlinkClick r:id="rId12" tooltip="Ethylene-vinyl acetate"/>
              </a:rPr>
              <a:t>-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  <a:hlinkClick r:id="rId12" tooltip="Ethylene-vinyl acetate"/>
              </a:rPr>
              <a:t>vinyl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  <a:hlinkClick r:id="rId12" tooltip="Ethylene-vinyl acetate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  <a:hlinkClick r:id="rId12" tooltip="Ethylene-vinyl acetate"/>
              </a:rPr>
              <a:t>acetate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(EVA) </a:t>
            </a:r>
            <a:endParaRPr kumimoji="0" lang="tr-TR" sz="24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198782" y="163062"/>
            <a:ext cx="11820940" cy="2251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400" dirty="0" smtClean="0"/>
              <a:t>Sentetik </a:t>
            </a:r>
            <a:r>
              <a:rPr lang="tr-TR" sz="2400" dirty="0" smtClean="0"/>
              <a:t>kauçuk başta petrol yan ürünlerinden sentezlenen yapay </a:t>
            </a:r>
            <a:r>
              <a:rPr lang="tr-TR" sz="2400" dirty="0" err="1" smtClean="0"/>
              <a:t>elastomerin</a:t>
            </a:r>
            <a:r>
              <a:rPr lang="tr-TR" sz="2400" dirty="0" smtClean="0"/>
              <a:t> herhangi bir türüdür. Kauçuk </a:t>
            </a:r>
            <a:r>
              <a:rPr lang="tr-TR" sz="2400" dirty="0" err="1" smtClean="0"/>
              <a:t>monomerler</a:t>
            </a:r>
            <a:r>
              <a:rPr lang="tr-TR" sz="2400" dirty="0" smtClean="0"/>
              <a:t>, fiziksel, mekanik ve kimyasal özellikleri için çeşitli oranlarda karıştırılabilir, bir dizi ürün üretmek için kopolimerleştirilebilirler. </a:t>
            </a:r>
            <a:r>
              <a:rPr lang="tr-TR" sz="2400" dirty="0" smtClean="0"/>
              <a:t>Üstün </a:t>
            </a:r>
            <a:r>
              <a:rPr lang="tr-TR" sz="2400" dirty="0" smtClean="0"/>
              <a:t>özellikleri nedeniyle doğal kauçuk günümüzde değerini korumaktadır. </a:t>
            </a:r>
            <a:endParaRPr lang="tr-TR" sz="2400" dirty="0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98782" y="2542103"/>
            <a:ext cx="11701669" cy="3570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95500" algn="l"/>
              </a:tabLst>
            </a:pPr>
            <a:r>
              <a:rPr kumimoji="0" lang="tr-T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"/>
                <a:cs typeface="Times New Roman" pitchFamily="18" charset="0"/>
              </a:rPr>
              <a:t>SENTETİK POLİİZOPREN (IR)</a:t>
            </a:r>
            <a:endParaRPr kumimoji="0" lang="tr-T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95500" algn="l"/>
              </a:tabLst>
            </a:pP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"/>
                <a:cs typeface="Times New Roman" pitchFamily="18" charset="0"/>
              </a:rPr>
              <a:t>Doğal kauçuğun 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"/>
                <a:cs typeface="Times New Roman" pitchFamily="18" charset="0"/>
              </a:rPr>
              <a:t>yerini alan 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"/>
                <a:cs typeface="Times New Roman" pitchFamily="18" charset="0"/>
              </a:rPr>
              <a:t>sentetik bir kauçuktur. 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"/>
                <a:cs typeface="Times New Roman" pitchFamily="18" charset="0"/>
              </a:rPr>
              <a:t>Ancak 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"/>
                <a:cs typeface="Times New Roman" pitchFamily="18" charset="0"/>
              </a:rPr>
              <a:t>zincir üzerindeki yinelenen birimlerin konfigürasyonu kontrol 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"/>
                <a:cs typeface="Times New Roman" pitchFamily="18" charset="0"/>
              </a:rPr>
              <a:t>edilerek </a:t>
            </a:r>
            <a:r>
              <a:rPr kumimoji="0" lang="tr-TR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"/>
                <a:cs typeface="Times New Roman" pitchFamily="18" charset="0"/>
              </a:rPr>
              <a:t>cis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"/>
                <a:cs typeface="Times New Roman" pitchFamily="18" charset="0"/>
              </a:rPr>
              <a:t>-1,4-yapıda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"/>
                <a:cs typeface="Times New Roman" pitchFamily="18" charset="0"/>
              </a:rPr>
              <a:t>poliizopren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"/>
                <a:cs typeface="Times New Roman" pitchFamily="18" charset="0"/>
              </a:rPr>
              <a:t> (IR) 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"/>
                <a:cs typeface="Times New Roman" pitchFamily="18" charset="0"/>
              </a:rPr>
              <a:t>sentezlenebilmiştir.</a:t>
            </a:r>
            <a:r>
              <a:rPr kumimoji="0" lang="tr-TR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"/>
                <a:cs typeface="Times New Roman" pitchFamily="18" charset="0"/>
              </a:rPr>
              <a:t> 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"/>
                <a:cs typeface="Times New Roman" pitchFamily="18" charset="0"/>
              </a:rPr>
              <a:t>Bu 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"/>
                <a:cs typeface="Times New Roman" pitchFamily="18" charset="0"/>
              </a:rPr>
              <a:t>küçük fark nedeniyle sentetik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"/>
                <a:cs typeface="Times New Roman" pitchFamily="18" charset="0"/>
              </a:rPr>
              <a:t>poliizopren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"/>
                <a:cs typeface="Times New Roman" pitchFamily="18" charset="0"/>
              </a:rPr>
              <a:t> doğal kauçuktan yavaş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"/>
                <a:cs typeface="Times New Roman" pitchFamily="18" charset="0"/>
              </a:rPr>
              <a:t>vulkanize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"/>
                <a:cs typeface="Times New Roman" pitchFamily="18" charset="0"/>
              </a:rPr>
              <a:t> olur 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"/>
                <a:cs typeface="Times New Roman" pitchFamily="18" charset="0"/>
              </a:rPr>
              <a:t>ve 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"/>
                <a:cs typeface="Times New Roman" pitchFamily="18" charset="0"/>
              </a:rPr>
              <a:t>elastikiyeti doğal kauçuktan 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"/>
                <a:cs typeface="Times New Roman" pitchFamily="18" charset="0"/>
              </a:rPr>
              <a:t>iyidir. kauçuk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"/>
                <a:cs typeface="Times New Roman" pitchFamily="18" charset="0"/>
              </a:rPr>
              <a:t>band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"/>
                <a:cs typeface="Times New Roman" pitchFamily="18" charset="0"/>
              </a:rPr>
              <a:t>, hortum, conta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"/>
                <a:cs typeface="Times New Roman" pitchFamily="18" charset="0"/>
              </a:rPr>
              <a:t>, 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"/>
                <a:cs typeface="Times New Roman" pitchFamily="18" charset="0"/>
              </a:rPr>
              <a:t>ayakkabı tabanı, sünger, spor eşyası yapımında kullanılır.</a:t>
            </a:r>
            <a:endParaRPr kumimoji="0" lang="tr-T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95500" algn="l"/>
              </a:tabLst>
            </a:pPr>
            <a:r>
              <a:rPr kumimoji="0" lang="tr-TR" sz="1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</a:t>
            </a:r>
            <a:endParaRPr kumimoji="0" 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7649" name="Resim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317254" y="5618922"/>
            <a:ext cx="7545784" cy="10336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238541" y="0"/>
            <a:ext cx="12192000" cy="1697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93888" algn="l"/>
              </a:tabLst>
            </a:pPr>
            <a:r>
              <a:rPr kumimoji="0" lang="tr-TR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Nitril</a:t>
            </a:r>
            <a:r>
              <a:rPr kumimoji="0" lang="tr-T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kauçuk (NBR)</a:t>
            </a:r>
            <a:endParaRPr kumimoji="0" lang="tr-T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93888" algn="l"/>
              </a:tabLst>
            </a:pP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Nitril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kauçuğu,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akrilonitril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ve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bütadienin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kopolimeridir. </a:t>
            </a:r>
            <a:endParaRPr kumimoji="0" lang="tr-T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93888" algn="l"/>
              </a:tabLst>
            </a:pPr>
            <a:endParaRPr kumimoji="0" lang="tr-T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194629" y="1174540"/>
            <a:ext cx="1169257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tr-TR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Keçe uygulamalarının büyük bir kısmı için önerilen, yağ ve greslere dayanıklı, </a:t>
            </a:r>
            <a:r>
              <a:rPr kumimoji="0" lang="tr-TR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malzemedir</a:t>
            </a:r>
            <a:r>
              <a:rPr kumimoji="0" lang="tr-TR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. </a:t>
            </a:r>
            <a:r>
              <a:rPr lang="tr-TR" sz="2400" b="1" dirty="0" smtClean="0">
                <a:ea typeface="Times New Roman" pitchFamily="18" charset="0"/>
                <a:cs typeface="Arial" pitchFamily="34" charset="0"/>
              </a:rPr>
              <a:t>asit ve bazlara, alkole karşı </a:t>
            </a:r>
            <a:r>
              <a:rPr lang="tr-TR" sz="2400" b="1" dirty="0" smtClean="0">
                <a:ea typeface="Times New Roman" pitchFamily="18" charset="0"/>
                <a:cs typeface="Arial" pitchFamily="34" charset="0"/>
              </a:rPr>
              <a:t>dirençlidir. </a:t>
            </a:r>
            <a:r>
              <a:rPr lang="tr-TR" sz="2400" dirty="0" smtClean="0">
                <a:ea typeface="Times New Roman" pitchFamily="18" charset="0"/>
                <a:cs typeface="Arial" pitchFamily="34" charset="0"/>
              </a:rPr>
              <a:t>Bu </a:t>
            </a:r>
            <a:r>
              <a:rPr lang="tr-TR" sz="2400" dirty="0" smtClean="0">
                <a:ea typeface="Times New Roman" pitchFamily="18" charset="0"/>
                <a:cs typeface="Arial" pitchFamily="34" charset="0"/>
              </a:rPr>
              <a:t>malzeme -50° C ile 100° C arasında kullanılır. </a:t>
            </a:r>
            <a:endParaRPr kumimoji="0" lang="tr-TR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238540" y="3441680"/>
            <a:ext cx="57912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93888" algn="l"/>
              </a:tabLst>
            </a:pPr>
            <a:endParaRPr kumimoji="0" lang="tr-T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93888" algn="l"/>
              </a:tabLst>
            </a:pPr>
            <a:r>
              <a:rPr kumimoji="0" lang="tr-TR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Stiren</a:t>
            </a:r>
            <a:r>
              <a:rPr kumimoji="0" lang="tr-T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tr-TR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butadien</a:t>
            </a:r>
            <a:r>
              <a:rPr kumimoji="0" lang="tr-T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kauçuk (SBR)</a:t>
            </a:r>
            <a:endParaRPr kumimoji="0" lang="tr-T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93888" algn="l"/>
              </a:tabLst>
            </a:pPr>
            <a:endParaRPr kumimoji="0" lang="tr-TR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93888" algn="l"/>
              </a:tabLst>
            </a:pPr>
            <a:r>
              <a:rPr kumimoji="0" lang="tr-TR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SBR</a:t>
            </a:r>
            <a:r>
              <a:rPr kumimoji="0" lang="tr-TR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tr-TR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stiren</a:t>
            </a:r>
            <a:r>
              <a:rPr kumimoji="0" lang="tr-TR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ve </a:t>
            </a:r>
            <a:r>
              <a:rPr kumimoji="0" lang="tr-TR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bütadieninin</a:t>
            </a:r>
            <a:r>
              <a:rPr kumimoji="0" lang="tr-TR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rastgele kopolimeridir </a:t>
            </a:r>
            <a:r>
              <a:rPr kumimoji="0" lang="tr-TR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ve </a:t>
            </a:r>
            <a:r>
              <a:rPr kumimoji="0" lang="tr-TR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üretimi en fazla yapılan sentetik kauçuktur.</a:t>
            </a:r>
            <a:endParaRPr kumimoji="0" lang="tr-TR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93888" algn="l"/>
              </a:tabLst>
            </a:pPr>
            <a:endParaRPr kumimoji="0" lang="tr-T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graphicFrame>
        <p:nvGraphicFramePr>
          <p:cNvPr id="28676" name="Object 4"/>
          <p:cNvGraphicFramePr>
            <a:graphicFrameLocks noChangeAspect="1"/>
          </p:cNvGraphicFramePr>
          <p:nvPr/>
        </p:nvGraphicFramePr>
        <p:xfrm>
          <a:off x="5406996" y="4810539"/>
          <a:ext cx="6572048" cy="1656936"/>
        </p:xfrm>
        <a:graphic>
          <a:graphicData uri="http://schemas.openxmlformats.org/presentationml/2006/ole">
            <p:oleObj spid="_x0000_s28676" r:id="rId3" imgW="4733925" imgH="1190625" progId="">
              <p:embed/>
            </p:oleObj>
          </a:graphicData>
        </a:graphic>
      </p:graphicFrame>
      <p:pic>
        <p:nvPicPr>
          <p:cNvPr id="2" name="Picture 5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05214" y="2549801"/>
            <a:ext cx="9620250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59026" y="39756"/>
            <a:ext cx="4916557" cy="3877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93888" algn="l"/>
              </a:tabLst>
            </a:pPr>
            <a:r>
              <a:rPr kumimoji="0" lang="tr-T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STİREN BÜTADİEN KAUÇUK (SBR)</a:t>
            </a:r>
            <a:endParaRPr kumimoji="0" lang="tr-T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93888" algn="l"/>
              </a:tabLst>
            </a:pPr>
            <a:endParaRPr kumimoji="0" lang="tr-T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93888" algn="l"/>
              </a:tabLst>
            </a:pP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SBR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stiren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ve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bütadieninin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rastgele kopolimeridir ve üretimi en fazla yapılan sentetik kauçuktur. Polimer zinciri genellikle % 25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stiren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, % 75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bütadien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bulundurur.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93888" algn="l"/>
              </a:tabLst>
            </a:pPr>
            <a:endParaRPr kumimoji="0" 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9697" name="Object 1"/>
          <p:cNvGraphicFramePr>
            <a:graphicFrameLocks noChangeAspect="1"/>
          </p:cNvGraphicFramePr>
          <p:nvPr/>
        </p:nvGraphicFramePr>
        <p:xfrm>
          <a:off x="5393634" y="1052930"/>
          <a:ext cx="6546574" cy="1650513"/>
        </p:xfrm>
        <a:graphic>
          <a:graphicData uri="http://schemas.openxmlformats.org/presentationml/2006/ole">
            <p:oleObj spid="_x0000_s29697" r:id="rId3" imgW="4733925" imgH="1190625" progId="">
              <p:embed/>
            </p:oleObj>
          </a:graphicData>
        </a:graphic>
      </p:graphicFrame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2888974" y="2987028"/>
            <a:ext cx="9144000" cy="589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Yakıtlar 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ve petrol esaslı yağlara dayanıklı değildir.</a:t>
            </a:r>
            <a:endParaRPr kumimoji="0" lang="tr-T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198782" y="3740500"/>
            <a:ext cx="8958469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93888" algn="l"/>
              </a:tabLst>
            </a:pPr>
            <a:r>
              <a:rPr kumimoji="0" lang="tr-T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"/>
                <a:cs typeface="Times New Roman" pitchFamily="18" charset="0"/>
              </a:rPr>
              <a:t>SİLİKON KAUÇUĞU (SI</a:t>
            </a:r>
            <a:r>
              <a:rPr kumimoji="0" lang="tr-T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"/>
                <a:cs typeface="Times New Roman" pitchFamily="18" charset="0"/>
              </a:rPr>
              <a:t>)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93888" algn="l"/>
              </a:tabLst>
            </a:pPr>
            <a:endParaRPr kumimoji="0" lang="tr-T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1893888" algn="l"/>
              </a:tabLst>
            </a:pP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"/>
                <a:cs typeface="Times New Roman" pitchFamily="18" charset="0"/>
              </a:rPr>
              <a:t>Silikon 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"/>
                <a:cs typeface="Times New Roman" pitchFamily="18" charset="0"/>
              </a:rPr>
              <a:t>ana zinciri üzerinde silisyum 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"/>
                <a:cs typeface="Times New Roman" pitchFamily="18" charset="0"/>
              </a:rPr>
              <a:t>ve 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"/>
                <a:cs typeface="Times New Roman" pitchFamily="18" charset="0"/>
              </a:rPr>
              <a:t>oksijen atomlarının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"/>
                <a:cs typeface="Times New Roman" pitchFamily="18" charset="0"/>
              </a:rPr>
              <a:t>ard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"/>
                <a:cs typeface="Times New Roman" pitchFamily="18" charset="0"/>
              </a:rPr>
              <a:t> arda yinelendiği polimerlerdir. </a:t>
            </a:r>
            <a:r>
              <a:rPr lang="tr-TR" sz="2400" dirty="0" err="1" smtClean="0">
                <a:ea typeface="Times"/>
                <a:cs typeface="Times New Roman" pitchFamily="18" charset="0"/>
              </a:rPr>
              <a:t>Polisilikonlar</a:t>
            </a:r>
            <a:r>
              <a:rPr lang="tr-TR" sz="2400" dirty="0" smtClean="0">
                <a:ea typeface="Times"/>
                <a:cs typeface="Times New Roman" pitchFamily="18" charset="0"/>
              </a:rPr>
              <a:t>, </a:t>
            </a:r>
            <a:r>
              <a:rPr lang="tr-TR" sz="2400" dirty="0" err="1" smtClean="0">
                <a:ea typeface="Times"/>
                <a:cs typeface="Times New Roman" pitchFamily="18" charset="0"/>
              </a:rPr>
              <a:t>dimetildiklorsilan</a:t>
            </a:r>
            <a:r>
              <a:rPr lang="tr-TR" sz="2400" dirty="0" smtClean="0">
                <a:ea typeface="Times"/>
                <a:cs typeface="Times New Roman" pitchFamily="18" charset="0"/>
              </a:rPr>
              <a:t> </a:t>
            </a:r>
            <a:r>
              <a:rPr lang="tr-TR" sz="2400" dirty="0" smtClean="0">
                <a:ea typeface="Times"/>
                <a:cs typeface="Times New Roman" pitchFamily="18" charset="0"/>
              </a:rPr>
              <a:t>ve </a:t>
            </a:r>
            <a:r>
              <a:rPr lang="tr-TR" sz="2400" dirty="0" err="1" smtClean="0">
                <a:ea typeface="Times"/>
                <a:cs typeface="Times New Roman" pitchFamily="18" charset="0"/>
              </a:rPr>
              <a:t>diklorsilanların</a:t>
            </a:r>
            <a:r>
              <a:rPr lang="tr-TR" sz="2400" dirty="0" smtClean="0">
                <a:ea typeface="Times"/>
                <a:cs typeface="Times New Roman" pitchFamily="18" charset="0"/>
              </a:rPr>
              <a:t> </a:t>
            </a:r>
            <a:r>
              <a:rPr lang="tr-TR" sz="2400" dirty="0" err="1" smtClean="0">
                <a:ea typeface="Times"/>
                <a:cs typeface="Times New Roman" pitchFamily="18" charset="0"/>
              </a:rPr>
              <a:t>polimerizasyonuyla</a:t>
            </a:r>
            <a:r>
              <a:rPr lang="tr-TR" sz="2400" dirty="0" smtClean="0">
                <a:ea typeface="Times"/>
                <a:cs typeface="Times New Roman" pitchFamily="18" charset="0"/>
              </a:rPr>
              <a:t> hazırlanabilir. </a:t>
            </a:r>
            <a:endParaRPr lang="tr-TR" sz="3600" dirty="0" smtClean="0">
              <a:cs typeface="Arial" pitchFamily="34" charset="0"/>
            </a:endParaRPr>
          </a:p>
        </p:txBody>
      </p:sp>
      <p:graphicFrame>
        <p:nvGraphicFramePr>
          <p:cNvPr id="29700" name="Object 4"/>
          <p:cNvGraphicFramePr>
            <a:graphicFrameLocks noChangeAspect="1"/>
          </p:cNvGraphicFramePr>
          <p:nvPr/>
        </p:nvGraphicFramePr>
        <p:xfrm>
          <a:off x="9528314" y="4430655"/>
          <a:ext cx="2385390" cy="2224835"/>
        </p:xfrm>
        <a:graphic>
          <a:graphicData uri="http://schemas.openxmlformats.org/presentationml/2006/ole">
            <p:oleObj spid="_x0000_s29700" r:id="rId4" imgW="990600" imgH="923925" progId="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269197" y="110026"/>
            <a:ext cx="11710768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93888" algn="l"/>
              </a:tabLst>
            </a:pPr>
            <a:r>
              <a:rPr kumimoji="0" lang="tr-T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" charset="-94"/>
                <a:cs typeface="Times New Roman" pitchFamily="18" charset="0"/>
              </a:rPr>
              <a:t>BÜTADİEN KAUÇUĞU (BR)</a:t>
            </a:r>
            <a:endParaRPr kumimoji="0" lang="tr-T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93888" algn="l"/>
              </a:tabLst>
            </a:pP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" charset="-94"/>
                <a:cs typeface="Times New Roman" pitchFamily="18" charset="0"/>
              </a:rPr>
              <a:t>SBR den sonra üretimi en fazla yapılan sentetik kauçuk BR kauçuğudur ve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" charset="-94"/>
                <a:cs typeface="Times New Roman" pitchFamily="18" charset="0"/>
              </a:rPr>
              <a:t>bütadienin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" charset="-94"/>
                <a:cs typeface="Times New Roman" pitchFamily="18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" charset="-94"/>
                <a:cs typeface="Times New Roman" pitchFamily="18" charset="0"/>
              </a:rPr>
              <a:t>polimerizasyonu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" charset="-94"/>
                <a:cs typeface="Times New Roman" pitchFamily="18" charset="0"/>
              </a:rPr>
              <a:t> ile elde 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" charset="-94"/>
                <a:cs typeface="Times New Roman" pitchFamily="18" charset="0"/>
              </a:rPr>
              <a:t>edilir</a:t>
            </a:r>
            <a:r>
              <a:rPr lang="tr-TR" sz="2400" dirty="0" smtClean="0">
                <a:cs typeface="Arial" pitchFamily="34" charset="0"/>
              </a:rPr>
              <a:t>.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" charset="-94"/>
                <a:cs typeface="Times New Roman" pitchFamily="18" charset="0"/>
              </a:rPr>
              <a:t>Polibütadienin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" charset="-94"/>
                <a:cs typeface="Times New Roman" pitchFamily="18" charset="0"/>
              </a:rPr>
              <a:t> </a:t>
            </a:r>
            <a:r>
              <a:rPr kumimoji="0" lang="tr-TR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" charset="-94"/>
                <a:cs typeface="Times New Roman" pitchFamily="18" charset="0"/>
              </a:rPr>
              <a:t>cis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" charset="-94"/>
                <a:cs typeface="Times New Roman" pitchFamily="18" charset="0"/>
              </a:rPr>
              <a:t>-1,4 yapısı, iyi kauçuk özellikleri taşır. </a:t>
            </a:r>
            <a:endParaRPr kumimoji="0" lang="tr-T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249404" y="2010321"/>
            <a:ext cx="7211572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93888" algn="l"/>
              </a:tabLst>
            </a:pPr>
            <a:r>
              <a:rPr kumimoji="0" lang="tr-T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" charset="-94"/>
                <a:cs typeface="Times New Roman" pitchFamily="18" charset="0"/>
              </a:rPr>
              <a:t>BÜTİL KAUÇUĞU (IIR</a:t>
            </a:r>
            <a:r>
              <a:rPr kumimoji="0" lang="tr-T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" charset="-94"/>
                <a:cs typeface="Times New Roman" pitchFamily="18" charset="0"/>
              </a:rPr>
              <a:t>)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93888" algn="l"/>
              </a:tabLst>
            </a:pPr>
            <a:endParaRPr kumimoji="0" lang="tr-T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93888" algn="l"/>
              </a:tabLst>
            </a:pP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" charset="-94"/>
                <a:cs typeface="Times New Roman" pitchFamily="18" charset="0"/>
              </a:rPr>
              <a:t>İzobütilen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" charset="-94"/>
                <a:cs typeface="Times New Roman" pitchFamily="18" charset="0"/>
              </a:rPr>
              <a:t> 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" charset="-94"/>
                <a:cs typeface="Times New Roman" pitchFamily="18" charset="0"/>
              </a:rPr>
              <a:t>kauçuk yapımına uygun bir başka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" charset="-94"/>
                <a:cs typeface="Times New Roman" pitchFamily="18" charset="0"/>
              </a:rPr>
              <a:t>monomerdir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" charset="-94"/>
                <a:cs typeface="Times New Roman" pitchFamily="18" charset="0"/>
              </a:rPr>
              <a:t> ve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" charset="-94"/>
                <a:cs typeface="Times New Roman" pitchFamily="18" charset="0"/>
              </a:rPr>
              <a:t>izobütilenin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" charset="-94"/>
                <a:cs typeface="Times New Roman" pitchFamily="18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" charset="-94"/>
                <a:cs typeface="Times New Roman" pitchFamily="18" charset="0"/>
              </a:rPr>
              <a:t>polimerizasyonu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" charset="-94"/>
                <a:cs typeface="Times New Roman" pitchFamily="18" charset="0"/>
              </a:rPr>
              <a:t> ile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" charset="-94"/>
                <a:cs typeface="Times New Roman" pitchFamily="18" charset="0"/>
              </a:rPr>
              <a:t>elastomer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" charset="-94"/>
                <a:cs typeface="Times New Roman" pitchFamily="18" charset="0"/>
              </a:rPr>
              <a:t> özellikleri taşıyan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" charset="-94"/>
                <a:cs typeface="Times New Roman" pitchFamily="18" charset="0"/>
              </a:rPr>
              <a:t>poliizobütilen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" charset="-94"/>
                <a:cs typeface="Times New Roman" pitchFamily="18" charset="0"/>
              </a:rPr>
              <a:t> elde edilir.</a:t>
            </a:r>
            <a:endParaRPr kumimoji="0" lang="tr-T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93888" algn="l"/>
              </a:tabLst>
            </a:pP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graphicFrame>
        <p:nvGraphicFramePr>
          <p:cNvPr id="30723" name="Object 3"/>
          <p:cNvGraphicFramePr>
            <a:graphicFrameLocks noChangeAspect="1"/>
          </p:cNvGraphicFramePr>
          <p:nvPr/>
        </p:nvGraphicFramePr>
        <p:xfrm>
          <a:off x="357810" y="4562502"/>
          <a:ext cx="4678018" cy="2015430"/>
        </p:xfrm>
        <a:graphic>
          <a:graphicData uri="http://schemas.openxmlformats.org/presentationml/2006/ole">
            <p:oleObj spid="_x0000_s30723" r:id="rId3" imgW="2409825" imgH="1038225" progId="">
              <p:embed/>
            </p:oleObj>
          </a:graphicData>
        </a:graphic>
      </p:graphicFrame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0" y="1495425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93888" algn="l"/>
              </a:tabLst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664329" y="1945998"/>
            <a:ext cx="3943541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964</Words>
  <Application>Microsoft Office PowerPoint</Application>
  <PresentationFormat>Özel</PresentationFormat>
  <Paragraphs>147</Paragraphs>
  <Slides>13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Katıştırılmış OLE Hizmet Programları</vt:lpstr>
      </vt:variant>
      <vt:variant>
        <vt:i4>0</vt:i4>
      </vt:variant>
      <vt:variant>
        <vt:lpstr>Slayt Başlıkları</vt:lpstr>
      </vt:variant>
      <vt:variant>
        <vt:i4>13</vt:i4>
      </vt:variant>
    </vt:vector>
  </HeadingPairs>
  <TitlesOfParts>
    <vt:vector size="14" baseType="lpstr">
      <vt:lpstr>Office Teması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polimer_lab</dc:creator>
  <cp:lastModifiedBy>acer</cp:lastModifiedBy>
  <cp:revision>36</cp:revision>
  <dcterms:created xsi:type="dcterms:W3CDTF">2018-03-28T10:21:01Z</dcterms:created>
  <dcterms:modified xsi:type="dcterms:W3CDTF">2018-03-31T18:48:34Z</dcterms:modified>
</cp:coreProperties>
</file>