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0" r:id="rId4"/>
    <p:sldId id="259" r:id="rId5"/>
    <p:sldId id="260" r:id="rId6"/>
    <p:sldId id="267" r:id="rId7"/>
    <p:sldId id="261" r:id="rId8"/>
    <p:sldId id="266" r:id="rId9"/>
    <p:sldId id="269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10.Hafta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smtClean="0"/>
              <a:t>Queer </a:t>
            </a:r>
            <a:r>
              <a:rPr lang="en-US" sz="4000" b="1" dirty="0" err="1" smtClean="0"/>
              <a:t>Siyaset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Queer </a:t>
            </a:r>
            <a:r>
              <a:rPr lang="en-US" b="1" dirty="0" err="1" smtClean="0">
                <a:latin typeface="+mn-lt"/>
              </a:rPr>
              <a:t>düşünce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9600"/>
            <a:ext cx="10515600" cy="4572000"/>
          </a:xfrm>
        </p:spPr>
        <p:txBody>
          <a:bodyPr>
            <a:noAutofit/>
          </a:bodyPr>
          <a:lstStyle/>
          <a:p>
            <a:r>
              <a:rPr lang="en-US" sz="4400" dirty="0" smtClean="0"/>
              <a:t>Foucault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sonrası</a:t>
            </a:r>
            <a:endParaRPr lang="en-US" sz="4400" dirty="0" smtClean="0"/>
          </a:p>
          <a:p>
            <a:r>
              <a:rPr lang="en-US" sz="4400" dirty="0" smtClean="0"/>
              <a:t>Queer </a:t>
            </a:r>
            <a:r>
              <a:rPr lang="en-US" sz="4400" dirty="0" err="1" smtClean="0"/>
              <a:t>eleştiri</a:t>
            </a:r>
            <a:r>
              <a:rPr lang="en-US" sz="4400" dirty="0" smtClean="0"/>
              <a:t>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dirty="0" err="1" smtClean="0"/>
              <a:t>kimliklerin</a:t>
            </a:r>
            <a:r>
              <a:rPr lang="en-US" sz="4400" dirty="0" smtClean="0"/>
              <a:t> </a:t>
            </a:r>
            <a:r>
              <a:rPr lang="en-US" sz="4400" dirty="0" err="1" smtClean="0"/>
              <a:t>sorgulanması</a:t>
            </a:r>
            <a:endParaRPr lang="en-US" sz="4400" dirty="0" smtClean="0"/>
          </a:p>
          <a:p>
            <a:pPr lvl="1"/>
            <a:r>
              <a:rPr lang="en-US" sz="3600" dirty="0" smtClean="0"/>
              <a:t>LGBTİ+ </a:t>
            </a:r>
            <a:r>
              <a:rPr lang="en-US" sz="3600" dirty="0" err="1" smtClean="0"/>
              <a:t>hareketlerin</a:t>
            </a:r>
            <a:r>
              <a:rPr lang="en-US" sz="3600" dirty="0" smtClean="0"/>
              <a:t> queer </a:t>
            </a:r>
            <a:r>
              <a:rPr lang="en-US" sz="3600" dirty="0" err="1" smtClean="0"/>
              <a:t>düşünceyle</a:t>
            </a:r>
            <a:r>
              <a:rPr lang="en-US" sz="3600" dirty="0" smtClean="0"/>
              <a:t> </a:t>
            </a:r>
            <a:r>
              <a:rPr lang="en-US" sz="3600" dirty="0" err="1" smtClean="0"/>
              <a:t>ilişkisi</a:t>
            </a:r>
            <a:endParaRPr lang="en-US" sz="3600" dirty="0" smtClean="0"/>
          </a:p>
          <a:p>
            <a:pPr lvl="1"/>
            <a:r>
              <a:rPr lang="en-US" sz="3600" dirty="0" err="1" smtClean="0"/>
              <a:t>Normativitenin</a:t>
            </a:r>
            <a:r>
              <a:rPr lang="en-US" sz="3600" dirty="0" smtClean="0"/>
              <a:t> </a:t>
            </a:r>
            <a:r>
              <a:rPr lang="en-US" sz="3600" dirty="0" err="1" smtClean="0"/>
              <a:t>sorgulanması</a:t>
            </a:r>
            <a:endParaRPr lang="en-US" sz="3600" dirty="0" smtClean="0"/>
          </a:p>
          <a:p>
            <a:pPr lvl="1"/>
            <a:r>
              <a:rPr lang="en-US" sz="3600" dirty="0" err="1" smtClean="0"/>
              <a:t>Feminizm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queer </a:t>
            </a:r>
            <a:r>
              <a:rPr lang="en-US" sz="3600" dirty="0" err="1" smtClean="0"/>
              <a:t>siyaset</a:t>
            </a:r>
            <a:r>
              <a:rPr lang="en-US" sz="3600" dirty="0" smtClean="0"/>
              <a:t> </a:t>
            </a:r>
            <a:r>
              <a:rPr lang="en-US" sz="3600" dirty="0" err="1" smtClean="0"/>
              <a:t>ilişkisi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1583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Eşcinsel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kimliği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2586"/>
            <a:ext cx="10515600" cy="4736122"/>
          </a:xfrm>
        </p:spPr>
        <p:txBody>
          <a:bodyPr>
            <a:noAutofit/>
          </a:bodyPr>
          <a:lstStyle/>
          <a:p>
            <a:r>
              <a:rPr lang="en-US" sz="4800" dirty="0" err="1" smtClean="0"/>
              <a:t>Tarih</a:t>
            </a:r>
            <a:r>
              <a:rPr lang="en-US" sz="4800" dirty="0" smtClean="0"/>
              <a:t> </a:t>
            </a:r>
            <a:r>
              <a:rPr lang="en-US" sz="4800" dirty="0" err="1" smtClean="0"/>
              <a:t>boyunca</a:t>
            </a:r>
            <a:r>
              <a:rPr lang="en-US" sz="4800" dirty="0" smtClean="0"/>
              <a:t> </a:t>
            </a:r>
            <a:r>
              <a:rPr lang="en-US" sz="4800" dirty="0" err="1" smtClean="0"/>
              <a:t>değişmeyen</a:t>
            </a:r>
            <a:r>
              <a:rPr lang="en-US" sz="4800" dirty="0" smtClean="0"/>
              <a:t> </a:t>
            </a:r>
            <a:r>
              <a:rPr lang="en-US" sz="4800" dirty="0" err="1" smtClean="0"/>
              <a:t>bir</a:t>
            </a:r>
            <a:r>
              <a:rPr lang="en-US" sz="4800" dirty="0" smtClean="0"/>
              <a:t> </a:t>
            </a:r>
            <a:r>
              <a:rPr lang="en-US" sz="4800" dirty="0" err="1" smtClean="0"/>
              <a:t>eşcinsel</a:t>
            </a:r>
            <a:r>
              <a:rPr lang="en-US" sz="4800" dirty="0" smtClean="0"/>
              <a:t> </a:t>
            </a:r>
            <a:r>
              <a:rPr lang="en-US" sz="4800" dirty="0" err="1" smtClean="0"/>
              <a:t>kimliğinden</a:t>
            </a:r>
            <a:r>
              <a:rPr lang="en-US" sz="4800" dirty="0" smtClean="0"/>
              <a:t> </a:t>
            </a:r>
            <a:r>
              <a:rPr lang="en-US" sz="4800" dirty="0" err="1" smtClean="0"/>
              <a:t>söz</a:t>
            </a:r>
            <a:r>
              <a:rPr lang="en-US" sz="4800" dirty="0" smtClean="0"/>
              <a:t> </a:t>
            </a:r>
            <a:r>
              <a:rPr lang="en-US" sz="4800" dirty="0" err="1" smtClean="0"/>
              <a:t>edebilir</a:t>
            </a:r>
            <a:r>
              <a:rPr lang="en-US" sz="4800" dirty="0" smtClean="0"/>
              <a:t> </a:t>
            </a:r>
            <a:r>
              <a:rPr lang="en-US" sz="4800" dirty="0" err="1" smtClean="0"/>
              <a:t>miyiz</a:t>
            </a:r>
            <a:r>
              <a:rPr lang="en-US" sz="4800" dirty="0" smtClean="0"/>
              <a:t>?</a:t>
            </a:r>
          </a:p>
          <a:p>
            <a:endParaRPr lang="en-US" sz="4800" dirty="0" smtClean="0"/>
          </a:p>
          <a:p>
            <a:pPr lvl="1"/>
            <a:r>
              <a:rPr lang="en-US" sz="4400" dirty="0" err="1" smtClean="0"/>
              <a:t>Özcü</a:t>
            </a:r>
            <a:r>
              <a:rPr lang="en-US" sz="4400" dirty="0" smtClean="0"/>
              <a:t> vs. </a:t>
            </a:r>
            <a:r>
              <a:rPr lang="en-US" sz="4400" dirty="0" err="1" smtClean="0"/>
              <a:t>toplumsal</a:t>
            </a:r>
            <a:r>
              <a:rPr lang="en-US" sz="4400" dirty="0" smtClean="0"/>
              <a:t> </a:t>
            </a:r>
            <a:r>
              <a:rPr lang="en-US" sz="4400" dirty="0" err="1" smtClean="0"/>
              <a:t>inşacı</a:t>
            </a:r>
            <a:r>
              <a:rPr lang="en-US" sz="4400" dirty="0" smtClean="0"/>
              <a:t> </a:t>
            </a:r>
            <a:r>
              <a:rPr lang="en-US" sz="4400" dirty="0" err="1" smtClean="0"/>
              <a:t>yaklaşımlar</a:t>
            </a:r>
            <a:endParaRPr lang="en-US" sz="4400" dirty="0" smtClean="0"/>
          </a:p>
          <a:p>
            <a:pPr lvl="1"/>
            <a:r>
              <a:rPr lang="en-US" sz="4400" dirty="0" smtClean="0"/>
              <a:t>Foucault </a:t>
            </a:r>
            <a:r>
              <a:rPr lang="en-US" sz="4400" dirty="0" err="1" smtClean="0"/>
              <a:t>ve</a:t>
            </a:r>
            <a:r>
              <a:rPr lang="en-US" sz="4400" dirty="0" smtClean="0"/>
              <a:t> </a:t>
            </a:r>
            <a:r>
              <a:rPr lang="en-US" sz="4400" i="1" dirty="0" smtClean="0"/>
              <a:t>‘</a:t>
            </a:r>
            <a:r>
              <a:rPr lang="en-US" sz="4400" i="1" dirty="0" err="1" smtClean="0"/>
              <a:t>Cinselliğin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Tarihi</a:t>
            </a:r>
            <a:r>
              <a:rPr lang="en-US" sz="4400" i="1" dirty="0" smtClean="0"/>
              <a:t>’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>
                <a:latin typeface="+mn-lt"/>
              </a:rPr>
              <a:t>Temel</a:t>
            </a:r>
            <a:r>
              <a:rPr lang="en-US" sz="6000" b="1" dirty="0" smtClean="0">
                <a:latin typeface="+mn-lt"/>
              </a:rPr>
              <a:t> </a:t>
            </a:r>
            <a:r>
              <a:rPr lang="en-US" sz="6000" b="1" dirty="0" err="1" smtClean="0">
                <a:latin typeface="+mn-lt"/>
              </a:rPr>
              <a:t>gerilimler</a:t>
            </a:r>
            <a:endParaRPr lang="en-US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0667"/>
            <a:ext cx="10515600" cy="3806296"/>
          </a:xfrm>
        </p:spPr>
        <p:txBody>
          <a:bodyPr>
            <a:normAutofit/>
          </a:bodyPr>
          <a:lstStyle/>
          <a:p>
            <a:r>
              <a:rPr lang="en-US" sz="4800" dirty="0" err="1" smtClean="0"/>
              <a:t>Kültür</a:t>
            </a:r>
            <a:r>
              <a:rPr lang="en-US" sz="4800" dirty="0" smtClean="0"/>
              <a:t>/</a:t>
            </a:r>
            <a:r>
              <a:rPr lang="en-US" sz="4800" dirty="0" err="1"/>
              <a:t>D</a:t>
            </a:r>
            <a:r>
              <a:rPr lang="en-US" sz="4800" dirty="0" err="1" smtClean="0"/>
              <a:t>oğa</a:t>
            </a:r>
            <a:r>
              <a:rPr lang="en-US" sz="4800" dirty="0" smtClean="0"/>
              <a:t> </a:t>
            </a:r>
          </a:p>
          <a:p>
            <a:r>
              <a:rPr lang="en-US" sz="4800" dirty="0" err="1" smtClean="0"/>
              <a:t>Yönelim</a:t>
            </a:r>
            <a:r>
              <a:rPr lang="en-US" sz="4800" dirty="0" smtClean="0"/>
              <a:t>/</a:t>
            </a:r>
            <a:r>
              <a:rPr lang="en-US" sz="4800" dirty="0" err="1" smtClean="0"/>
              <a:t>kimlik</a:t>
            </a:r>
            <a:r>
              <a:rPr lang="en-US" sz="4800" dirty="0" smtClean="0"/>
              <a:t> </a:t>
            </a:r>
          </a:p>
          <a:p>
            <a:r>
              <a:rPr lang="en-US" sz="4800" dirty="0" err="1" smtClean="0"/>
              <a:t>Evrensellik</a:t>
            </a:r>
            <a:r>
              <a:rPr lang="en-US" sz="4800" dirty="0" smtClean="0"/>
              <a:t>/</a:t>
            </a:r>
            <a:r>
              <a:rPr lang="en-US" sz="4800" dirty="0" err="1" smtClean="0"/>
              <a:t>ayrıksılık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2200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latin typeface="+mn-lt"/>
              </a:rPr>
              <a:t>Cinsellik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Bilimi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ve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Eşcinselin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İcadı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199"/>
            <a:ext cx="10515600" cy="4536831"/>
          </a:xfrm>
        </p:spPr>
        <p:txBody>
          <a:bodyPr>
            <a:normAutofit/>
          </a:bodyPr>
          <a:lstStyle/>
          <a:p>
            <a:r>
              <a:rPr lang="en-US" sz="4800" dirty="0" smtClean="0"/>
              <a:t>19. </a:t>
            </a:r>
            <a:r>
              <a:rPr lang="en-US" sz="4800" dirty="0" err="1" smtClean="0"/>
              <a:t>yy</a:t>
            </a:r>
            <a:r>
              <a:rPr lang="en-US" sz="4800" dirty="0" smtClean="0"/>
              <a:t> Kıta </a:t>
            </a:r>
            <a:r>
              <a:rPr lang="en-US" sz="4800" dirty="0" err="1" smtClean="0"/>
              <a:t>Avrupası</a:t>
            </a:r>
            <a:r>
              <a:rPr lang="en-US" sz="4800" dirty="0" err="1" smtClean="0"/>
              <a:t>’nda</a:t>
            </a:r>
            <a:r>
              <a:rPr lang="en-US" sz="4800" dirty="0" smtClean="0"/>
              <a:t> </a:t>
            </a:r>
            <a:r>
              <a:rPr lang="en-US" sz="4800" dirty="0" err="1" smtClean="0"/>
              <a:t>cinsellik</a:t>
            </a:r>
            <a:r>
              <a:rPr lang="en-US" sz="4800" dirty="0" smtClean="0"/>
              <a:t> </a:t>
            </a:r>
            <a:r>
              <a:rPr lang="en-US" sz="4800" dirty="0" err="1" smtClean="0"/>
              <a:t>bilimi</a:t>
            </a:r>
            <a:endParaRPr lang="en-US" sz="4800" dirty="0"/>
          </a:p>
          <a:p>
            <a:endParaRPr lang="en-US" sz="4800" dirty="0" smtClean="0"/>
          </a:p>
          <a:p>
            <a:pPr lvl="1"/>
            <a:r>
              <a:rPr lang="en-US" sz="4000" dirty="0"/>
              <a:t> </a:t>
            </a:r>
            <a:r>
              <a:rPr lang="en-US" sz="4000" dirty="0" smtClean="0"/>
              <a:t>‘</a:t>
            </a:r>
            <a:r>
              <a:rPr lang="en-US" sz="4000" dirty="0" err="1" smtClean="0"/>
              <a:t>Cinsel</a:t>
            </a:r>
            <a:r>
              <a:rPr lang="en-US" sz="4000" dirty="0" smtClean="0"/>
              <a:t> </a:t>
            </a:r>
            <a:r>
              <a:rPr lang="en-US" sz="4000" dirty="0" err="1" smtClean="0"/>
              <a:t>sapma</a:t>
            </a:r>
            <a:r>
              <a:rPr lang="en-US" sz="4000" dirty="0" smtClean="0"/>
              <a:t>’ </a:t>
            </a:r>
            <a:r>
              <a:rPr lang="en-US" sz="4000" dirty="0" err="1" smtClean="0"/>
              <a:t>kategorilerinin</a:t>
            </a:r>
            <a:r>
              <a:rPr lang="en-US" sz="4000" dirty="0" smtClean="0"/>
              <a:t> </a:t>
            </a:r>
            <a:r>
              <a:rPr lang="en-US" sz="4000" dirty="0" err="1" smtClean="0"/>
              <a:t>icadı</a:t>
            </a:r>
            <a:endParaRPr lang="en-US" sz="4000" dirty="0" smtClean="0"/>
          </a:p>
          <a:p>
            <a:pPr lvl="1"/>
            <a:r>
              <a:rPr lang="en-US" sz="4000" dirty="0" err="1" smtClean="0"/>
              <a:t>Dejenerasyon</a:t>
            </a:r>
            <a:r>
              <a:rPr lang="en-US" sz="4000" dirty="0" smtClean="0"/>
              <a:t> </a:t>
            </a:r>
            <a:r>
              <a:rPr lang="en-US" sz="4000" dirty="0" err="1" smtClean="0"/>
              <a:t>düşüncesi</a:t>
            </a:r>
            <a:endParaRPr lang="en-US" sz="4000" dirty="0" smtClean="0"/>
          </a:p>
          <a:p>
            <a:pPr lvl="1"/>
            <a:r>
              <a:rPr lang="en-US" sz="4000" dirty="0" err="1" smtClean="0"/>
              <a:t>Nüfus</a:t>
            </a:r>
            <a:r>
              <a:rPr lang="en-US" sz="4000" dirty="0" smtClean="0"/>
              <a:t> </a:t>
            </a:r>
            <a:r>
              <a:rPr lang="en-US" sz="4000" dirty="0" err="1" smtClean="0"/>
              <a:t>politikaları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milliyetçilik</a:t>
            </a:r>
            <a:endParaRPr lang="en-US" sz="4000" dirty="0" smtClean="0"/>
          </a:p>
          <a:p>
            <a:pPr lvl="1"/>
            <a:r>
              <a:rPr lang="en-US" sz="4000" dirty="0" err="1" smtClean="0"/>
              <a:t>Öjeni</a:t>
            </a:r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/>
          </a:bodyPr>
          <a:lstStyle/>
          <a:p>
            <a:r>
              <a:rPr lang="en-US" sz="5400" b="1" dirty="0" err="1">
                <a:latin typeface="+mn-lt"/>
              </a:rPr>
              <a:t>Cinsellik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Bilimi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ve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Eşcinselin</a:t>
            </a:r>
            <a:r>
              <a:rPr lang="en-US" sz="5400" b="1" dirty="0">
                <a:latin typeface="+mn-lt"/>
              </a:rPr>
              <a:t> </a:t>
            </a:r>
            <a:r>
              <a:rPr lang="en-US" sz="5400" b="1" dirty="0" err="1">
                <a:latin typeface="+mn-lt"/>
              </a:rPr>
              <a:t>İcadı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733"/>
            <a:ext cx="10515600" cy="4724400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Aynı</a:t>
            </a:r>
            <a:r>
              <a:rPr lang="en-US" sz="4400" dirty="0" smtClean="0"/>
              <a:t> </a:t>
            </a:r>
            <a:r>
              <a:rPr lang="en-US" sz="4400" dirty="0" err="1" smtClean="0"/>
              <a:t>zamanda</a:t>
            </a:r>
            <a:r>
              <a:rPr lang="en-US" sz="4400" dirty="0" smtClean="0"/>
              <a:t> </a:t>
            </a:r>
            <a:r>
              <a:rPr lang="en-US" sz="4400" dirty="0" err="1" smtClean="0"/>
              <a:t>direnişi</a:t>
            </a:r>
            <a:r>
              <a:rPr lang="en-US" sz="4400" dirty="0" smtClean="0"/>
              <a:t> </a:t>
            </a:r>
            <a:r>
              <a:rPr lang="en-US" sz="4400" dirty="0" err="1" smtClean="0"/>
              <a:t>mümkün</a:t>
            </a:r>
            <a:r>
              <a:rPr lang="en-US" sz="4400" dirty="0" smtClean="0"/>
              <a:t> </a:t>
            </a:r>
            <a:r>
              <a:rPr lang="en-US" sz="4400" dirty="0" err="1" smtClean="0"/>
              <a:t>kılacak</a:t>
            </a:r>
            <a:r>
              <a:rPr lang="en-US" sz="4400" dirty="0" smtClean="0"/>
              <a:t> </a:t>
            </a:r>
            <a:r>
              <a:rPr lang="en-US" sz="4400" dirty="0" err="1" smtClean="0"/>
              <a:t>kimlikler</a:t>
            </a:r>
            <a:r>
              <a:rPr lang="en-US" sz="4400" dirty="0" smtClean="0"/>
              <a:t>. </a:t>
            </a:r>
          </a:p>
          <a:p>
            <a:pPr lvl="1"/>
            <a:r>
              <a:rPr lang="en-US" sz="4000" dirty="0" err="1" smtClean="0"/>
              <a:t>Örneğin</a:t>
            </a:r>
            <a:r>
              <a:rPr lang="en-US" sz="4000" dirty="0" smtClean="0"/>
              <a:t> Magnus </a:t>
            </a:r>
            <a:r>
              <a:rPr lang="en-US" sz="4000" dirty="0" err="1" smtClean="0"/>
              <a:t>Hirshfeld</a:t>
            </a:r>
            <a:r>
              <a:rPr lang="en-US" sz="4000" dirty="0" smtClean="0"/>
              <a:t> </a:t>
            </a:r>
            <a:r>
              <a:rPr lang="en-US" sz="4000" dirty="0" err="1" smtClean="0"/>
              <a:t>aynı</a:t>
            </a:r>
            <a:r>
              <a:rPr lang="en-US" sz="4000" dirty="0" smtClean="0"/>
              <a:t> </a:t>
            </a:r>
            <a:r>
              <a:rPr lang="en-US" sz="4000" dirty="0" err="1" smtClean="0"/>
              <a:t>zamanda</a:t>
            </a:r>
            <a:r>
              <a:rPr lang="en-US" sz="4000" dirty="0" smtClean="0"/>
              <a:t> </a:t>
            </a:r>
            <a:r>
              <a:rPr lang="en-US" sz="4000" dirty="0" err="1" smtClean="0"/>
              <a:t>eşcinselliğin</a:t>
            </a:r>
            <a:r>
              <a:rPr lang="en-US" sz="4000" dirty="0" smtClean="0"/>
              <a:t> </a:t>
            </a:r>
            <a:r>
              <a:rPr lang="en-US" sz="4000" dirty="0" err="1" smtClean="0"/>
              <a:t>suç</a:t>
            </a:r>
            <a:r>
              <a:rPr lang="en-US" sz="4000" dirty="0" smtClean="0"/>
              <a:t> </a:t>
            </a:r>
            <a:r>
              <a:rPr lang="en-US" sz="4000" dirty="0" err="1" smtClean="0"/>
              <a:t>olmaktan</a:t>
            </a:r>
            <a:r>
              <a:rPr lang="en-US" sz="4000" dirty="0" smtClean="0"/>
              <a:t> </a:t>
            </a:r>
            <a:r>
              <a:rPr lang="en-US" sz="4000" dirty="0" err="1" smtClean="0"/>
              <a:t>çıkarılmasını</a:t>
            </a:r>
            <a:r>
              <a:rPr lang="en-US" sz="4000" dirty="0" smtClean="0"/>
              <a:t> </a:t>
            </a:r>
            <a:r>
              <a:rPr lang="en-US" sz="4000" dirty="0" err="1" smtClean="0"/>
              <a:t>savunan</a:t>
            </a:r>
            <a:r>
              <a:rPr lang="en-US" sz="4000" dirty="0" smtClean="0"/>
              <a:t> </a:t>
            </a:r>
            <a:r>
              <a:rPr lang="en-US" sz="4000" i="1" dirty="0"/>
              <a:t>Scientific Humanitarian </a:t>
            </a:r>
            <a:r>
              <a:rPr lang="en-US" sz="4000" i="1" dirty="0" err="1" smtClean="0"/>
              <a:t>Committee</a:t>
            </a:r>
            <a:r>
              <a:rPr lang="en-US" sz="4000" dirty="0" err="1" smtClean="0"/>
              <a:t>’yi</a:t>
            </a:r>
            <a:r>
              <a:rPr lang="en-US" sz="4000" dirty="0" smtClean="0"/>
              <a:t> (1897) </a:t>
            </a:r>
            <a:r>
              <a:rPr lang="en-US" sz="4000" dirty="0" err="1" smtClean="0"/>
              <a:t>kurdu</a:t>
            </a:r>
            <a:endParaRPr lang="en-US" sz="4000" dirty="0" smtClean="0"/>
          </a:p>
          <a:p>
            <a:pPr lvl="1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Kimliğin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icadı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7067"/>
            <a:ext cx="10515600" cy="5164666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Seksologlar</a:t>
            </a:r>
            <a:r>
              <a:rPr lang="en-US" sz="4400" dirty="0" smtClean="0"/>
              <a:t> </a:t>
            </a:r>
            <a:r>
              <a:rPr lang="en-US" sz="4400" dirty="0" err="1" smtClean="0"/>
              <a:t>kimlikleri</a:t>
            </a:r>
            <a:r>
              <a:rPr lang="en-US" sz="4400" dirty="0" smtClean="0"/>
              <a:t> </a:t>
            </a:r>
            <a:r>
              <a:rPr lang="en-US" sz="4400" dirty="0" err="1" smtClean="0"/>
              <a:t>boşlukta</a:t>
            </a:r>
            <a:r>
              <a:rPr lang="en-US" sz="4400" dirty="0" smtClean="0"/>
              <a:t> </a:t>
            </a:r>
            <a:r>
              <a:rPr lang="en-US" sz="4400" dirty="0" err="1" smtClean="0"/>
              <a:t>mı</a:t>
            </a:r>
            <a:r>
              <a:rPr lang="en-US" sz="4400" dirty="0" smtClean="0"/>
              <a:t> </a:t>
            </a:r>
            <a:r>
              <a:rPr lang="en-US" sz="4400" dirty="0" err="1" smtClean="0"/>
              <a:t>icat</a:t>
            </a:r>
            <a:r>
              <a:rPr lang="en-US" sz="4400" dirty="0" smtClean="0"/>
              <a:t> </a:t>
            </a:r>
            <a:r>
              <a:rPr lang="en-US" sz="4400" dirty="0" err="1" smtClean="0"/>
              <a:t>ettiler</a:t>
            </a:r>
            <a:r>
              <a:rPr lang="en-US" sz="4400" dirty="0" smtClean="0"/>
              <a:t>?</a:t>
            </a:r>
          </a:p>
          <a:p>
            <a:pPr lvl="1"/>
            <a:r>
              <a:rPr lang="en-US" sz="4000" dirty="0" err="1" smtClean="0"/>
              <a:t>Kimlikler</a:t>
            </a:r>
            <a:r>
              <a:rPr lang="en-US" sz="4000" dirty="0" smtClean="0"/>
              <a:t> </a:t>
            </a:r>
            <a:r>
              <a:rPr lang="en-US" sz="4000" dirty="0" err="1" smtClean="0"/>
              <a:t>seksoloji</a:t>
            </a:r>
            <a:r>
              <a:rPr lang="en-US" sz="4000" dirty="0" smtClean="0"/>
              <a:t> de </a:t>
            </a:r>
            <a:r>
              <a:rPr lang="en-US" sz="4000" dirty="0" err="1" smtClean="0"/>
              <a:t>dahil</a:t>
            </a:r>
            <a:r>
              <a:rPr lang="en-US" sz="4000" dirty="0" smtClean="0"/>
              <a:t> </a:t>
            </a:r>
            <a:r>
              <a:rPr lang="en-US" sz="4000" dirty="0" err="1" smtClean="0"/>
              <a:t>çeşitli</a:t>
            </a:r>
            <a:r>
              <a:rPr lang="en-US" sz="4000" dirty="0" smtClean="0"/>
              <a:t> </a:t>
            </a:r>
            <a:r>
              <a:rPr lang="en-US" sz="4000" dirty="0" err="1" smtClean="0"/>
              <a:t>bilme</a:t>
            </a:r>
            <a:r>
              <a:rPr lang="en-US" sz="4000" dirty="0" smtClean="0"/>
              <a:t> </a:t>
            </a:r>
            <a:r>
              <a:rPr lang="en-US" sz="4000" dirty="0" err="1"/>
              <a:t>biçimleriyle</a:t>
            </a:r>
            <a:r>
              <a:rPr lang="en-US" sz="4000" dirty="0"/>
              <a:t>, </a:t>
            </a:r>
            <a:r>
              <a:rPr lang="en-US" sz="4000" dirty="0" err="1"/>
              <a:t>bilimsel</a:t>
            </a:r>
            <a:r>
              <a:rPr lang="en-US" sz="4000" dirty="0"/>
              <a:t> </a:t>
            </a:r>
            <a:r>
              <a:rPr lang="en-US" sz="4000" dirty="0" err="1"/>
              <a:t>söylemle</a:t>
            </a:r>
            <a:r>
              <a:rPr lang="en-US" sz="4000" dirty="0"/>
              <a:t>, </a:t>
            </a:r>
            <a:r>
              <a:rPr lang="en-US" sz="4000" dirty="0" err="1"/>
              <a:t>özdeşleşme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alt </a:t>
            </a:r>
            <a:r>
              <a:rPr lang="en-US" sz="4000" dirty="0" err="1"/>
              <a:t>kültürlerle</a:t>
            </a:r>
            <a:r>
              <a:rPr lang="en-US" sz="4000" dirty="0"/>
              <a:t> </a:t>
            </a:r>
            <a:r>
              <a:rPr lang="en-US" sz="4000" dirty="0" err="1"/>
              <a:t>ilişki</a:t>
            </a:r>
            <a:r>
              <a:rPr lang="en-US" sz="4000" dirty="0"/>
              <a:t> </a:t>
            </a:r>
            <a:r>
              <a:rPr lang="en-US" sz="4000" dirty="0" err="1"/>
              <a:t>içerisinde</a:t>
            </a:r>
            <a:r>
              <a:rPr lang="en-US" sz="4000" dirty="0"/>
              <a:t> </a:t>
            </a:r>
            <a:r>
              <a:rPr lang="en-US" sz="4000" dirty="0" err="1" smtClean="0"/>
              <a:t>inşa</a:t>
            </a:r>
            <a:r>
              <a:rPr lang="en-US" sz="4000" dirty="0" smtClean="0"/>
              <a:t> </a:t>
            </a:r>
            <a:r>
              <a:rPr lang="en-US" sz="4000" dirty="0" err="1" smtClean="0"/>
              <a:t>oldu</a:t>
            </a:r>
            <a:r>
              <a:rPr lang="en-US" sz="4000" dirty="0" smtClean="0"/>
              <a:t>. </a:t>
            </a:r>
            <a:r>
              <a:rPr lang="en-US" sz="4000" dirty="0" err="1" smtClean="0"/>
              <a:t>Bilgi</a:t>
            </a:r>
            <a:r>
              <a:rPr lang="en-US" sz="4000" dirty="0" smtClean="0"/>
              <a:t>, </a:t>
            </a:r>
            <a:r>
              <a:rPr lang="en-US" sz="4000" dirty="0" err="1" smtClean="0"/>
              <a:t>baskı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kimliğe</a:t>
            </a:r>
            <a:r>
              <a:rPr lang="en-US" sz="4000" dirty="0" smtClean="0"/>
              <a:t> </a:t>
            </a:r>
            <a:r>
              <a:rPr lang="en-US" sz="4000" dirty="0" err="1" smtClean="0"/>
              <a:t>dayalı</a:t>
            </a:r>
            <a:r>
              <a:rPr lang="en-US" sz="4000" dirty="0" smtClean="0"/>
              <a:t> </a:t>
            </a:r>
            <a:r>
              <a:rPr lang="en-US" sz="4000" dirty="0" err="1" smtClean="0"/>
              <a:t>örgütlenme</a:t>
            </a:r>
            <a:r>
              <a:rPr lang="en-US" sz="4000" dirty="0" smtClean="0"/>
              <a:t> </a:t>
            </a:r>
            <a:r>
              <a:rPr lang="en-US" sz="4000" dirty="0" err="1" smtClean="0"/>
              <a:t>bir</a:t>
            </a:r>
            <a:r>
              <a:rPr lang="en-US" sz="4000" dirty="0" smtClean="0"/>
              <a:t> </a:t>
            </a:r>
            <a:r>
              <a:rPr lang="en-US" sz="4000" dirty="0" err="1" smtClean="0"/>
              <a:t>arada</a:t>
            </a:r>
            <a:r>
              <a:rPr lang="en-US" sz="4000" dirty="0" smtClean="0"/>
              <a:t> </a:t>
            </a:r>
            <a:r>
              <a:rPr lang="en-US" sz="4000" dirty="0" err="1" smtClean="0"/>
              <a:t>gitti</a:t>
            </a:r>
            <a:r>
              <a:rPr lang="en-US" sz="4000" dirty="0" smtClean="0"/>
              <a:t> (Rubin)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693090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Yirminci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Yüzyıl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Ortası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837984" cy="4449669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Bilme</a:t>
            </a:r>
            <a:r>
              <a:rPr lang="en-US" sz="4000" dirty="0" smtClean="0"/>
              <a:t> </a:t>
            </a:r>
            <a:r>
              <a:rPr lang="en-US" sz="4000" dirty="0" err="1" smtClean="0"/>
              <a:t>biçimleri</a:t>
            </a:r>
            <a:endParaRPr lang="en-US" sz="4000" dirty="0" smtClean="0"/>
          </a:p>
          <a:p>
            <a:pPr lvl="1"/>
            <a:r>
              <a:rPr lang="en-US" sz="3600" dirty="0" err="1" smtClean="0"/>
              <a:t>ABD’de</a:t>
            </a:r>
            <a:r>
              <a:rPr lang="en-US" sz="3600" dirty="0" smtClean="0"/>
              <a:t> </a:t>
            </a:r>
            <a:r>
              <a:rPr lang="en-US" sz="3600" dirty="0" err="1" smtClean="0"/>
              <a:t>seksoloji</a:t>
            </a:r>
            <a:r>
              <a:rPr lang="en-US" sz="3600" dirty="0" smtClean="0"/>
              <a:t>: Master </a:t>
            </a:r>
            <a:r>
              <a:rPr lang="en-US" sz="3600" dirty="0" err="1" smtClean="0"/>
              <a:t>ve</a:t>
            </a:r>
            <a:r>
              <a:rPr lang="en-US" sz="3600" dirty="0" smtClean="0"/>
              <a:t> Johnson, Kinsey</a:t>
            </a:r>
            <a:endParaRPr lang="en-US" sz="3600" dirty="0" smtClean="0"/>
          </a:p>
          <a:p>
            <a:r>
              <a:rPr lang="en-US" sz="4000" dirty="0" err="1" smtClean="0"/>
              <a:t>Baskı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dışlama</a:t>
            </a:r>
            <a:r>
              <a:rPr lang="en-US" sz="4000" dirty="0" smtClean="0"/>
              <a:t>:	</a:t>
            </a:r>
          </a:p>
          <a:p>
            <a:pPr lvl="1"/>
            <a:r>
              <a:rPr lang="en-US" sz="3600" dirty="0" err="1" smtClean="0"/>
              <a:t>Lavanta</a:t>
            </a:r>
            <a:r>
              <a:rPr lang="en-US" sz="3600" dirty="0" smtClean="0"/>
              <a:t> </a:t>
            </a:r>
            <a:r>
              <a:rPr lang="en-US" sz="3600" dirty="0" err="1" smtClean="0"/>
              <a:t>Korkusu</a:t>
            </a:r>
            <a:r>
              <a:rPr lang="en-US" sz="3600" dirty="0" smtClean="0"/>
              <a:t> (Lavender Scare) </a:t>
            </a:r>
            <a:endParaRPr lang="en-US" sz="3600" dirty="0" smtClean="0"/>
          </a:p>
          <a:p>
            <a:r>
              <a:rPr lang="en-US" sz="4000" dirty="0" err="1" smtClean="0"/>
              <a:t>Kimlik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örgütlenme</a:t>
            </a:r>
            <a:r>
              <a:rPr lang="en-US" sz="4000" dirty="0" smtClean="0"/>
              <a:t>: </a:t>
            </a:r>
            <a:r>
              <a:rPr lang="en-US" sz="4000" dirty="0" err="1" smtClean="0"/>
              <a:t>Homofil</a:t>
            </a:r>
            <a:r>
              <a:rPr lang="en-US" sz="4000" dirty="0" smtClean="0"/>
              <a:t> </a:t>
            </a:r>
            <a:r>
              <a:rPr lang="en-US" sz="4000" dirty="0" err="1" smtClean="0"/>
              <a:t>hareket</a:t>
            </a:r>
            <a:endParaRPr lang="en-US" sz="4000" dirty="0" smtClean="0"/>
          </a:p>
          <a:p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7" y="311337"/>
            <a:ext cx="10515600" cy="1514288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latin typeface="+mn-lt"/>
              </a:rPr>
              <a:t>Stonewall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>
            <a:normAutofit fontScale="92500" lnSpcReduction="10000"/>
          </a:bodyPr>
          <a:lstStyle/>
          <a:p>
            <a:r>
              <a:rPr lang="tr-TR" sz="5400" dirty="0" smtClean="0"/>
              <a:t>1968 ve toplumsal hareketler</a:t>
            </a:r>
          </a:p>
          <a:p>
            <a:r>
              <a:rPr lang="tr-TR" sz="5400" dirty="0" smtClean="0"/>
              <a:t>Eşcinsel özgürleşmesi</a:t>
            </a:r>
          </a:p>
          <a:p>
            <a:pPr lvl="1"/>
            <a:r>
              <a:rPr lang="tr-TR" sz="5000" dirty="0" smtClean="0"/>
              <a:t>Özerklik, statükoya meydan okuma</a:t>
            </a:r>
          </a:p>
          <a:p>
            <a:pPr lvl="1"/>
            <a:r>
              <a:rPr lang="tr-TR" sz="4600" dirty="0" smtClean="0"/>
              <a:t>Hoşgörü arayışından kopuş</a:t>
            </a:r>
          </a:p>
          <a:p>
            <a:pPr lvl="1"/>
            <a:r>
              <a:rPr lang="tr-TR" sz="4600" dirty="0" smtClean="0"/>
              <a:t>Onur kavramı</a:t>
            </a:r>
          </a:p>
          <a:p>
            <a:pPr lvl="1"/>
            <a:r>
              <a:rPr lang="tr-TR" sz="4600" dirty="0" smtClean="0"/>
              <a:t>Heteroseksüel kültürü sorgulama</a:t>
            </a:r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AIDS </a:t>
            </a:r>
            <a:r>
              <a:rPr lang="en-US" b="1" dirty="0" err="1" smtClean="0">
                <a:latin typeface="+mn-lt"/>
              </a:rPr>
              <a:t>Krizi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err="1" smtClean="0"/>
              <a:t>Yükselen</a:t>
            </a:r>
            <a:r>
              <a:rPr lang="en-US" sz="4400" dirty="0" smtClean="0"/>
              <a:t> </a:t>
            </a:r>
            <a:r>
              <a:rPr lang="en-US" sz="4400" dirty="0" err="1" smtClean="0"/>
              <a:t>homofobi</a:t>
            </a:r>
            <a:endParaRPr lang="en-US" sz="4400" dirty="0" smtClean="0"/>
          </a:p>
          <a:p>
            <a:r>
              <a:rPr lang="en-US" sz="4400" dirty="0" smtClean="0"/>
              <a:t>HIV+ </a:t>
            </a:r>
            <a:r>
              <a:rPr lang="en-US" sz="4400" dirty="0" err="1" smtClean="0"/>
              <a:t>örgütlenmeleri</a:t>
            </a:r>
            <a:endParaRPr lang="en-US" dirty="0"/>
          </a:p>
          <a:p>
            <a:r>
              <a:rPr lang="en-US" sz="4400" dirty="0" smtClean="0"/>
              <a:t>AIDS </a:t>
            </a:r>
            <a:r>
              <a:rPr lang="en-US" sz="4400" dirty="0" err="1" smtClean="0"/>
              <a:t>krizinin</a:t>
            </a:r>
            <a:r>
              <a:rPr lang="en-US" sz="4400" dirty="0" smtClean="0"/>
              <a:t> queer </a:t>
            </a:r>
            <a:r>
              <a:rPr lang="en-US" sz="4400" dirty="0" err="1" smtClean="0"/>
              <a:t>düşünce</a:t>
            </a:r>
            <a:r>
              <a:rPr lang="en-US" sz="4400" dirty="0" smtClean="0"/>
              <a:t> </a:t>
            </a:r>
            <a:r>
              <a:rPr lang="en-US" sz="4400" dirty="0" err="1" smtClean="0"/>
              <a:t>üzerine</a:t>
            </a:r>
            <a:r>
              <a:rPr lang="en-US" sz="4400" dirty="0" smtClean="0"/>
              <a:t> </a:t>
            </a:r>
            <a:r>
              <a:rPr lang="en-US" sz="4400" dirty="0" err="1" smtClean="0"/>
              <a:t>etkisi</a:t>
            </a:r>
            <a:endParaRPr lang="en-US" sz="4400" dirty="0" smtClean="0"/>
          </a:p>
        </p:txBody>
      </p:sp>
    </p:spTree>
    <p:extLst>
      <p:ext uri="{BB962C8B-B14F-4D97-AF65-F5344CB8AC3E}">
        <p14:creationId xmlns:p14="http://schemas.microsoft.com/office/powerpoint/2010/main" val="1526695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206</Words>
  <Application>Microsoft Macintosh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 10.Hafta</vt:lpstr>
      <vt:lpstr>Eşcinsel kimliği</vt:lpstr>
      <vt:lpstr>Temel gerilimler</vt:lpstr>
      <vt:lpstr>Cinsellik Bilimi ve Eşcinselin İcadı</vt:lpstr>
      <vt:lpstr>Cinsellik Bilimi ve Eşcinselin İcadı</vt:lpstr>
      <vt:lpstr>Kimliğin icadı</vt:lpstr>
      <vt:lpstr>Yirminci Yüzyıl Ortası</vt:lpstr>
      <vt:lpstr>Stonewall</vt:lpstr>
      <vt:lpstr>AIDS Krizi</vt:lpstr>
      <vt:lpstr>Queer düşünce ve siyaset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211</cp:revision>
  <dcterms:created xsi:type="dcterms:W3CDTF">2019-05-22T16:15:54Z</dcterms:created>
  <dcterms:modified xsi:type="dcterms:W3CDTF">2019-05-24T16:19:30Z</dcterms:modified>
</cp:coreProperties>
</file>