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/>
              <a:t>Temel Bilgiler</a:t>
            </a:r>
            <a:endParaRPr lang="tr-TR" sz="48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KİM </a:t>
            </a:r>
            <a:r>
              <a:rPr lang="tr-TR" dirty="0" smtClean="0"/>
              <a:t>238 </a:t>
            </a:r>
            <a:r>
              <a:rPr lang="tr-TR" dirty="0" smtClean="0"/>
              <a:t>- Termodinamik </a:t>
            </a:r>
            <a:r>
              <a:rPr lang="tr-TR" dirty="0" smtClean="0"/>
              <a:t>II</a:t>
            </a:r>
            <a:endParaRPr lang="tr-TR" dirty="0" smtClean="0"/>
          </a:p>
          <a:p>
            <a:r>
              <a:rPr lang="tr-TR" dirty="0" smtClean="0"/>
              <a:t>1. 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Enerji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 sistemin iş yapabilme kapasitesine </a:t>
            </a:r>
            <a:r>
              <a:rPr lang="tr-TR" b="1" i="1" dirty="0" smtClean="0"/>
              <a:t>enerji</a:t>
            </a:r>
            <a:r>
              <a:rPr lang="tr-TR" b="1" dirty="0" smtClean="0"/>
              <a:t> </a:t>
            </a:r>
            <a:r>
              <a:rPr lang="tr-TR" dirty="0" smtClean="0"/>
              <a:t>denir.</a:t>
            </a:r>
          </a:p>
          <a:p>
            <a:endParaRPr lang="tr-TR" dirty="0" smtClean="0"/>
          </a:p>
          <a:p>
            <a:pPr lvl="0"/>
            <a:r>
              <a:rPr lang="tr-TR" dirty="0" smtClean="0"/>
              <a:t>Sistem ile ortam arasındaki </a:t>
            </a:r>
            <a:r>
              <a:rPr lang="tr-TR" u="sng" dirty="0" smtClean="0"/>
              <a:t>sıcaklık farkından</a:t>
            </a:r>
            <a:r>
              <a:rPr lang="tr-TR" dirty="0" smtClean="0"/>
              <a:t> doğan enerji akışına </a:t>
            </a:r>
            <a:r>
              <a:rPr lang="tr-TR" b="1" i="1" dirty="0" smtClean="0"/>
              <a:t>ısı (q)</a:t>
            </a:r>
            <a:r>
              <a:rPr lang="tr-TR" dirty="0" smtClean="0"/>
              <a:t> denir.</a:t>
            </a:r>
          </a:p>
          <a:p>
            <a:pPr lvl="0"/>
            <a:r>
              <a:rPr lang="tr-TR" dirty="0" smtClean="0"/>
              <a:t>Sistem ile ortam arasındaki </a:t>
            </a:r>
            <a:r>
              <a:rPr lang="tr-TR" u="sng" dirty="0" smtClean="0"/>
              <a:t>basınç farkından</a:t>
            </a:r>
            <a:r>
              <a:rPr lang="tr-TR" dirty="0" smtClean="0"/>
              <a:t> doğan enerji akışına </a:t>
            </a:r>
            <a:r>
              <a:rPr lang="tr-TR" b="1" i="1" dirty="0" smtClean="0"/>
              <a:t>iş (w)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 enerji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Bir sistemdeki atom, molekül ve iyon gibi tüm taneciklerin sahip olduğu ötelenme, dönme, titreşim, elektronik ve çekirdek enerjilerinin toplamına </a:t>
            </a:r>
            <a:r>
              <a:rPr lang="tr-TR" b="1" i="1" dirty="0" smtClean="0"/>
              <a:t>iç enerji </a:t>
            </a:r>
            <a:r>
              <a:rPr lang="tr-TR" dirty="0" smtClean="0"/>
              <a:t>denir.</a:t>
            </a:r>
          </a:p>
          <a:p>
            <a:r>
              <a:rPr lang="tr-TR" dirty="0" smtClean="0"/>
              <a:t>İç enerji </a:t>
            </a:r>
            <a:r>
              <a:rPr lang="tr-TR" b="1" dirty="0" smtClean="0"/>
              <a:t>U</a:t>
            </a:r>
            <a:r>
              <a:rPr lang="tr-TR" dirty="0" smtClean="0"/>
              <a:t> ile gösterilir.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5844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Debi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5194920" cy="4525963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Sistemdeki kütlesel akış hızına </a:t>
            </a:r>
            <a:r>
              <a:rPr lang="tr-TR" b="1" i="1" dirty="0" smtClean="0"/>
              <a:t>kütlesel debi </a:t>
            </a:r>
            <a:r>
              <a:rPr lang="tr-TR" dirty="0" smtClean="0"/>
              <a:t>denir.</a:t>
            </a:r>
          </a:p>
          <a:p>
            <a:endParaRPr lang="tr-TR" dirty="0" smtClean="0"/>
          </a:p>
          <a:p>
            <a:r>
              <a:rPr lang="tr-TR" dirty="0" smtClean="0"/>
              <a:t>Sistemdeki hacimsel akış hızına </a:t>
            </a:r>
            <a:r>
              <a:rPr lang="tr-TR" b="1" i="1" dirty="0" smtClean="0"/>
              <a:t>hacimsel debi </a:t>
            </a:r>
            <a:r>
              <a:rPr lang="tr-TR" dirty="0" smtClean="0"/>
              <a:t>denir.</a:t>
            </a:r>
          </a:p>
          <a:p>
            <a:endParaRPr lang="tr-TR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2348880"/>
            <a:ext cx="1273311" cy="1027584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4077072"/>
            <a:ext cx="1117690" cy="10081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4762872" cy="4525963"/>
          </a:xfrm>
        </p:spPr>
        <p:txBody>
          <a:bodyPr/>
          <a:lstStyle/>
          <a:p>
            <a:r>
              <a:rPr lang="tr-TR" dirty="0" smtClean="0"/>
              <a:t>Üzerinde inceleme yapmak üzere sınırlanan evren parçasına </a:t>
            </a:r>
            <a:r>
              <a:rPr lang="tr-TR" b="1" i="1" dirty="0" smtClean="0"/>
              <a:t>sistem</a:t>
            </a:r>
            <a:r>
              <a:rPr lang="tr-TR" b="1" dirty="0" smtClean="0"/>
              <a:t> </a:t>
            </a:r>
            <a:r>
              <a:rPr lang="tr-TR" dirty="0" smtClean="0"/>
              <a:t>denir.</a:t>
            </a:r>
          </a:p>
          <a:p>
            <a:r>
              <a:rPr lang="tr-TR" dirty="0" smtClean="0"/>
              <a:t> Sistemi çevreleyen evren parçasına </a:t>
            </a:r>
            <a:r>
              <a:rPr lang="tr-TR" b="1" i="1" dirty="0" smtClean="0"/>
              <a:t>ortam</a:t>
            </a:r>
            <a:r>
              <a:rPr lang="tr-TR" dirty="0" smtClean="0"/>
              <a:t> adı verilir.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 Türleri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95325"/>
            <a:ext cx="8229600" cy="4525963"/>
          </a:xfrm>
        </p:spPr>
        <p:txBody>
          <a:bodyPr/>
          <a:lstStyle/>
          <a:p>
            <a:r>
              <a:rPr lang="tr-TR" dirty="0" smtClean="0"/>
              <a:t>Ortam ile arasında madde ve enerji alışverişi olmayan sisteme </a:t>
            </a:r>
            <a:r>
              <a:rPr lang="tr-TR" b="1" i="1" dirty="0" smtClean="0"/>
              <a:t>izole sistem</a:t>
            </a:r>
            <a:r>
              <a:rPr lang="tr-TR" dirty="0" smtClean="0"/>
              <a:t> denir.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Ortam ile arasında madde alışverişi olmadığı halde ve enerji alışverişi olan sisteme </a:t>
            </a:r>
            <a:r>
              <a:rPr lang="tr-TR" b="1" i="1" dirty="0" smtClean="0"/>
              <a:t>kapalı</a:t>
            </a:r>
            <a:r>
              <a:rPr lang="tr-TR" i="1" dirty="0" smtClean="0"/>
              <a:t> </a:t>
            </a:r>
            <a:r>
              <a:rPr lang="tr-TR" b="1" i="1" dirty="0" smtClean="0"/>
              <a:t>sistem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2852936"/>
            <a:ext cx="2961720" cy="792088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5301208"/>
            <a:ext cx="2984536" cy="7981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 Türleri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Ortam ile arasında hem madde ve hem enerji alışverişi olan sisteme </a:t>
            </a:r>
            <a:r>
              <a:rPr lang="tr-TR" b="1" i="1" dirty="0" smtClean="0"/>
              <a:t>açık sistem</a:t>
            </a:r>
            <a:r>
              <a:rPr lang="tr-TR" dirty="0" smtClean="0"/>
              <a:t> denir.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Giriş ve çıkıştaki kütlesel debileri aynı olan açık sistemlere </a:t>
            </a:r>
            <a:r>
              <a:rPr lang="tr-TR" b="1" i="1" dirty="0" err="1" smtClean="0"/>
              <a:t>yatışkın</a:t>
            </a:r>
            <a:r>
              <a:rPr lang="tr-TR" b="1" i="1" dirty="0" smtClean="0"/>
              <a:t> açık sistem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3" y="2918842"/>
            <a:ext cx="2984537" cy="798190"/>
          </a:xfrm>
          <a:prstGeom prst="rect">
            <a:avLst/>
          </a:prstGeom>
          <a:noFill/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7" y="5373216"/>
            <a:ext cx="2016224" cy="525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 Türleri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Giriş ve çıkıştaki kütlesel debileri aynı olmayan açık sistemlere </a:t>
            </a:r>
            <a:r>
              <a:rPr lang="tr-TR" b="1" i="1" dirty="0" err="1" smtClean="0"/>
              <a:t>yatışkın</a:t>
            </a:r>
            <a:r>
              <a:rPr lang="tr-TR" b="1" i="1" dirty="0" smtClean="0"/>
              <a:t> olmayan açık sistem</a:t>
            </a:r>
            <a:r>
              <a:rPr lang="tr-TR" dirty="0" smtClean="0"/>
              <a:t> adı verilir.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Tek fazlı sistemlere </a:t>
            </a:r>
            <a:r>
              <a:rPr lang="tr-TR" b="1" i="1" dirty="0" smtClean="0"/>
              <a:t>homojen sistem</a:t>
            </a:r>
            <a:r>
              <a:rPr lang="tr-TR" dirty="0" smtClean="0"/>
              <a:t>, </a:t>
            </a:r>
          </a:p>
          <a:p>
            <a:r>
              <a:rPr lang="tr-TR" dirty="0" smtClean="0"/>
              <a:t>çok fazlı sistemlere </a:t>
            </a:r>
            <a:r>
              <a:rPr lang="tr-TR" b="1" i="1" dirty="0" smtClean="0"/>
              <a:t>heterojen sistem</a:t>
            </a:r>
            <a:r>
              <a:rPr lang="tr-TR" b="1" dirty="0" smtClean="0"/>
              <a:t> </a:t>
            </a:r>
            <a:r>
              <a:rPr lang="tr-TR" dirty="0" smtClean="0"/>
              <a:t>adı verilir.</a:t>
            </a:r>
            <a:endParaRPr lang="tr-TR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3501008"/>
            <a:ext cx="1932215" cy="5040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215</Words>
  <Application>Microsoft Office PowerPoint</Application>
  <PresentationFormat>Ekran Gösterisi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Temel Bilgiler</vt:lpstr>
      <vt:lpstr>Enerji</vt:lpstr>
      <vt:lpstr>İç enerji</vt:lpstr>
      <vt:lpstr>Debi</vt:lpstr>
      <vt:lpstr>Sistem</vt:lpstr>
      <vt:lpstr>Sistem Türleri</vt:lpstr>
      <vt:lpstr>Sistem Türleri</vt:lpstr>
      <vt:lpstr>Sistem Türleri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Bilgiler</dc:title>
  <dc:creator>Damla</dc:creator>
  <cp:lastModifiedBy>Evren Erk'akan</cp:lastModifiedBy>
  <cp:revision>7</cp:revision>
  <dcterms:created xsi:type="dcterms:W3CDTF">2018-04-28T06:41:52Z</dcterms:created>
  <dcterms:modified xsi:type="dcterms:W3CDTF">2018-07-27T11:43:25Z</dcterms:modified>
</cp:coreProperties>
</file>