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7" r:id="rId3"/>
    <p:sldId id="260" r:id="rId4"/>
    <p:sldId id="261" r:id="rId5"/>
    <p:sldId id="265" r:id="rId6"/>
    <p:sldId id="263" r:id="rId7"/>
    <p:sldId id="264" r:id="rId8"/>
    <p:sldId id="262"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4CB9FD1-1CB1-481F-AB4D-84802501B46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380834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4CB9FD1-1CB1-481F-AB4D-84802501B46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04534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4CB9FD1-1CB1-481F-AB4D-84802501B46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8697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4CB9FD1-1CB1-481F-AB4D-84802501B46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49574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4CB9FD1-1CB1-481F-AB4D-84802501B46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45364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74CB9FD1-1CB1-481F-AB4D-84802501B468}" type="datetimeFigureOut">
              <a:rPr lang="en-US" smtClean="0"/>
              <a:t>5/7/2020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2576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74CB9FD1-1CB1-481F-AB4D-84802501B468}" type="datetimeFigureOut">
              <a:rPr lang="en-US" smtClean="0"/>
              <a:t>5/7/2020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121927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2" name="Date Placeholder 1"/>
          <p:cNvSpPr>
            <a:spLocks noGrp="1"/>
          </p:cNvSpPr>
          <p:nvPr>
            <p:ph type="dt" sz="half" idx="10"/>
          </p:nvPr>
        </p:nvSpPr>
        <p:spPr/>
        <p:txBody>
          <a:bodyPr/>
          <a:lstStyle/>
          <a:p>
            <a:fld id="{74CB9FD1-1CB1-481F-AB4D-84802501B468}" type="datetimeFigureOut">
              <a:rPr lang="en-US" smtClean="0"/>
              <a:t>5/7/2020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215384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9FD1-1CB1-481F-AB4D-84802501B46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92264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74CB9FD1-1CB1-481F-AB4D-84802501B468}" type="datetimeFigureOut">
              <a:rPr lang="en-US" smtClean="0"/>
              <a:t>5/7/2020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256341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74CB9FD1-1CB1-481F-AB4D-84802501B468}" type="datetimeFigureOut">
              <a:rPr lang="en-US" smtClean="0"/>
              <a:t>5/7/2020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CE588CD-5644-4D99-81EC-1CA27D757409}" type="slidenum">
              <a:rPr lang="en-US" smtClean="0"/>
              <a:t>‹#›</a:t>
            </a:fld>
            <a:endParaRPr lang="en-US"/>
          </a:p>
        </p:txBody>
      </p:sp>
    </p:spTree>
    <p:extLst>
      <p:ext uri="{BB962C8B-B14F-4D97-AF65-F5344CB8AC3E}">
        <p14:creationId xmlns:p14="http://schemas.microsoft.com/office/powerpoint/2010/main" val="234002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4CB9FD1-1CB1-481F-AB4D-84802501B468}" type="datetimeFigureOut">
              <a:rPr lang="en-US" smtClean="0"/>
              <a:t>5/7/2020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CE588CD-5644-4D99-81EC-1CA27D757409}" type="slidenum">
              <a:rPr lang="en-US" smtClean="0"/>
              <a:t>‹#›</a:t>
            </a:fld>
            <a:endParaRPr lang="en-US"/>
          </a:p>
        </p:txBody>
      </p:sp>
    </p:spTree>
    <p:extLst>
      <p:ext uri="{BB962C8B-B14F-4D97-AF65-F5344CB8AC3E}">
        <p14:creationId xmlns:p14="http://schemas.microsoft.com/office/powerpoint/2010/main" val="35283373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kişi, iç mekan, adam, tutma içeren bir resim&#10;&#10;Açıklama otomatik olarak oluşturuldu">
            <a:extLst>
              <a:ext uri="{FF2B5EF4-FFF2-40B4-BE49-F238E27FC236}">
                <a16:creationId xmlns="" xmlns:a16="http://schemas.microsoft.com/office/drawing/2014/main" id="{5FE33882-F9C2-4452-8816-3FC4BA236F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339" y="195304"/>
            <a:ext cx="1375322" cy="1855086"/>
          </a:xfrm>
        </p:spPr>
      </p:pic>
      <p:pic>
        <p:nvPicPr>
          <p:cNvPr id="7" name="Resim 6" descr="kişi, iç mekan, adam, fotoğraf içeren bir resim&#10;&#10;Açıklama otomatik olarak oluşturuldu">
            <a:extLst>
              <a:ext uri="{FF2B5EF4-FFF2-40B4-BE49-F238E27FC236}">
                <a16:creationId xmlns="" xmlns:a16="http://schemas.microsoft.com/office/drawing/2014/main" id="{5F7E0CB5-58DF-4D7B-BE26-BA034D65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73" y="1857374"/>
            <a:ext cx="1377019" cy="1857375"/>
          </a:xfrm>
          <a:prstGeom prst="rect">
            <a:avLst/>
          </a:prstGeom>
        </p:spPr>
      </p:pic>
      <p:pic>
        <p:nvPicPr>
          <p:cNvPr id="9" name="Resim 8" descr="kişi, kadın, kıyafet, dik içeren bir resim&#10;&#10;Açıklama otomatik olarak oluşturuldu">
            <a:extLst>
              <a:ext uri="{FF2B5EF4-FFF2-40B4-BE49-F238E27FC236}">
                <a16:creationId xmlns="" xmlns:a16="http://schemas.microsoft.com/office/drawing/2014/main" id="{1F243E0B-4EFD-4AF7-AD83-B6662E693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0990" y="1857374"/>
            <a:ext cx="1405266" cy="1895474"/>
          </a:xfrm>
          <a:prstGeom prst="rect">
            <a:avLst/>
          </a:prstGeom>
        </p:spPr>
      </p:pic>
      <p:pic>
        <p:nvPicPr>
          <p:cNvPr id="11" name="Resim 10" descr="adam, kişi, kravat, iç mekan içeren bir resim&#10;&#10;Açıklama otomatik olarak oluşturuldu">
            <a:extLst>
              <a:ext uri="{FF2B5EF4-FFF2-40B4-BE49-F238E27FC236}">
                <a16:creationId xmlns="" xmlns:a16="http://schemas.microsoft.com/office/drawing/2014/main" id="{FD11991C-AD34-4CB5-B51F-0F4976340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1022" y="3220502"/>
            <a:ext cx="1561689" cy="2106463"/>
          </a:xfrm>
          <a:prstGeom prst="rect">
            <a:avLst/>
          </a:prstGeom>
        </p:spPr>
      </p:pic>
      <p:pic>
        <p:nvPicPr>
          <p:cNvPr id="13" name="Resim 12" descr="kişi, adam, iç mekan, bakarken içeren bir resim&#10;&#10;Açıklama otomatik olarak oluşturuldu">
            <a:extLst>
              <a:ext uri="{FF2B5EF4-FFF2-40B4-BE49-F238E27FC236}">
                <a16:creationId xmlns="" xmlns:a16="http://schemas.microsoft.com/office/drawing/2014/main" id="{9C8F897A-B448-429D-8DE2-C704A7C75D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3878" y="3220502"/>
            <a:ext cx="1583433" cy="2135794"/>
          </a:xfrm>
          <a:prstGeom prst="rect">
            <a:avLst/>
          </a:prstGeom>
        </p:spPr>
      </p:pic>
      <p:pic>
        <p:nvPicPr>
          <p:cNvPr id="15" name="Resim 14" descr="kişi, iç mekan, kadın, ön içeren bir resim&#10;&#10;Açıklama otomatik olarak oluşturuldu">
            <a:extLst>
              <a:ext uri="{FF2B5EF4-FFF2-40B4-BE49-F238E27FC236}">
                <a16:creationId xmlns="" xmlns:a16="http://schemas.microsoft.com/office/drawing/2014/main" id="{882BDFF5-3415-40A7-9A64-AC1A81AC69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676" y="3256148"/>
            <a:ext cx="1535261" cy="2070817"/>
          </a:xfrm>
          <a:prstGeom prst="rect">
            <a:avLst/>
          </a:prstGeom>
        </p:spPr>
      </p:pic>
      <p:sp>
        <p:nvSpPr>
          <p:cNvPr id="16" name="Metin kutusu 15">
            <a:extLst>
              <a:ext uri="{FF2B5EF4-FFF2-40B4-BE49-F238E27FC236}">
                <a16:creationId xmlns="" xmlns:a16="http://schemas.microsoft.com/office/drawing/2014/main" id="{095D882C-93B4-484A-856B-D7F4BFDA539A}"/>
              </a:ext>
            </a:extLst>
          </p:cNvPr>
          <p:cNvSpPr txBox="1"/>
          <p:nvPr/>
        </p:nvSpPr>
        <p:spPr>
          <a:xfrm>
            <a:off x="753679" y="3752848"/>
            <a:ext cx="1566006" cy="646331"/>
          </a:xfrm>
          <a:prstGeom prst="rect">
            <a:avLst/>
          </a:prstGeom>
          <a:noFill/>
        </p:spPr>
        <p:txBody>
          <a:bodyPr wrap="none" rtlCol="0">
            <a:spAutoFit/>
          </a:bodyPr>
          <a:lstStyle/>
          <a:p>
            <a:pPr algn="ctr"/>
            <a:r>
              <a:rPr lang="tr-TR" dirty="0"/>
              <a:t>Bruce </a:t>
            </a:r>
            <a:r>
              <a:rPr lang="tr-TR" dirty="0" err="1"/>
              <a:t>Willis</a:t>
            </a:r>
            <a:endParaRPr lang="tr-TR" dirty="0"/>
          </a:p>
          <a:p>
            <a:pPr algn="ctr"/>
            <a:r>
              <a:rPr lang="tr-TR" dirty="0"/>
              <a:t>( Agent </a:t>
            </a:r>
            <a:r>
              <a:rPr lang="tr-TR" dirty="0" err="1"/>
              <a:t>Greer</a:t>
            </a:r>
            <a:r>
              <a:rPr lang="tr-TR" dirty="0"/>
              <a:t>)</a:t>
            </a:r>
          </a:p>
        </p:txBody>
      </p:sp>
      <p:sp>
        <p:nvSpPr>
          <p:cNvPr id="17" name="Metin kutusu 16">
            <a:extLst>
              <a:ext uri="{FF2B5EF4-FFF2-40B4-BE49-F238E27FC236}">
                <a16:creationId xmlns="" xmlns:a16="http://schemas.microsoft.com/office/drawing/2014/main" id="{8F8D7023-57CC-45F7-9E53-9BB63F51E7B5}"/>
              </a:ext>
            </a:extLst>
          </p:cNvPr>
          <p:cNvSpPr txBox="1"/>
          <p:nvPr/>
        </p:nvSpPr>
        <p:spPr>
          <a:xfrm>
            <a:off x="10230210" y="3870733"/>
            <a:ext cx="1553630" cy="646331"/>
          </a:xfrm>
          <a:prstGeom prst="rect">
            <a:avLst/>
          </a:prstGeom>
          <a:noFill/>
        </p:spPr>
        <p:txBody>
          <a:bodyPr wrap="none" rtlCol="0">
            <a:spAutoFit/>
          </a:bodyPr>
          <a:lstStyle/>
          <a:p>
            <a:pPr algn="ctr"/>
            <a:r>
              <a:rPr lang="tr-TR" dirty="0" err="1"/>
              <a:t>Radha</a:t>
            </a:r>
            <a:r>
              <a:rPr lang="tr-TR" dirty="0"/>
              <a:t> </a:t>
            </a:r>
            <a:r>
              <a:rPr lang="tr-TR" dirty="0" err="1"/>
              <a:t>Mitchell</a:t>
            </a:r>
            <a:endParaRPr lang="tr-TR" dirty="0"/>
          </a:p>
          <a:p>
            <a:pPr algn="ctr"/>
            <a:r>
              <a:rPr lang="tr-TR" dirty="0"/>
              <a:t>(Agent </a:t>
            </a:r>
            <a:r>
              <a:rPr lang="tr-TR" dirty="0" err="1"/>
              <a:t>Peters</a:t>
            </a:r>
            <a:r>
              <a:rPr lang="tr-TR" dirty="0"/>
              <a:t>)</a:t>
            </a:r>
          </a:p>
        </p:txBody>
      </p:sp>
      <p:sp>
        <p:nvSpPr>
          <p:cNvPr id="18" name="Metin kutusu 17">
            <a:extLst>
              <a:ext uri="{FF2B5EF4-FFF2-40B4-BE49-F238E27FC236}">
                <a16:creationId xmlns="" xmlns:a16="http://schemas.microsoft.com/office/drawing/2014/main" id="{992334EB-C05A-45D1-8D3D-C68B8EA4D4E4}"/>
              </a:ext>
            </a:extLst>
          </p:cNvPr>
          <p:cNvSpPr txBox="1"/>
          <p:nvPr/>
        </p:nvSpPr>
        <p:spPr>
          <a:xfrm>
            <a:off x="5272032" y="2139519"/>
            <a:ext cx="1809663" cy="646331"/>
          </a:xfrm>
          <a:prstGeom prst="rect">
            <a:avLst/>
          </a:prstGeom>
          <a:noFill/>
        </p:spPr>
        <p:txBody>
          <a:bodyPr wrap="none" rtlCol="0">
            <a:spAutoFit/>
          </a:bodyPr>
          <a:lstStyle/>
          <a:p>
            <a:r>
              <a:rPr lang="tr-TR" dirty="0" err="1"/>
              <a:t>Jonathan</a:t>
            </a:r>
            <a:r>
              <a:rPr lang="tr-TR" dirty="0"/>
              <a:t> </a:t>
            </a:r>
            <a:r>
              <a:rPr lang="tr-TR" dirty="0" err="1"/>
              <a:t>Mostow</a:t>
            </a:r>
            <a:endParaRPr lang="tr-TR" dirty="0"/>
          </a:p>
          <a:p>
            <a:r>
              <a:rPr lang="tr-TR" dirty="0"/>
              <a:t>  (Yönetmen)</a:t>
            </a:r>
          </a:p>
        </p:txBody>
      </p:sp>
      <p:sp>
        <p:nvSpPr>
          <p:cNvPr id="19" name="Metin kutusu 18">
            <a:extLst>
              <a:ext uri="{FF2B5EF4-FFF2-40B4-BE49-F238E27FC236}">
                <a16:creationId xmlns="" xmlns:a16="http://schemas.microsoft.com/office/drawing/2014/main" id="{8CC9BD7F-C309-4538-99C9-56FE16E60878}"/>
              </a:ext>
            </a:extLst>
          </p:cNvPr>
          <p:cNvSpPr txBox="1"/>
          <p:nvPr/>
        </p:nvSpPr>
        <p:spPr>
          <a:xfrm>
            <a:off x="5241022" y="5397624"/>
            <a:ext cx="1709955" cy="646331"/>
          </a:xfrm>
          <a:prstGeom prst="rect">
            <a:avLst/>
          </a:prstGeom>
          <a:noFill/>
        </p:spPr>
        <p:txBody>
          <a:bodyPr wrap="none" rtlCol="0">
            <a:spAutoFit/>
          </a:bodyPr>
          <a:lstStyle/>
          <a:p>
            <a:pPr algn="ctr"/>
            <a:r>
              <a:rPr lang="tr-TR" dirty="0"/>
              <a:t>James Cromwell</a:t>
            </a:r>
          </a:p>
          <a:p>
            <a:pPr algn="ctr"/>
            <a:r>
              <a:rPr lang="tr-TR" dirty="0"/>
              <a:t>(</a:t>
            </a:r>
            <a:r>
              <a:rPr lang="tr-TR" dirty="0" err="1"/>
              <a:t>Older</a:t>
            </a:r>
            <a:r>
              <a:rPr lang="tr-TR" dirty="0"/>
              <a:t> Canter)</a:t>
            </a:r>
          </a:p>
        </p:txBody>
      </p:sp>
      <p:sp>
        <p:nvSpPr>
          <p:cNvPr id="20" name="Metin kutusu 19">
            <a:extLst>
              <a:ext uri="{FF2B5EF4-FFF2-40B4-BE49-F238E27FC236}">
                <a16:creationId xmlns="" xmlns:a16="http://schemas.microsoft.com/office/drawing/2014/main" id="{7A93D426-382C-4EED-9D26-B4E5CBB020C0}"/>
              </a:ext>
            </a:extLst>
          </p:cNvPr>
          <p:cNvSpPr txBox="1"/>
          <p:nvPr/>
        </p:nvSpPr>
        <p:spPr>
          <a:xfrm>
            <a:off x="2988676" y="5397624"/>
            <a:ext cx="1669240" cy="646331"/>
          </a:xfrm>
          <a:prstGeom prst="rect">
            <a:avLst/>
          </a:prstGeom>
          <a:noFill/>
        </p:spPr>
        <p:txBody>
          <a:bodyPr wrap="none" rtlCol="0">
            <a:spAutoFit/>
          </a:bodyPr>
          <a:lstStyle/>
          <a:p>
            <a:pPr algn="ctr"/>
            <a:r>
              <a:rPr lang="tr-TR" dirty="0" err="1"/>
              <a:t>Rosamund</a:t>
            </a:r>
            <a:r>
              <a:rPr lang="tr-TR" dirty="0"/>
              <a:t> Pike</a:t>
            </a:r>
          </a:p>
          <a:p>
            <a:pPr algn="ctr"/>
            <a:r>
              <a:rPr lang="tr-TR" dirty="0"/>
              <a:t>(</a:t>
            </a:r>
            <a:r>
              <a:rPr lang="tr-TR" dirty="0" err="1"/>
              <a:t>Maggie</a:t>
            </a:r>
            <a:r>
              <a:rPr lang="tr-TR" dirty="0"/>
              <a:t> </a:t>
            </a:r>
            <a:r>
              <a:rPr lang="tr-TR" dirty="0" err="1"/>
              <a:t>Greer</a:t>
            </a:r>
            <a:r>
              <a:rPr lang="tr-TR" dirty="0"/>
              <a:t>)</a:t>
            </a:r>
          </a:p>
        </p:txBody>
      </p:sp>
      <p:sp>
        <p:nvSpPr>
          <p:cNvPr id="21" name="Metin kutusu 20">
            <a:extLst>
              <a:ext uri="{FF2B5EF4-FFF2-40B4-BE49-F238E27FC236}">
                <a16:creationId xmlns="" xmlns:a16="http://schemas.microsoft.com/office/drawing/2014/main" id="{170C8C3B-79AA-4595-BC97-92F7B118CB94}"/>
              </a:ext>
            </a:extLst>
          </p:cNvPr>
          <p:cNvSpPr txBox="1"/>
          <p:nvPr/>
        </p:nvSpPr>
        <p:spPr>
          <a:xfrm>
            <a:off x="7658330" y="5397624"/>
            <a:ext cx="1787284" cy="646331"/>
          </a:xfrm>
          <a:prstGeom prst="rect">
            <a:avLst/>
          </a:prstGeom>
          <a:noFill/>
        </p:spPr>
        <p:txBody>
          <a:bodyPr wrap="none" rtlCol="0">
            <a:spAutoFit/>
          </a:bodyPr>
          <a:lstStyle/>
          <a:p>
            <a:r>
              <a:rPr lang="tr-TR" dirty="0" err="1"/>
              <a:t>Jack</a:t>
            </a:r>
            <a:r>
              <a:rPr lang="tr-TR" dirty="0"/>
              <a:t> </a:t>
            </a:r>
            <a:r>
              <a:rPr lang="tr-TR" dirty="0" err="1"/>
              <a:t>Noseworthy</a:t>
            </a:r>
            <a:endParaRPr lang="tr-TR" dirty="0"/>
          </a:p>
          <a:p>
            <a:r>
              <a:rPr lang="tr-TR" dirty="0"/>
              <a:t>(Miles </a:t>
            </a:r>
            <a:r>
              <a:rPr lang="tr-TR" dirty="0" err="1"/>
              <a:t>Strickland</a:t>
            </a:r>
            <a:r>
              <a:rPr lang="tr-TR" dirty="0"/>
              <a:t>)</a:t>
            </a:r>
          </a:p>
        </p:txBody>
      </p:sp>
    </p:spTree>
    <p:extLst>
      <p:ext uri="{BB962C8B-B14F-4D97-AF65-F5344CB8AC3E}">
        <p14:creationId xmlns:p14="http://schemas.microsoft.com/office/powerpoint/2010/main" val="361757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57A0EA8C-DF4C-4C1A-9202-7813AEFE2F06}"/>
              </a:ext>
            </a:extLst>
          </p:cNvPr>
          <p:cNvSpPr>
            <a:spLocks noGrp="1"/>
          </p:cNvSpPr>
          <p:nvPr>
            <p:ph type="title"/>
          </p:nvPr>
        </p:nvSpPr>
        <p:spPr>
          <a:xfrm>
            <a:off x="1600754" y="1087374"/>
            <a:ext cx="8983489" cy="1000978"/>
          </a:xfrm>
        </p:spPr>
        <p:txBody>
          <a:bodyPr>
            <a:normAutofit/>
          </a:bodyPr>
          <a:lstStyle/>
          <a:p>
            <a:r>
              <a:rPr lang="en-US" dirty="0"/>
              <a:t>FİLM HAKKINDA BİLGİ</a:t>
            </a:r>
            <a:endParaRPr lang="en-US"/>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71A6A497-FD16-42EA-B1DB-60BE7303AD2C}"/>
              </a:ext>
            </a:extLst>
          </p:cNvPr>
          <p:cNvSpPr>
            <a:spLocks noGrp="1"/>
          </p:cNvSpPr>
          <p:nvPr>
            <p:ph idx="1"/>
          </p:nvPr>
        </p:nvSpPr>
        <p:spPr>
          <a:xfrm>
            <a:off x="1600753" y="2535446"/>
            <a:ext cx="8983489" cy="3554457"/>
          </a:xfrm>
        </p:spPr>
        <p:txBody>
          <a:bodyPr>
            <a:normAutofit/>
          </a:bodyPr>
          <a:lstStyle/>
          <a:p>
            <a:pPr marL="0" indent="0">
              <a:buNone/>
            </a:pPr>
            <a:r>
              <a:rPr lang="tr-TR">
                <a:solidFill>
                  <a:schemeClr val="tx1"/>
                </a:solidFill>
              </a:rPr>
              <a:t>Filmde FBI ajanları Ajan Greer ve Ajan Peters’i bir üniversite öğrencisinin gizemli şekilde öldürülmesi dosyasını araştırırken öğrencinin, insanların kendilerinin kusursuz robot versiyonlarına sahip olmalarını sağlayan yüksek teknoloji ürünü suret olgusunun yaratıcısı olan kişiyle önemli bir bağlantısı olduğu ortaya çıkar. Sağlıklı, güzel görünümlü ve uzaktan kumandalı makineler olan suretler, insanların yerini almakta ve böylece insanların evlerinin rahat ve güvenli ortamından çıkmadan dışarıdaki hayatı yaşamalarına imkan tanımaktadır. Fakat tüm insanlık suretlere sıcak bakmamaktadır. </a:t>
            </a: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93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4EB4D02F-6C0F-4A71-BD58-09E7AB420455}"/>
              </a:ext>
            </a:extLst>
          </p:cNvPr>
          <p:cNvSpPr>
            <a:spLocks noGrp="1"/>
          </p:cNvSpPr>
          <p:nvPr>
            <p:ph type="title"/>
          </p:nvPr>
        </p:nvSpPr>
        <p:spPr>
          <a:xfrm>
            <a:off x="1600754" y="1087374"/>
            <a:ext cx="8983489" cy="1000978"/>
          </a:xfrm>
        </p:spPr>
        <p:txBody>
          <a:bodyPr>
            <a:normAutofit/>
          </a:bodyPr>
          <a:lstStyle/>
          <a:p>
            <a:r>
              <a:rPr lang="en-US" dirty="0" err="1"/>
              <a:t>Film’den</a:t>
            </a:r>
            <a:r>
              <a:rPr lang="en-US" dirty="0"/>
              <a:t> </a:t>
            </a:r>
            <a:r>
              <a:rPr lang="en-US" dirty="0" err="1"/>
              <a:t>Çıkarılan</a:t>
            </a:r>
            <a:r>
              <a:rPr lang="en-US" dirty="0"/>
              <a:t> </a:t>
            </a:r>
            <a:r>
              <a:rPr lang="en-US" dirty="0" err="1"/>
              <a:t>Temel</a:t>
            </a:r>
            <a:r>
              <a:rPr lang="en-US" dirty="0"/>
              <a:t> </a:t>
            </a:r>
            <a:r>
              <a:rPr lang="en-US" dirty="0" err="1"/>
              <a:t>Düşünceler</a:t>
            </a:r>
            <a:endParaRPr lang="tr-TR"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28A44208-09B1-4DD2-86E1-50EA8ED2A094}"/>
              </a:ext>
            </a:extLst>
          </p:cNvPr>
          <p:cNvSpPr>
            <a:spLocks noGrp="1"/>
          </p:cNvSpPr>
          <p:nvPr>
            <p:ph idx="1"/>
          </p:nvPr>
        </p:nvSpPr>
        <p:spPr>
          <a:xfrm>
            <a:off x="1600753" y="2535446"/>
            <a:ext cx="8983489" cy="3554457"/>
          </a:xfrm>
        </p:spPr>
        <p:txBody>
          <a:bodyPr>
            <a:normAutofit/>
          </a:bodyPr>
          <a:lstStyle/>
          <a:p>
            <a:r>
              <a:rPr lang="tr-TR" dirty="0">
                <a:solidFill>
                  <a:schemeClr val="tx1"/>
                </a:solidFill>
              </a:rPr>
              <a:t>Suretler sayesinde insanlar doymak bilmeyen iştahlarıyla günlük hayatta isteklerinin esiri olmuşlardır.</a:t>
            </a:r>
          </a:p>
          <a:p>
            <a:r>
              <a:rPr lang="tr-TR" dirty="0">
                <a:solidFill>
                  <a:schemeClr val="tx1"/>
                </a:solidFill>
              </a:rPr>
              <a:t>İnsanlar artık imajlar ve sembollerle hareket etmekte ve kendini tatmin etmenin yollarına gitmektedir.</a:t>
            </a:r>
          </a:p>
          <a:p>
            <a:pPr marL="0" indent="0">
              <a:buNone/>
            </a:pPr>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203475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5" name="Resim 4" descr="iç mekan, kedi, ayna, lavabo içeren bir resim&#10;&#10;Açıklama otomatik olarak oluşturuldu">
            <a:extLst>
              <a:ext uri="{FF2B5EF4-FFF2-40B4-BE49-F238E27FC236}">
                <a16:creationId xmlns="" xmlns:a16="http://schemas.microsoft.com/office/drawing/2014/main" id="{93122069-7A81-45B9-8F23-0A27B968B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 y="0"/>
            <a:ext cx="12203415" cy="6858000"/>
          </a:xfrm>
          <a:prstGeom prst="rect">
            <a:avLst/>
          </a:prstGeom>
        </p:spPr>
      </p:pic>
    </p:spTree>
    <p:extLst>
      <p:ext uri="{BB962C8B-B14F-4D97-AF65-F5344CB8AC3E}">
        <p14:creationId xmlns:p14="http://schemas.microsoft.com/office/powerpoint/2010/main" val="341249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a:solidFill>
                <a:schemeClr val="tx1"/>
              </a:solidFill>
            </a:endParaRPr>
          </a:p>
          <a:p>
            <a:endParaRPr lang="tr-TR" dirty="0">
              <a:solidFill>
                <a:schemeClr val="tx1"/>
              </a:solidFill>
            </a:endParaRPr>
          </a:p>
        </p:txBody>
      </p:sp>
      <p:pic>
        <p:nvPicPr>
          <p:cNvPr id="6" name="Resim 5">
            <a:extLst>
              <a:ext uri="{FF2B5EF4-FFF2-40B4-BE49-F238E27FC236}">
                <a16:creationId xmlns="" xmlns:a16="http://schemas.microsoft.com/office/drawing/2014/main" id="{03E0DF4D-603D-4B66-86FA-A7D62AC5A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0" y="0"/>
            <a:ext cx="12213281" cy="6858000"/>
          </a:xfrm>
          <a:prstGeom prst="rect">
            <a:avLst/>
          </a:prstGeom>
        </p:spPr>
      </p:pic>
    </p:spTree>
    <p:extLst>
      <p:ext uri="{BB962C8B-B14F-4D97-AF65-F5344CB8AC3E}">
        <p14:creationId xmlns:p14="http://schemas.microsoft.com/office/powerpoint/2010/main" val="4554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7" name="Resim 6" descr="kişi, oturma, adam, tablo içeren bir resim&#10;&#10;Açıklama otomatik olarak oluşturuldu">
            <a:extLst>
              <a:ext uri="{FF2B5EF4-FFF2-40B4-BE49-F238E27FC236}">
                <a16:creationId xmlns="" xmlns:a16="http://schemas.microsoft.com/office/drawing/2014/main" id="{F99CCACE-EE57-4578-A8EF-CE1B0B610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 y="0"/>
            <a:ext cx="12192000" cy="6858000"/>
          </a:xfrm>
          <a:prstGeom prst="rect">
            <a:avLst/>
          </a:prstGeom>
        </p:spPr>
      </p:pic>
    </p:spTree>
    <p:extLst>
      <p:ext uri="{BB962C8B-B14F-4D97-AF65-F5344CB8AC3E}">
        <p14:creationId xmlns:p14="http://schemas.microsoft.com/office/powerpoint/2010/main" val="408094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5" name="Resim 4">
            <a:extLst>
              <a:ext uri="{FF2B5EF4-FFF2-40B4-BE49-F238E27FC236}">
                <a16:creationId xmlns="" xmlns:a16="http://schemas.microsoft.com/office/drawing/2014/main" id="{593E0F2B-2F0D-484D-9E38-E942580D8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8096"/>
            <a:ext cx="6096000" cy="4707671"/>
          </a:xfrm>
          <a:prstGeom prst="rect">
            <a:avLst/>
          </a:prstGeom>
        </p:spPr>
      </p:pic>
      <p:pic>
        <p:nvPicPr>
          <p:cNvPr id="7" name="Resim 6" descr="iç mekan, bina, adam, oturma içeren bir resim&#10;&#10;Açıklama otomatik olarak oluşturuldu">
            <a:extLst>
              <a:ext uri="{FF2B5EF4-FFF2-40B4-BE49-F238E27FC236}">
                <a16:creationId xmlns="" xmlns:a16="http://schemas.microsoft.com/office/drawing/2014/main" id="{871177AC-F761-43CF-A697-C1107F825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497" y="768096"/>
            <a:ext cx="6107415" cy="4707670"/>
          </a:xfrm>
          <a:prstGeom prst="rect">
            <a:avLst/>
          </a:prstGeom>
        </p:spPr>
      </p:pic>
    </p:spTree>
    <p:extLst>
      <p:ext uri="{BB962C8B-B14F-4D97-AF65-F5344CB8AC3E}">
        <p14:creationId xmlns:p14="http://schemas.microsoft.com/office/powerpoint/2010/main" val="276355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 xmlns:a16="http://schemas.microsoft.com/office/drawing/2014/main" id="{4EB4D02F-6C0F-4A71-BD58-09E7AB420455}"/>
              </a:ext>
            </a:extLst>
          </p:cNvPr>
          <p:cNvSpPr>
            <a:spLocks noGrp="1"/>
          </p:cNvSpPr>
          <p:nvPr>
            <p:ph type="title"/>
          </p:nvPr>
        </p:nvSpPr>
        <p:spPr>
          <a:xfrm>
            <a:off x="1600754" y="1087374"/>
            <a:ext cx="8983489" cy="1000978"/>
          </a:xfrm>
        </p:spPr>
        <p:txBody>
          <a:bodyPr>
            <a:normAutofit/>
          </a:bodyPr>
          <a:lstStyle/>
          <a:p>
            <a:endParaRPr lang="tr-TR" dirty="0"/>
          </a:p>
        </p:txBody>
      </p:sp>
      <p:sp>
        <p:nvSpPr>
          <p:cNvPr id="12" name="Rectangle 11">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28A44208-09B1-4DD2-86E1-50EA8ED2A094}"/>
              </a:ext>
            </a:extLst>
          </p:cNvPr>
          <p:cNvSpPr>
            <a:spLocks noGrp="1"/>
          </p:cNvSpPr>
          <p:nvPr>
            <p:ph idx="1"/>
          </p:nvPr>
        </p:nvSpPr>
        <p:spPr>
          <a:xfrm>
            <a:off x="1600753" y="2535446"/>
            <a:ext cx="8983489" cy="3554457"/>
          </a:xfrm>
        </p:spPr>
        <p:txBody>
          <a:bodyPr>
            <a:normAutofit/>
          </a:bodyPr>
          <a:lstStyle/>
          <a:p>
            <a:pPr marL="0" indent="0">
              <a:buNone/>
            </a:pPr>
            <a:endParaRPr lang="tr-TR" dirty="0">
              <a:solidFill>
                <a:schemeClr val="tx1"/>
              </a:solidFill>
            </a:endParaRPr>
          </a:p>
          <a:p>
            <a:endParaRPr lang="tr-TR" dirty="0">
              <a:solidFill>
                <a:schemeClr val="tx1"/>
              </a:solidFill>
            </a:endParaRPr>
          </a:p>
        </p:txBody>
      </p:sp>
      <p:pic>
        <p:nvPicPr>
          <p:cNvPr id="5" name="Resim 4">
            <a:extLst>
              <a:ext uri="{FF2B5EF4-FFF2-40B4-BE49-F238E27FC236}">
                <a16:creationId xmlns="" xmlns:a16="http://schemas.microsoft.com/office/drawing/2014/main" id="{65D45BCB-2D11-4FF1-A049-4F3563683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 y="0"/>
            <a:ext cx="12191237" cy="6857999"/>
          </a:xfrm>
          <a:prstGeom prst="rect">
            <a:avLst/>
          </a:prstGeom>
        </p:spPr>
      </p:pic>
    </p:spTree>
    <p:extLst>
      <p:ext uri="{BB962C8B-B14F-4D97-AF65-F5344CB8AC3E}">
        <p14:creationId xmlns:p14="http://schemas.microsoft.com/office/powerpoint/2010/main" val="288160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29DC5A77-10C9-4ECF-B7EB-8D917F36A9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FFE28B5-FB16-49A9-B851-3C35FAC0CA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Başlık 4">
            <a:extLst>
              <a:ext uri="{FF2B5EF4-FFF2-40B4-BE49-F238E27FC236}">
                <a16:creationId xmlns="" xmlns:a16="http://schemas.microsoft.com/office/drawing/2014/main" id="{917EF2B1-FB7D-45DC-950B-46D754FCB979}"/>
              </a:ext>
            </a:extLst>
          </p:cNvPr>
          <p:cNvSpPr>
            <a:spLocks noGrp="1"/>
          </p:cNvSpPr>
          <p:nvPr>
            <p:ph type="title"/>
          </p:nvPr>
        </p:nvSpPr>
        <p:spPr>
          <a:xfrm>
            <a:off x="1600754" y="1087374"/>
            <a:ext cx="8983489" cy="1000978"/>
          </a:xfrm>
        </p:spPr>
        <p:txBody>
          <a:bodyPr>
            <a:normAutofit/>
          </a:bodyPr>
          <a:lstStyle/>
          <a:p>
            <a:r>
              <a:rPr lang="tr-TR" dirty="0"/>
              <a:t>SORULACAK SORULAR	</a:t>
            </a:r>
          </a:p>
        </p:txBody>
      </p:sp>
      <p:sp>
        <p:nvSpPr>
          <p:cNvPr id="14" name="Rectangle 13">
            <a:extLst>
              <a:ext uri="{FF2B5EF4-FFF2-40B4-BE49-F238E27FC236}">
                <a16:creationId xmlns="" xmlns:a16="http://schemas.microsoft.com/office/drawing/2014/main" id="{01014442-855A-4E0F-8D09-C314661A4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 xmlns:a16="http://schemas.microsoft.com/office/drawing/2014/main" id="{9B1ABF09-86CF-414E-88A5-2B84CC723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 xmlns:a16="http://schemas.microsoft.com/office/drawing/2014/main" id="{3FE91770-CDBB-4D24-94E5-AD484F36C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 xmlns:a16="http://schemas.microsoft.com/office/drawing/2014/main" id="{3BC28E7B-6933-49DE-AF83-50592CEB4DEA}"/>
              </a:ext>
            </a:extLst>
          </p:cNvPr>
          <p:cNvSpPr>
            <a:spLocks noGrp="1"/>
          </p:cNvSpPr>
          <p:nvPr>
            <p:ph idx="1"/>
          </p:nvPr>
        </p:nvSpPr>
        <p:spPr>
          <a:xfrm>
            <a:off x="1600753" y="2919494"/>
            <a:ext cx="8983489" cy="3554457"/>
          </a:xfrm>
        </p:spPr>
        <p:txBody>
          <a:bodyPr>
            <a:normAutofit/>
          </a:bodyPr>
          <a:lstStyle/>
          <a:p>
            <a:r>
              <a:rPr lang="tr-TR" sz="1800" dirty="0">
                <a:solidFill>
                  <a:schemeClr val="tx1"/>
                </a:solidFill>
              </a:rPr>
              <a:t>Suretlerin olduğu bir toplumda yaşamak ister miydiniz?</a:t>
            </a:r>
          </a:p>
          <a:p>
            <a:r>
              <a:rPr lang="tr-TR" sz="1800" dirty="0">
                <a:solidFill>
                  <a:schemeClr val="tx1"/>
                </a:solidFill>
              </a:rPr>
              <a:t>Suretler, insanları bir denetim toplumuna mı çevirmiştir?</a:t>
            </a:r>
          </a:p>
          <a:p>
            <a:r>
              <a:rPr lang="tr-TR" sz="1800" dirty="0">
                <a:solidFill>
                  <a:schemeClr val="tx1"/>
                </a:solidFill>
              </a:rPr>
              <a:t>Böyle bir yaşamın olduğunu varsayarsak. Kendi suretinizi mi oluştururdunuz yoksa hayalinizdeki surete mi bürünürdünüz? </a:t>
            </a:r>
          </a:p>
          <a:p>
            <a:r>
              <a:rPr lang="tr-TR" sz="1800" dirty="0">
                <a:solidFill>
                  <a:schemeClr val="tx1"/>
                </a:solidFill>
              </a:rPr>
              <a:t>Böyle bir Dünya da sahte mi yoksa gerçek mi?</a:t>
            </a:r>
          </a:p>
          <a:p>
            <a:r>
              <a:rPr lang="tr-TR" sz="1800" dirty="0">
                <a:solidFill>
                  <a:schemeClr val="tx1"/>
                </a:solidFill>
              </a:rPr>
              <a:t>Maskelerle dolu bir dünyada kim gerçektir ve kime güvenebilirsiniz?</a:t>
            </a:r>
          </a:p>
          <a:p>
            <a:r>
              <a:rPr lang="tr-TR" sz="1800" dirty="0">
                <a:solidFill>
                  <a:schemeClr val="tx1"/>
                </a:solidFill>
              </a:rPr>
              <a:t>Filmin sonunda Bruce </a:t>
            </a:r>
            <a:r>
              <a:rPr lang="tr-TR" sz="1800" dirty="0" err="1">
                <a:solidFill>
                  <a:schemeClr val="tx1"/>
                </a:solidFill>
              </a:rPr>
              <a:t>Willis</a:t>
            </a:r>
            <a:r>
              <a:rPr lang="tr-TR" sz="1800" dirty="0">
                <a:solidFill>
                  <a:schemeClr val="tx1"/>
                </a:solidFill>
              </a:rPr>
              <a:t> hayır tuşuna neden basmış olabilir. Sizce o an aklından neler geçmiştir?</a:t>
            </a:r>
          </a:p>
          <a:p>
            <a:r>
              <a:rPr lang="tr-TR" sz="1800" dirty="0">
                <a:solidFill>
                  <a:schemeClr val="tx1"/>
                </a:solidFill>
              </a:rPr>
              <a:t>Filmde , günümüz toplum yaşantısını yansıtan unsurlar </a:t>
            </a:r>
            <a:r>
              <a:rPr lang="tr-TR" sz="1800">
                <a:solidFill>
                  <a:schemeClr val="tx1"/>
                </a:solidFill>
              </a:rPr>
              <a:t>var mıdır</a:t>
            </a:r>
            <a:r>
              <a:rPr lang="tr-TR" sz="1800" dirty="0">
                <a:solidFill>
                  <a:schemeClr val="tx1"/>
                </a:solidFill>
              </a:rPr>
              <a:t>?</a:t>
            </a:r>
            <a:r>
              <a:rPr lang="tr-TR" sz="1800">
                <a:solidFill>
                  <a:schemeClr val="tx1"/>
                </a:solidFill>
              </a:rPr>
              <a:t> </a:t>
            </a:r>
            <a:endParaRPr lang="tr-TR" sz="1800" dirty="0">
              <a:solidFill>
                <a:schemeClr val="tx1"/>
              </a:solidFill>
            </a:endParaRPr>
          </a:p>
          <a:p>
            <a:endParaRPr lang="tr-TR" dirty="0">
              <a:solidFill>
                <a:schemeClr val="tx1"/>
              </a:solidFill>
            </a:endParaRPr>
          </a:p>
          <a:p>
            <a:endParaRPr lang="tr-TR" dirty="0">
              <a:solidFill>
                <a:schemeClr val="tx1"/>
              </a:solidFill>
            </a:endParaRPr>
          </a:p>
        </p:txBody>
      </p:sp>
    </p:spTree>
    <p:extLst>
      <p:ext uri="{BB962C8B-B14F-4D97-AF65-F5344CB8AC3E}">
        <p14:creationId xmlns:p14="http://schemas.microsoft.com/office/powerpoint/2010/main" val="731672565"/>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262</TotalTime>
  <Words>228</Words>
  <Application>Microsoft Office PowerPoint</Application>
  <PresentationFormat>Özel</PresentationFormat>
  <Paragraphs>25</Paragraphs>
  <Slides>9</Slides>
  <Notes>0</Notes>
  <HiddenSlides>0</HiddenSlides>
  <MMClips>0</MMClips>
  <ScaleCrop>false</ScaleCrop>
  <HeadingPairs>
    <vt:vector size="4" baseType="variant">
      <vt:variant>
        <vt:lpstr>Tema</vt:lpstr>
      </vt:variant>
      <vt:variant>
        <vt:i4>1</vt:i4>
      </vt:variant>
      <vt:variant>
        <vt:lpstr>Slayt Başlıkları</vt:lpstr>
      </vt:variant>
      <vt:variant>
        <vt:i4>9</vt:i4>
      </vt:variant>
    </vt:vector>
  </HeadingPairs>
  <TitlesOfParts>
    <vt:vector size="10" baseType="lpstr">
      <vt:lpstr>Çerçeve</vt:lpstr>
      <vt:lpstr>PowerPoint Sunusu</vt:lpstr>
      <vt:lpstr>FİLM HAKKINDA BİLGİ</vt:lpstr>
      <vt:lpstr>Film’den Çıkarılan Temel Düşünceler</vt:lpstr>
      <vt:lpstr>PowerPoint Sunusu</vt:lpstr>
      <vt:lpstr>PowerPoint Sunusu</vt:lpstr>
      <vt:lpstr>PowerPoint Sunusu</vt:lpstr>
      <vt:lpstr>PowerPoint Sunusu</vt:lpstr>
      <vt:lpstr>PowerPoint Sunusu</vt:lpstr>
      <vt:lpstr>SORULACAK SORULAR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emre öztürk</dc:creator>
  <cp:lastModifiedBy>PC</cp:lastModifiedBy>
  <cp:revision>7</cp:revision>
  <dcterms:created xsi:type="dcterms:W3CDTF">2020-03-30T15:45:18Z</dcterms:created>
  <dcterms:modified xsi:type="dcterms:W3CDTF">2020-05-07T09:48:04Z</dcterms:modified>
</cp:coreProperties>
</file>