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sldIdLst>
    <p:sldId id="264" r:id="rId2"/>
    <p:sldId id="273" r:id="rId3"/>
    <p:sldId id="277" r:id="rId4"/>
    <p:sldId id="278" r:id="rId5"/>
    <p:sldId id="265" r:id="rId6"/>
    <p:sldId id="279" r:id="rId7"/>
    <p:sldId id="280" r:id="rId8"/>
    <p:sldId id="281" r:id="rId9"/>
    <p:sldId id="269" r:id="rId10"/>
    <p:sldId id="282" r:id="rId11"/>
    <p:sldId id="283" r:id="rId12"/>
    <p:sldId id="28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8601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4230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2928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7929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507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0558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2226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1563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684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378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914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5783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3649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7018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8778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2602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04D5C-6043-4569-9888-3265F751EDC6}" type="datetimeFigureOut">
              <a:rPr lang="hu-HU" smtClean="0"/>
              <a:t>2020. 05. 21.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212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42211" y="5437891"/>
            <a:ext cx="10068183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4000" dirty="0">
                <a:latin typeface="+mj-lt"/>
              </a:rPr>
              <a:t>Tembel Tavşan </a:t>
            </a:r>
            <a:r>
              <a:rPr lang="hu-HU" sz="4000" dirty="0" smtClean="0">
                <a:latin typeface="+mj-lt"/>
              </a:rPr>
              <a:t>Masalı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sz="2000" dirty="0" smtClean="0">
                <a:latin typeface="+mj-lt"/>
              </a:rPr>
              <a:t>Keresse </a:t>
            </a:r>
            <a:r>
              <a:rPr lang="hu-HU" sz="2000" dirty="0">
                <a:latin typeface="+mj-lt"/>
              </a:rPr>
              <a:t>meg az eredeti szövegben a megfelelő a török kifejezéseket! </a:t>
            </a:r>
            <a:endParaRPr lang="hu-HU" sz="2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Wild gray rabbit in a winter wonderland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799" y="463639"/>
            <a:ext cx="4668591" cy="466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255851" y="4855231"/>
            <a:ext cx="10775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</a:t>
            </a:r>
            <a:r>
              <a:rPr lang="hu-HU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reepik.com</a:t>
            </a:r>
            <a:endParaRPr lang="tr-TR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55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617281"/>
              </p:ext>
            </p:extLst>
          </p:nvPr>
        </p:nvGraphicFramePr>
        <p:xfrm>
          <a:off x="2527520" y="1510576"/>
          <a:ext cx="7755145" cy="4239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44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046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839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72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éjjel-nappal/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reggeltől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estig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szünet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nélkül,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folyamatosan</a:t>
                      </a:r>
                      <a:endParaRPr lang="hu-HU" sz="20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Az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apukám éjjel-nappal dolgozik értünk.</a:t>
                      </a:r>
                      <a:endParaRPr lang="hu-HU" sz="20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gece gündüz</a:t>
                      </a:r>
                      <a:endParaRPr lang="hu-HU" sz="20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vmi hiábavaló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Nincs értelme, fölösleges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Nem</a:t>
                      </a:r>
                      <a:r>
                        <a:rPr lang="hu-HU" sz="2000" baseline="0" dirty="0" smtClean="0">
                          <a:effectLst/>
                          <a:latin typeface="+mj-lt"/>
                        </a:rPr>
                        <a:t> volt hiábavaló a munkánk, megnyertük a versenyt.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vonakodik</a:t>
                      </a:r>
                      <a:r>
                        <a:rPr lang="hu-HU" sz="2000" dirty="0" smtClean="0">
                          <a:effectLst/>
                          <a:latin typeface="+mj-lt"/>
                          <a:sym typeface="Wingdings" panose="05000000000000000000" pitchFamily="2" charset="2"/>
                        </a:rPr>
                        <a:t>vonakodás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Nem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akar megtenni valamit, késve, vagy kedvetlenül teszi meg.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A politikus vonakodva válaszolt a kérdésre.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2861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57355"/>
              </p:ext>
            </p:extLst>
          </p:nvPr>
        </p:nvGraphicFramePr>
        <p:xfrm>
          <a:off x="2527520" y="1510576"/>
          <a:ext cx="7755145" cy="4239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44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046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839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72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éjjel-nappal/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reggeltől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estig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szünet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nélkül,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folyamatosan</a:t>
                      </a:r>
                      <a:endParaRPr lang="hu-HU" sz="20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Az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apukám éjjel-nappal dolgozik értünk.</a:t>
                      </a:r>
                      <a:endParaRPr lang="hu-HU" sz="20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gece gündüz</a:t>
                      </a:r>
                      <a:endParaRPr lang="hu-HU" sz="20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vmi hiábavaló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Nincs értelme, fölösleges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Nem</a:t>
                      </a:r>
                      <a:r>
                        <a:rPr lang="hu-HU" sz="2000" baseline="0" dirty="0" smtClean="0">
                          <a:effectLst/>
                          <a:latin typeface="+mj-lt"/>
                        </a:rPr>
                        <a:t> volt hiábavaló a munkánk, megnyertük a versenyt.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/>
                        <a:t>boşa çıkma</a:t>
                      </a:r>
                      <a:r>
                        <a:rPr lang="hu-HU" sz="2000" dirty="0" smtClean="0"/>
                        <a:t>k</a:t>
                      </a: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vonakodik</a:t>
                      </a:r>
                      <a:r>
                        <a:rPr lang="hu-HU" sz="2000" dirty="0" smtClean="0">
                          <a:effectLst/>
                          <a:latin typeface="+mj-lt"/>
                          <a:sym typeface="Wingdings" panose="05000000000000000000" pitchFamily="2" charset="2"/>
                        </a:rPr>
                        <a:t>vonakodás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Nem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akar megtenni valamit, késve, vagy kedvetlenül teszi meg.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A politikus vonakodva válaszolt a kérdésre.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2234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278487"/>
              </p:ext>
            </p:extLst>
          </p:nvPr>
        </p:nvGraphicFramePr>
        <p:xfrm>
          <a:off x="2527520" y="1510576"/>
          <a:ext cx="7755145" cy="4239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44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046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839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72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éjjel-nappal/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reggeltől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estig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szünet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nélkül,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folyamatosan</a:t>
                      </a:r>
                      <a:endParaRPr lang="hu-HU" sz="20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Az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apukám éjjel-nappal dolgozik értünk.</a:t>
                      </a:r>
                      <a:endParaRPr lang="hu-HU" sz="20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gece gündüz</a:t>
                      </a:r>
                      <a:endParaRPr lang="hu-HU" sz="20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vmi hiábavaló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Nincs értelme, fölösleges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Nem</a:t>
                      </a:r>
                      <a:r>
                        <a:rPr lang="hu-HU" sz="2000" baseline="0" dirty="0" smtClean="0">
                          <a:effectLst/>
                          <a:latin typeface="+mj-lt"/>
                        </a:rPr>
                        <a:t> volt hiábavaló a munkánk, megnyertük a versenyt.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/>
                        <a:t>boşa çıkma</a:t>
                      </a:r>
                      <a:r>
                        <a:rPr lang="hu-HU" sz="2000" dirty="0" smtClean="0"/>
                        <a:t>k</a:t>
                      </a: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vonakodik</a:t>
                      </a:r>
                      <a:r>
                        <a:rPr lang="hu-HU" sz="2000" dirty="0" smtClean="0">
                          <a:effectLst/>
                          <a:latin typeface="+mj-lt"/>
                          <a:sym typeface="Wingdings" panose="05000000000000000000" pitchFamily="2" charset="2"/>
                        </a:rPr>
                        <a:t>vonakodás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Nem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akar megtenni valamit, késve, vagy kedvetlenül teszi meg.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A politikus vonakodva válaszolt a kérdésre.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nazlanmak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nazlanma</a:t>
                      </a: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731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114052"/>
              </p:ext>
            </p:extLst>
          </p:nvPr>
        </p:nvGraphicFramePr>
        <p:xfrm>
          <a:off x="2154033" y="1099212"/>
          <a:ext cx="8612705" cy="52206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818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594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254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459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103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 szó / kifejezés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magyarázat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példa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török szó / kifejezés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048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félelmetes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Ez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egy melléknév. A szörnyek, a vadállatok (pl. Az éhes oroszlán) félelmetesek lehetnek. 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 Félünk tőlük.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A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tegnapi filmben volt egy félelmetes jelenet: egy farkas meg akart enni egy nőt.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841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szárazság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Ha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sokáig nem esik az eső, szárazság van.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sivatagokban nagy szárazság van.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 smtClean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 smtClean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 smtClean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 smtClean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4148542" y="427058"/>
            <a:ext cx="443583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hu-HU" dirty="0"/>
              <a:t>A török szöveg forrása: img.eba.gov.tr</a:t>
            </a:r>
          </a:p>
        </p:txBody>
      </p:sp>
    </p:spTree>
    <p:extLst>
      <p:ext uri="{BB962C8B-B14F-4D97-AF65-F5344CB8AC3E}">
        <p14:creationId xmlns:p14="http://schemas.microsoft.com/office/powerpoint/2010/main" val="155781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519036"/>
              </p:ext>
            </p:extLst>
          </p:nvPr>
        </p:nvGraphicFramePr>
        <p:xfrm>
          <a:off x="2154033" y="1099212"/>
          <a:ext cx="8612705" cy="52206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818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594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254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459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103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 szó / kifejezés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magyarázat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példa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török szó / kifejezés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048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félelmetes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Ez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egy melléknév. A szörnyek, a vadállatok (pl. Az éhes oroszlán) félelmetesek lehetnek. 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 Félünk tőlük.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A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tegnapi filmben volt egy félelmetes jelenet: egy farkas meg akart enni egy nőt.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/>
                        <a:t>korkunç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841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szárazság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Ha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sokáig nem esik az eső, szárazság van.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sivatagokban nagy szárazság van.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 smtClean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 smtClean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 smtClean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 smtClean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291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782193"/>
              </p:ext>
            </p:extLst>
          </p:nvPr>
        </p:nvGraphicFramePr>
        <p:xfrm>
          <a:off x="2154033" y="1099212"/>
          <a:ext cx="8612705" cy="52206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818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594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254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459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103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 szó / kifejezés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magyarázat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példa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+mj-lt"/>
                        </a:rPr>
                        <a:t>török szó / kifejezés</a:t>
                      </a:r>
                      <a:endParaRPr lang="hu-HU" sz="20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048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félelmetes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Ez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egy melléknév. A szörnyek, a vadállatok (pl. Az éhes oroszlán) félelmetesek lehetnek. 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 Félünk tőlük.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A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tegnapi filmben volt egy félelmetes jelenet: egy farkas meg akart enni egy nőt.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/>
                        <a:t>korkunç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841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szárazság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Ha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sokáig nem esik az eső, szárazság van.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sivatagokban nagy szárazság van.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2000" dirty="0" smtClean="0"/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2000" dirty="0" smtClean="0"/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/>
                        <a:t>kuraklık</a:t>
                      </a:r>
                      <a:endParaRPr lang="hu-HU" sz="2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 smtClean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112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1799206"/>
              </p:ext>
            </p:extLst>
          </p:nvPr>
        </p:nvGraphicFramePr>
        <p:xfrm>
          <a:off x="1999487" y="621935"/>
          <a:ext cx="9436953" cy="58200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19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044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575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130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vkinek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elege lesz valamiből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elég </a:t>
                      </a: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hu-HU" sz="2000" b="0" i="1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elege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  <a:sym typeface="Wingdings" panose="05000000000000000000" pitchFamily="2" charset="2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Ha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 valamit megunok, ami rossz nekem, azt mondom: „Most már elegem van!”</a:t>
                      </a:r>
                      <a:endParaRPr lang="hu-HU" sz="2000" b="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  <a:sym typeface="Wingdings" panose="05000000000000000000" pitchFamily="2" charset="2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 lánynak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elege lett a hazugságokból, és szakított a fiúval.</a:t>
                      </a:r>
                      <a:endParaRPr lang="hu-HU" sz="20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megoldás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Ha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van egy probléma, megoldást kell rá találni.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férfi pszichológusnál keresett megoldást a problémáira.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kutat</a:t>
                      </a:r>
                      <a:r>
                        <a:rPr lang="hu-HU" sz="2000" baseline="0" dirty="0" smtClean="0">
                          <a:effectLst/>
                          <a:latin typeface="+mj-lt"/>
                        </a:rPr>
                        <a:t> fúr / kutat ás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A kút</a:t>
                      </a:r>
                      <a:r>
                        <a:rPr lang="hu-HU" sz="2000" baseline="0" dirty="0" smtClean="0">
                          <a:effectLst/>
                          <a:latin typeface="+mj-lt"/>
                        </a:rPr>
                        <a:t>ról lehet vizet hozni. Magyarországon híres a gémes gút.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kút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hu-HU" sz="2000" i="1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kutat</a:t>
                      </a:r>
                      <a:br>
                        <a:rPr lang="hu-HU" sz="2000" i="1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</a:b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Mivel a víz a föld alatt van, a kutat ki kell ásni.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A város mellett új kutat ásnak</a:t>
                      </a:r>
                      <a:r>
                        <a:rPr lang="hu-HU" sz="2000" baseline="0" dirty="0" smtClean="0">
                          <a:effectLst/>
                          <a:latin typeface="+mj-lt"/>
                        </a:rPr>
                        <a:t> a férfiak.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198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469543"/>
              </p:ext>
            </p:extLst>
          </p:nvPr>
        </p:nvGraphicFramePr>
        <p:xfrm>
          <a:off x="1999487" y="621935"/>
          <a:ext cx="9436953" cy="58704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19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044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575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130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vkinek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elege lesz valamiből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elég </a:t>
                      </a: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hu-HU" sz="2000" b="0" i="1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elege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  <a:sym typeface="Wingdings" panose="05000000000000000000" pitchFamily="2" charset="2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Ha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 valamit megunok, ami rossz nekem, azt mondom: „Most már elegem van!”</a:t>
                      </a:r>
                      <a:endParaRPr lang="hu-HU" sz="2000" b="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  <a:sym typeface="Wingdings" panose="05000000000000000000" pitchFamily="2" charset="2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 lánynak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elege lett a hazugságokból, és szakított a fiúval.</a:t>
                      </a:r>
                      <a:endParaRPr lang="hu-HU" sz="20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birisinin canına tak etmek</a:t>
                      </a:r>
                      <a:endParaRPr lang="hu-HU" sz="20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megoldás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Ha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van egy probléma, megoldást kell rá találni.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férfi pszichológusnál keresett megoldást a problémáira.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kutat</a:t>
                      </a:r>
                      <a:r>
                        <a:rPr lang="hu-HU" sz="2000" baseline="0" dirty="0" smtClean="0">
                          <a:effectLst/>
                          <a:latin typeface="+mj-lt"/>
                        </a:rPr>
                        <a:t> fúr / kutat ás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A kút</a:t>
                      </a:r>
                      <a:r>
                        <a:rPr lang="hu-HU" sz="2000" baseline="0" dirty="0" smtClean="0">
                          <a:effectLst/>
                          <a:latin typeface="+mj-lt"/>
                        </a:rPr>
                        <a:t>ról lehet vizet hozni. Magyarországon híres a gémes gút.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kút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hu-HU" sz="2000" i="1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kutat</a:t>
                      </a:r>
                      <a:br>
                        <a:rPr lang="hu-HU" sz="2000" i="1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</a:b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Mivel a víz a föld alatt van, a kutat ki kell ásni.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A város mellett új kutat ásnak</a:t>
                      </a:r>
                      <a:r>
                        <a:rPr lang="hu-HU" sz="2000" baseline="0" dirty="0" smtClean="0">
                          <a:effectLst/>
                          <a:latin typeface="+mj-lt"/>
                        </a:rPr>
                        <a:t> a férfiak.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987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5684409"/>
              </p:ext>
            </p:extLst>
          </p:nvPr>
        </p:nvGraphicFramePr>
        <p:xfrm>
          <a:off x="1999487" y="621935"/>
          <a:ext cx="9436953" cy="58704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19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044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575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130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vkinek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elege lesz valamiből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elég </a:t>
                      </a: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hu-HU" sz="2000" b="0" i="1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elege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  <a:sym typeface="Wingdings" panose="05000000000000000000" pitchFamily="2" charset="2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Ha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 valamit megunok, ami rossz nekem, azt mondom: „Most már elegem van!”</a:t>
                      </a:r>
                      <a:endParaRPr lang="hu-HU" sz="2000" b="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  <a:sym typeface="Wingdings" panose="05000000000000000000" pitchFamily="2" charset="2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 lánynak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elege lett a hazugságokból, és szakított a fiúval.</a:t>
                      </a:r>
                      <a:endParaRPr lang="hu-HU" sz="20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birisinin canına tak etmek</a:t>
                      </a:r>
                      <a:endParaRPr lang="hu-HU" sz="20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megoldás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Ha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van egy probléma, megoldást kell rá találni.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férfi pszichológusnál keresett megoldást a problémáira.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/>
                        <a:t>çare</a:t>
                      </a: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kutat</a:t>
                      </a:r>
                      <a:r>
                        <a:rPr lang="hu-HU" sz="2000" baseline="0" dirty="0" smtClean="0">
                          <a:effectLst/>
                          <a:latin typeface="+mj-lt"/>
                        </a:rPr>
                        <a:t> fúr / kutat ás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A kút</a:t>
                      </a:r>
                      <a:r>
                        <a:rPr lang="hu-HU" sz="2000" baseline="0" dirty="0" smtClean="0">
                          <a:effectLst/>
                          <a:latin typeface="+mj-lt"/>
                        </a:rPr>
                        <a:t>ról lehet vizet hozni. Magyarországon híres a gémes gút.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kút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hu-HU" sz="2000" i="1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kutat</a:t>
                      </a:r>
                      <a:br>
                        <a:rPr lang="hu-HU" sz="2000" i="1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</a:b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Mivel a víz a föld alatt van, a kutat ki kell ásni.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A város mellett új kutat ásnak</a:t>
                      </a:r>
                      <a:r>
                        <a:rPr lang="hu-HU" sz="2000" baseline="0" dirty="0" smtClean="0">
                          <a:effectLst/>
                          <a:latin typeface="+mj-lt"/>
                        </a:rPr>
                        <a:t> a férfiak.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316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360743"/>
              </p:ext>
            </p:extLst>
          </p:nvPr>
        </p:nvGraphicFramePr>
        <p:xfrm>
          <a:off x="1999487" y="621935"/>
          <a:ext cx="9436953" cy="58704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19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044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575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130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vkinek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elege lesz valamiből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elég </a:t>
                      </a: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hu-HU" sz="2000" b="0" i="1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elege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  <a:sym typeface="Wingdings" panose="05000000000000000000" pitchFamily="2" charset="2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Ha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 valamit megunok, ami rossz nekem, azt mondom: „Most már elegem van!”</a:t>
                      </a:r>
                      <a:endParaRPr lang="hu-HU" sz="2000" b="0" kern="1200" dirty="0" smtClean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  <a:sym typeface="Wingdings" panose="05000000000000000000" pitchFamily="2" charset="2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 lánynak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elege lett a hazugságokból, és szakított a fiúval.</a:t>
                      </a:r>
                      <a:endParaRPr lang="hu-HU" sz="20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birisinin canına tak etmek</a:t>
                      </a:r>
                      <a:endParaRPr lang="hu-HU" sz="20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megoldás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Ha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 van egy probléma, megoldást kell rá találni.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férfi pszichológusnál keresett megoldást a problémáira.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/>
                        <a:t>çare</a:t>
                      </a: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kutat</a:t>
                      </a:r>
                      <a:r>
                        <a:rPr lang="hu-HU" sz="2000" baseline="0" dirty="0" smtClean="0">
                          <a:effectLst/>
                          <a:latin typeface="+mj-lt"/>
                        </a:rPr>
                        <a:t> fúr / kutat ás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A kút</a:t>
                      </a:r>
                      <a:r>
                        <a:rPr lang="hu-HU" sz="2000" baseline="0" dirty="0" smtClean="0">
                          <a:effectLst/>
                          <a:latin typeface="+mj-lt"/>
                        </a:rPr>
                        <a:t>ról lehet vizet hozni. Magyarországon híres a gémes gút.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kút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hu-HU" sz="2000" i="1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kutat</a:t>
                      </a:r>
                      <a:br>
                        <a:rPr lang="hu-HU" sz="2000" i="1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</a:b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Mivel a víz a föld alatt van, a kutat ki kell ásni.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A város mellett új kutat ásnak</a:t>
                      </a:r>
                      <a:r>
                        <a:rPr lang="hu-HU" sz="2000" baseline="0" dirty="0" smtClean="0">
                          <a:effectLst/>
                          <a:latin typeface="+mj-lt"/>
                        </a:rPr>
                        <a:t> a férfiak.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kuyu kazmak</a:t>
                      </a: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232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456281"/>
              </p:ext>
            </p:extLst>
          </p:nvPr>
        </p:nvGraphicFramePr>
        <p:xfrm>
          <a:off x="2527520" y="1510576"/>
          <a:ext cx="7755145" cy="41641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44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046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839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72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éjjel-nappal/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reggeltől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estig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szünet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nélkül,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folyamatosan</a:t>
                      </a:r>
                      <a:endParaRPr lang="hu-HU" sz="20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Az</a:t>
                      </a:r>
                      <a:r>
                        <a:rPr lang="hu-HU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apukám éjjel-nappal dolgozik értünk.</a:t>
                      </a:r>
                      <a:endParaRPr lang="hu-HU" sz="20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vmi hiábavaló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Nincs értelme, fölösleges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Nem</a:t>
                      </a:r>
                      <a:r>
                        <a:rPr lang="hu-HU" sz="2000" baseline="0" dirty="0" smtClean="0">
                          <a:effectLst/>
                          <a:latin typeface="+mj-lt"/>
                        </a:rPr>
                        <a:t> volt hiábavaló a munkánk, megnyertük a versenyt.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4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vonakodik</a:t>
                      </a:r>
                      <a:r>
                        <a:rPr lang="hu-HU" sz="2000" dirty="0" smtClean="0">
                          <a:effectLst/>
                          <a:latin typeface="+mj-lt"/>
                          <a:sym typeface="Wingdings" panose="05000000000000000000" pitchFamily="2" charset="2"/>
                        </a:rPr>
                        <a:t>vonakodás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Nem</a:t>
                      </a:r>
                      <a:r>
                        <a:rPr lang="hu-HU" sz="2000" baseline="0" dirty="0" smtClean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akar megtenni valamit, késve, vagy kedvetlenül teszi meg.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 smtClean="0">
                          <a:effectLst/>
                          <a:latin typeface="+mj-lt"/>
                        </a:rPr>
                        <a:t>A politikus vonakodva válaszolt a kérdésre.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j-lt"/>
                        </a:rPr>
                        <a:t> </a:t>
                      </a:r>
                      <a:endParaRPr lang="hu-HU" sz="20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148" marR="3314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279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456</TotalTime>
  <Words>790</Words>
  <Application>Microsoft Office PowerPoint</Application>
  <PresentationFormat>Widescreen</PresentationFormat>
  <Paragraphs>161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Wingdings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Bemutatkozás:  3 mondat: 2 igaz, 1 hamis</dc:title>
  <dc:creator>Éva Tóth</dc:creator>
  <cp:lastModifiedBy>Éva Tóth</cp:lastModifiedBy>
  <cp:revision>28</cp:revision>
  <dcterms:created xsi:type="dcterms:W3CDTF">2018-09-21T17:46:23Z</dcterms:created>
  <dcterms:modified xsi:type="dcterms:W3CDTF">2020-05-21T14:58:11Z</dcterms:modified>
</cp:coreProperties>
</file>