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3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1199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2418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0454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4470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6927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2049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1592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0981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2917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8982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0801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3113C00-FC63-4DDA-9CD5-C8D75B119B0D}" type="datetimeFigureOut">
              <a:rPr lang="tr-TR" smtClean="0"/>
              <a:t>2.10.2020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C26A389-921D-4DD4-A0AB-FC51C0761AD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4152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SEUE1003 WATER </a:t>
            </a:r>
            <a:r>
              <a:rPr lang="tr-TR" dirty="0" smtClean="0"/>
              <a:t>LITERACY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Assist</a:t>
            </a:r>
            <a:r>
              <a:rPr lang="tr-TR" dirty="0" smtClean="0"/>
              <a:t>. Prof. Şeyda Fikirdeşici Ergen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2656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68386" y="1934641"/>
            <a:ext cx="7267185" cy="3836587"/>
          </a:xfrm>
          <a:prstGeom prst="rect">
            <a:avLst/>
          </a:prstGeom>
        </p:spPr>
      </p:pic>
      <p:sp>
        <p:nvSpPr>
          <p:cNvPr id="2" name="Dikdörtgen 1"/>
          <p:cNvSpPr/>
          <p:nvPr/>
        </p:nvSpPr>
        <p:spPr>
          <a:xfrm>
            <a:off x="3805126" y="978806"/>
            <a:ext cx="45544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Nanoparticles  and its Implications on wetland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4170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/>
          <a:srcRect l="21381" t="11922" r="22760" b="13017"/>
          <a:stretch/>
        </p:blipFill>
        <p:spPr>
          <a:xfrm>
            <a:off x="2606722" y="818866"/>
            <a:ext cx="6810233" cy="5145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438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9483" y="1032679"/>
            <a:ext cx="7618792" cy="4971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505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696036" y="1975095"/>
            <a:ext cx="10890913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 smtClean="0"/>
              <a:t>Tanyolaç, J. 2000. Limnoloji. Hatiboğlu Yayınevi, Ankara.</a:t>
            </a:r>
          </a:p>
          <a:p>
            <a:r>
              <a:rPr lang="tr-TR" sz="1000" dirty="0" err="1" smtClean="0"/>
              <a:t>Wetzel</a:t>
            </a:r>
            <a:r>
              <a:rPr lang="tr-TR" sz="1000" dirty="0" smtClean="0"/>
              <a:t>, G.R. 2017. </a:t>
            </a:r>
            <a:r>
              <a:rPr lang="tr-TR" sz="1000" dirty="0" err="1" smtClean="0"/>
              <a:t>editor</a:t>
            </a:r>
            <a:r>
              <a:rPr lang="tr-TR" sz="1000" dirty="0" smtClean="0"/>
              <a:t> </a:t>
            </a:r>
            <a:r>
              <a:rPr lang="tr-TR" sz="1000" dirty="0" err="1" smtClean="0"/>
              <a:t>Ergönül</a:t>
            </a:r>
            <a:r>
              <a:rPr lang="tr-TR" sz="1000" dirty="0" smtClean="0"/>
              <a:t>, M.B. Limnoloji, Göl ve Nehir Ekosistemleri. 3. baskıdan çeviri. Nobel Yayıncılık, Ankara.</a:t>
            </a:r>
          </a:p>
          <a:p>
            <a:r>
              <a:rPr lang="tr-TR" sz="1000" dirty="0" smtClean="0"/>
              <a:t>"Nürnberg, G.K., 2017. </a:t>
            </a:r>
            <a:r>
              <a:rPr lang="tr-TR" sz="1000" dirty="0" err="1" smtClean="0"/>
              <a:t>Attempted</a:t>
            </a:r>
            <a:r>
              <a:rPr lang="tr-TR" sz="1000" dirty="0" smtClean="0"/>
              <a:t> </a:t>
            </a:r>
            <a:r>
              <a:rPr lang="tr-TR" sz="1000" dirty="0" err="1" smtClean="0"/>
              <a:t>management</a:t>
            </a:r>
            <a:r>
              <a:rPr lang="tr-TR" sz="1000" dirty="0" smtClean="0"/>
              <a:t> of </a:t>
            </a:r>
            <a:r>
              <a:rPr lang="tr-TR" sz="1000" dirty="0" err="1" smtClean="0"/>
              <a:t>cyanobacteria</a:t>
            </a:r>
            <a:r>
              <a:rPr lang="tr-TR" sz="1000" dirty="0" smtClean="0"/>
              <a:t> </a:t>
            </a:r>
            <a:r>
              <a:rPr lang="tr-TR" sz="1000" dirty="0" err="1" smtClean="0"/>
              <a:t>by</a:t>
            </a:r>
            <a:r>
              <a:rPr lang="tr-TR" sz="1000" dirty="0" smtClean="0"/>
              <a:t> </a:t>
            </a:r>
            <a:r>
              <a:rPr lang="tr-TR" sz="1000" dirty="0" err="1" smtClean="0"/>
              <a:t>Phoslock</a:t>
            </a:r>
            <a:r>
              <a:rPr lang="tr-TR" sz="1000" dirty="0" smtClean="0"/>
              <a:t> (</a:t>
            </a:r>
            <a:r>
              <a:rPr lang="tr-TR" sz="1000" dirty="0" err="1" smtClean="0"/>
              <a:t>lanthanum-modified</a:t>
            </a:r>
            <a:r>
              <a:rPr lang="tr-TR" sz="1000" dirty="0" smtClean="0"/>
              <a:t> </a:t>
            </a:r>
            <a:r>
              <a:rPr lang="tr-TR" sz="1000" dirty="0" err="1" smtClean="0"/>
              <a:t>clay</a:t>
            </a:r>
            <a:r>
              <a:rPr lang="tr-TR" sz="1000" dirty="0" smtClean="0"/>
              <a:t>) in </a:t>
            </a:r>
            <a:r>
              <a:rPr lang="tr-TR" sz="1000" dirty="0" err="1" smtClean="0"/>
              <a:t>Canadian</a:t>
            </a:r>
            <a:r>
              <a:rPr lang="tr-TR" sz="1000" dirty="0" smtClean="0"/>
              <a:t> </a:t>
            </a:r>
            <a:r>
              <a:rPr lang="tr-TR" sz="1000" dirty="0" err="1" smtClean="0"/>
              <a:t>lakes</a:t>
            </a:r>
            <a:r>
              <a:rPr lang="tr-TR" sz="1000" dirty="0" smtClean="0"/>
              <a:t>: </a:t>
            </a:r>
            <a:r>
              <a:rPr lang="tr-TR" sz="1000" dirty="0" err="1" smtClean="0"/>
              <a:t>water</a:t>
            </a:r>
            <a:r>
              <a:rPr lang="tr-TR" sz="1000" dirty="0" smtClean="0"/>
              <a:t> </a:t>
            </a:r>
            <a:r>
              <a:rPr lang="tr-TR" sz="1000" dirty="0" err="1" smtClean="0"/>
              <a:t>quality</a:t>
            </a:r>
            <a:r>
              <a:rPr lang="tr-TR" sz="1000" dirty="0" smtClean="0"/>
              <a:t> </a:t>
            </a:r>
            <a:r>
              <a:rPr lang="tr-TR" sz="1000" dirty="0" err="1" smtClean="0"/>
              <a:t>results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predictions</a:t>
            </a:r>
            <a:r>
              <a:rPr lang="tr-TR" sz="1000" dirty="0" smtClean="0"/>
              <a:t>. Lake </a:t>
            </a:r>
            <a:r>
              <a:rPr lang="tr-TR" sz="1000" dirty="0" err="1" smtClean="0"/>
              <a:t>Reserv</a:t>
            </a:r>
            <a:r>
              <a:rPr lang="tr-TR" sz="1000" dirty="0" smtClean="0"/>
              <a:t>. </a:t>
            </a:r>
            <a:r>
              <a:rPr lang="tr-TR" sz="1000" dirty="0" err="1" smtClean="0"/>
              <a:t>Manag</a:t>
            </a:r>
            <a:r>
              <a:rPr lang="tr-TR" sz="1000" dirty="0" smtClean="0"/>
              <a:t>. 33, 163–170. doi:10.1080/10402381.2016.1265618"</a:t>
            </a:r>
          </a:p>
          <a:p>
            <a:r>
              <a:rPr lang="tr-TR" sz="1000" dirty="0" smtClean="0"/>
              <a:t>"</a:t>
            </a:r>
            <a:r>
              <a:rPr lang="tr-TR" sz="1000" dirty="0" err="1" smtClean="0"/>
              <a:t>Pérez-Sirvent</a:t>
            </a:r>
            <a:r>
              <a:rPr lang="tr-TR" sz="1000" dirty="0" smtClean="0"/>
              <a:t>, C., </a:t>
            </a:r>
            <a:r>
              <a:rPr lang="tr-TR" sz="1000" dirty="0" err="1" smtClean="0"/>
              <a:t>Hernández-Pérez</a:t>
            </a:r>
            <a:r>
              <a:rPr lang="tr-TR" sz="1000" dirty="0" smtClean="0"/>
              <a:t>, C., </a:t>
            </a:r>
            <a:r>
              <a:rPr lang="tr-TR" sz="1000" dirty="0" err="1" smtClean="0"/>
              <a:t>Martínez-Sánchez</a:t>
            </a:r>
            <a:r>
              <a:rPr lang="tr-TR" sz="1000" dirty="0" smtClean="0"/>
              <a:t>, M.J., </a:t>
            </a:r>
            <a:r>
              <a:rPr lang="tr-TR" sz="1000" dirty="0" err="1" smtClean="0"/>
              <a:t>García-Lorenzo</a:t>
            </a:r>
            <a:r>
              <a:rPr lang="tr-TR" sz="1000" dirty="0" smtClean="0"/>
              <a:t>, M.L.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Bech</a:t>
            </a:r>
            <a:r>
              <a:rPr lang="tr-TR" sz="1000" dirty="0" smtClean="0"/>
              <a:t>, J. 2017. Metal </a:t>
            </a:r>
            <a:r>
              <a:rPr lang="tr-TR" sz="1000" dirty="0" err="1" smtClean="0"/>
              <a:t>uptake</a:t>
            </a:r>
            <a:r>
              <a:rPr lang="tr-TR" sz="1000" dirty="0" smtClean="0"/>
              <a:t> </a:t>
            </a:r>
            <a:r>
              <a:rPr lang="tr-TR" sz="1000" dirty="0" err="1" smtClean="0"/>
              <a:t>by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</a:t>
            </a:r>
            <a:r>
              <a:rPr lang="tr-TR" sz="1000" dirty="0" err="1" smtClean="0"/>
              <a:t>plants</a:t>
            </a:r>
            <a:r>
              <a:rPr lang="tr-TR" sz="1000" dirty="0" smtClean="0"/>
              <a:t>: </a:t>
            </a:r>
            <a:r>
              <a:rPr lang="tr-TR" sz="1000" dirty="0" err="1" smtClean="0"/>
              <a:t>implicationsfor</a:t>
            </a:r>
            <a:r>
              <a:rPr lang="tr-TR" sz="1000" dirty="0" smtClean="0"/>
              <a:t> </a:t>
            </a:r>
            <a:r>
              <a:rPr lang="tr-TR" sz="1000" dirty="0" err="1" smtClean="0"/>
              <a:t>phytoremediation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restoration</a:t>
            </a:r>
            <a:r>
              <a:rPr lang="tr-TR" sz="1000" dirty="0" smtClean="0"/>
              <a:t>. J </a:t>
            </a:r>
            <a:r>
              <a:rPr lang="tr-TR" sz="1000" dirty="0" err="1" smtClean="0"/>
              <a:t>Soils</a:t>
            </a:r>
            <a:r>
              <a:rPr lang="tr-TR" sz="1000" dirty="0" smtClean="0"/>
              <a:t> </a:t>
            </a:r>
            <a:r>
              <a:rPr lang="tr-TR" sz="1000" dirty="0" err="1" smtClean="0"/>
              <a:t>Sediments</a:t>
            </a:r>
            <a:r>
              <a:rPr lang="tr-TR" sz="1000" dirty="0" smtClean="0"/>
              <a:t>, 17:1384–1393"</a:t>
            </a:r>
          </a:p>
          <a:p>
            <a:r>
              <a:rPr lang="tr-TR" sz="1000" dirty="0" err="1" smtClean="0"/>
              <a:t>Kometa</a:t>
            </a:r>
            <a:r>
              <a:rPr lang="tr-TR" sz="1000" dirty="0" smtClean="0"/>
              <a:t>, S. S., </a:t>
            </a:r>
            <a:r>
              <a:rPr lang="tr-TR" sz="1000" dirty="0" err="1" smtClean="0"/>
              <a:t>Kimengsi</a:t>
            </a:r>
            <a:r>
              <a:rPr lang="tr-TR" sz="1000" dirty="0" smtClean="0"/>
              <a:t>, J. N.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Petiangma</a:t>
            </a:r>
            <a:r>
              <a:rPr lang="tr-TR" sz="1000" dirty="0" smtClean="0"/>
              <a:t>, D.M. 2018. Urban Development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its</a:t>
            </a:r>
            <a:r>
              <a:rPr lang="tr-TR" sz="1000" dirty="0" smtClean="0"/>
              <a:t> </a:t>
            </a:r>
            <a:r>
              <a:rPr lang="tr-TR" sz="1000" dirty="0" err="1" smtClean="0"/>
              <a:t>Implications</a:t>
            </a:r>
            <a:r>
              <a:rPr lang="tr-TR" sz="1000" dirty="0" smtClean="0"/>
              <a:t> on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</a:t>
            </a:r>
            <a:r>
              <a:rPr lang="tr-TR" sz="1000" dirty="0" err="1" smtClean="0"/>
              <a:t>Ecosystem</a:t>
            </a:r>
            <a:r>
              <a:rPr lang="tr-TR" sz="1000" dirty="0" smtClean="0"/>
              <a:t> Services in </a:t>
            </a:r>
            <a:r>
              <a:rPr lang="tr-TR" sz="1000" dirty="0" err="1" smtClean="0"/>
              <a:t>Ndop</a:t>
            </a:r>
            <a:r>
              <a:rPr lang="tr-TR" sz="1000" dirty="0" smtClean="0"/>
              <a:t>, </a:t>
            </a:r>
            <a:r>
              <a:rPr lang="tr-TR" sz="1000" dirty="0" err="1" smtClean="0"/>
              <a:t>Cameroon</a:t>
            </a:r>
            <a:r>
              <a:rPr lang="tr-TR" sz="1000" dirty="0" smtClean="0"/>
              <a:t>, </a:t>
            </a:r>
            <a:r>
              <a:rPr lang="tr-TR" sz="1000" dirty="0" err="1" smtClean="0"/>
              <a:t>Environmental</a:t>
            </a:r>
            <a:r>
              <a:rPr lang="tr-TR" sz="1000" dirty="0" smtClean="0"/>
              <a:t> Management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Sustainable</a:t>
            </a:r>
            <a:r>
              <a:rPr lang="tr-TR" sz="1000" dirty="0" smtClean="0"/>
              <a:t> Development, </a:t>
            </a:r>
            <a:r>
              <a:rPr lang="tr-TR" sz="1000" dirty="0" err="1" smtClean="0"/>
              <a:t>Vol</a:t>
            </a:r>
            <a:r>
              <a:rPr lang="tr-TR" sz="1000" dirty="0" smtClean="0"/>
              <a:t>. 7, No. 1</a:t>
            </a:r>
          </a:p>
          <a:p>
            <a:r>
              <a:rPr lang="tr-TR" sz="1000" dirty="0" err="1" smtClean="0"/>
              <a:t>Phytoremediation</a:t>
            </a:r>
            <a:r>
              <a:rPr lang="tr-TR" sz="1000" dirty="0" smtClean="0"/>
              <a:t> - </a:t>
            </a:r>
            <a:r>
              <a:rPr lang="tr-TR" sz="1000" dirty="0" err="1" smtClean="0"/>
              <a:t>Hinchman</a:t>
            </a:r>
            <a:r>
              <a:rPr lang="tr-TR" sz="1000" dirty="0" smtClean="0"/>
              <a:t>, </a:t>
            </a:r>
            <a:r>
              <a:rPr lang="tr-TR" sz="1000" dirty="0" err="1" smtClean="0"/>
              <a:t>Negri</a:t>
            </a:r>
            <a:r>
              <a:rPr lang="tr-TR" sz="1000" dirty="0" smtClean="0"/>
              <a:t>,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Gatliff</a:t>
            </a:r>
            <a:r>
              <a:rPr lang="tr-TR" sz="1000" dirty="0" smtClean="0"/>
              <a:t>, 2017. </a:t>
            </a:r>
            <a:r>
              <a:rPr lang="tr-TR" sz="1000" dirty="0" err="1" smtClean="0"/>
              <a:t>Argonne</a:t>
            </a:r>
            <a:r>
              <a:rPr lang="tr-TR" sz="1000" dirty="0" smtClean="0"/>
              <a:t> </a:t>
            </a:r>
            <a:r>
              <a:rPr lang="tr-TR" sz="1000" dirty="0" err="1" smtClean="0"/>
              <a:t>National</a:t>
            </a:r>
            <a:r>
              <a:rPr lang="tr-TR" sz="1000" dirty="0" smtClean="0"/>
              <a:t> </a:t>
            </a:r>
            <a:r>
              <a:rPr lang="tr-TR" sz="1000" dirty="0" err="1" smtClean="0"/>
              <a:t>Laboratory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Applied</a:t>
            </a:r>
            <a:r>
              <a:rPr lang="tr-TR" sz="1000" dirty="0" smtClean="0"/>
              <a:t> Natural </a:t>
            </a:r>
            <a:r>
              <a:rPr lang="tr-TR" sz="1000" dirty="0" err="1" smtClean="0"/>
              <a:t>Sciences</a:t>
            </a:r>
            <a:r>
              <a:rPr lang="tr-TR" sz="1000" dirty="0" smtClean="0"/>
              <a:t>, </a:t>
            </a:r>
            <a:r>
              <a:rPr lang="tr-TR" sz="1000" dirty="0" err="1" smtClean="0"/>
              <a:t>Inc</a:t>
            </a:r>
            <a:r>
              <a:rPr lang="tr-TR" sz="1000" dirty="0" smtClean="0"/>
              <a:t>., </a:t>
            </a:r>
            <a:r>
              <a:rPr lang="tr-TR" sz="1000" dirty="0" err="1" smtClean="0"/>
              <a:t>Phytoremediation</a:t>
            </a:r>
            <a:r>
              <a:rPr lang="tr-TR" sz="1000" dirty="0" smtClean="0"/>
              <a:t>: Using </a:t>
            </a:r>
            <a:r>
              <a:rPr lang="tr-TR" sz="1000" dirty="0" err="1" smtClean="0"/>
              <a:t>Green</a:t>
            </a:r>
            <a:r>
              <a:rPr lang="tr-TR" sz="1000" dirty="0" smtClean="0"/>
              <a:t> </a:t>
            </a:r>
            <a:r>
              <a:rPr lang="tr-TR" sz="1000" dirty="0" err="1" smtClean="0"/>
              <a:t>Plants</a:t>
            </a:r>
            <a:r>
              <a:rPr lang="tr-TR" sz="1000" dirty="0" smtClean="0"/>
              <a:t> </a:t>
            </a:r>
            <a:r>
              <a:rPr lang="tr-TR" sz="1000" dirty="0" err="1" smtClean="0"/>
              <a:t>to</a:t>
            </a:r>
            <a:r>
              <a:rPr lang="tr-TR" sz="1000" dirty="0" smtClean="0"/>
              <a:t> </a:t>
            </a:r>
            <a:r>
              <a:rPr lang="tr-TR" sz="1000" dirty="0" err="1" smtClean="0"/>
              <a:t>Clean</a:t>
            </a:r>
            <a:r>
              <a:rPr lang="tr-TR" sz="1000" dirty="0" smtClean="0"/>
              <a:t> </a:t>
            </a:r>
            <a:r>
              <a:rPr lang="tr-TR" sz="1000" dirty="0" err="1" smtClean="0"/>
              <a:t>Up</a:t>
            </a:r>
            <a:r>
              <a:rPr lang="tr-TR" sz="1000" dirty="0" smtClean="0"/>
              <a:t> </a:t>
            </a:r>
            <a:r>
              <a:rPr lang="tr-TR" sz="1000" dirty="0" err="1" smtClean="0"/>
              <a:t>Contaminated</a:t>
            </a:r>
            <a:r>
              <a:rPr lang="tr-TR" sz="1000" dirty="0" smtClean="0"/>
              <a:t> </a:t>
            </a:r>
            <a:r>
              <a:rPr lang="tr-TR" sz="1000" dirty="0" err="1" smtClean="0"/>
              <a:t>Soil</a:t>
            </a:r>
            <a:r>
              <a:rPr lang="tr-TR" sz="1000" dirty="0" smtClean="0"/>
              <a:t>, </a:t>
            </a:r>
            <a:r>
              <a:rPr lang="tr-TR" sz="1000" dirty="0" err="1" smtClean="0"/>
              <a:t>Groundwater</a:t>
            </a:r>
            <a:r>
              <a:rPr lang="tr-TR" sz="1000" dirty="0" smtClean="0"/>
              <a:t>,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Wastewater</a:t>
            </a:r>
            <a:endParaRPr lang="tr-TR" sz="1000" dirty="0" smtClean="0"/>
          </a:p>
          <a:p>
            <a:r>
              <a:rPr lang="tr-TR" sz="1000" dirty="0" err="1" smtClean="0"/>
              <a:t>Khan</a:t>
            </a:r>
            <a:r>
              <a:rPr lang="tr-TR" sz="1000" dirty="0" smtClean="0"/>
              <a:t>, M. Nasir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Mohammad</a:t>
            </a:r>
            <a:r>
              <a:rPr lang="tr-TR" sz="1000" dirty="0" smtClean="0"/>
              <a:t>, F. (2014 ) "Eutrophication of </a:t>
            </a:r>
            <a:r>
              <a:rPr lang="tr-TR" sz="1000" dirty="0" err="1" smtClean="0"/>
              <a:t>Lakes</a:t>
            </a:r>
            <a:r>
              <a:rPr lang="tr-TR" sz="1000" dirty="0" smtClean="0"/>
              <a:t>" in A. A. Ansari, S. S. </a:t>
            </a:r>
            <a:r>
              <a:rPr lang="tr-TR" sz="1000" dirty="0" err="1" smtClean="0"/>
              <a:t>Gill</a:t>
            </a:r>
            <a:r>
              <a:rPr lang="tr-TR" sz="1000" dirty="0" smtClean="0"/>
              <a:t> (</a:t>
            </a:r>
            <a:r>
              <a:rPr lang="tr-TR" sz="1000" dirty="0" err="1" smtClean="0"/>
              <a:t>eds</a:t>
            </a:r>
            <a:r>
              <a:rPr lang="tr-TR" sz="1000" dirty="0" smtClean="0"/>
              <a:t>.), Eutrophication: </a:t>
            </a:r>
            <a:r>
              <a:rPr lang="tr-TR" sz="1000" dirty="0" err="1" smtClean="0"/>
              <a:t>Challenges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Solutions; Volume II of Eutrophication: </a:t>
            </a:r>
            <a:r>
              <a:rPr lang="tr-TR" sz="1000" dirty="0" err="1" smtClean="0"/>
              <a:t>Causes</a:t>
            </a:r>
            <a:r>
              <a:rPr lang="tr-TR" sz="1000" dirty="0" smtClean="0"/>
              <a:t>, </a:t>
            </a:r>
            <a:r>
              <a:rPr lang="tr-TR" sz="1000" dirty="0" err="1" smtClean="0"/>
              <a:t>Consequences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Control, </a:t>
            </a:r>
            <a:r>
              <a:rPr lang="tr-TR" sz="1000" dirty="0" err="1" smtClean="0"/>
              <a:t>Springer</a:t>
            </a:r>
            <a:r>
              <a:rPr lang="tr-TR" sz="1000" dirty="0" smtClean="0"/>
              <a:t> </a:t>
            </a:r>
            <a:r>
              <a:rPr lang="tr-TR" sz="1000" dirty="0" err="1" smtClean="0"/>
              <a:t>Science+Business</a:t>
            </a:r>
            <a:r>
              <a:rPr lang="tr-TR" sz="1000" dirty="0" smtClean="0"/>
              <a:t> Media Dordrecht</a:t>
            </a:r>
          </a:p>
          <a:p>
            <a:r>
              <a:rPr lang="tr-TR" sz="1000" dirty="0" smtClean="0"/>
              <a:t>" </a:t>
            </a:r>
            <a:r>
              <a:rPr lang="tr-TR" sz="1000" dirty="0" err="1" smtClean="0"/>
              <a:t>Chislock</a:t>
            </a:r>
            <a:r>
              <a:rPr lang="tr-TR" sz="1000" dirty="0" smtClean="0"/>
              <a:t>, M.F.; </a:t>
            </a:r>
            <a:r>
              <a:rPr lang="tr-TR" sz="1000" dirty="0" err="1" smtClean="0"/>
              <a:t>Doster</a:t>
            </a:r>
            <a:r>
              <a:rPr lang="tr-TR" sz="1000" dirty="0" smtClean="0"/>
              <a:t>, E.; </a:t>
            </a:r>
            <a:r>
              <a:rPr lang="tr-TR" sz="1000" dirty="0" err="1" smtClean="0"/>
              <a:t>Zitomer</a:t>
            </a:r>
            <a:r>
              <a:rPr lang="tr-TR" sz="1000" dirty="0" smtClean="0"/>
              <a:t>, R.A.; Wilson, A.E. (2013). ""Eutrophication: </a:t>
            </a:r>
            <a:r>
              <a:rPr lang="tr-TR" sz="1000" dirty="0" err="1" smtClean="0"/>
              <a:t>Causes</a:t>
            </a:r>
            <a:r>
              <a:rPr lang="tr-TR" sz="1000" dirty="0" smtClean="0"/>
              <a:t>, </a:t>
            </a:r>
            <a:r>
              <a:rPr lang="tr-TR" sz="1000" dirty="0" err="1" smtClean="0"/>
              <a:t>Consequences</a:t>
            </a:r>
            <a:r>
              <a:rPr lang="tr-TR" sz="1000" dirty="0" smtClean="0"/>
              <a:t>,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Controls</a:t>
            </a:r>
            <a:r>
              <a:rPr lang="tr-TR" sz="1000" dirty="0" smtClean="0"/>
              <a:t> in </a:t>
            </a:r>
            <a:r>
              <a:rPr lang="tr-TR" sz="1000" dirty="0" err="1" smtClean="0"/>
              <a:t>Aquatic</a:t>
            </a:r>
            <a:r>
              <a:rPr lang="tr-TR" sz="1000" dirty="0" smtClean="0"/>
              <a:t> </a:t>
            </a:r>
            <a:r>
              <a:rPr lang="tr-TR" sz="1000" dirty="0" err="1" smtClean="0"/>
              <a:t>Ecosystems</a:t>
            </a:r>
            <a:r>
              <a:rPr lang="tr-TR" sz="1000" dirty="0" smtClean="0"/>
              <a:t>"". Nature </a:t>
            </a:r>
            <a:r>
              <a:rPr lang="tr-TR" sz="1000" dirty="0" err="1" smtClean="0"/>
              <a:t>Education</a:t>
            </a:r>
            <a:r>
              <a:rPr lang="tr-TR" sz="1000" dirty="0" smtClean="0"/>
              <a:t> Knowledge. 4 (4): 10. </a:t>
            </a:r>
            <a:r>
              <a:rPr lang="tr-TR" sz="1000" dirty="0" err="1" smtClean="0"/>
              <a:t>Retrieved</a:t>
            </a:r>
            <a:r>
              <a:rPr lang="tr-TR" sz="1000" dirty="0" smtClean="0"/>
              <a:t> 10 </a:t>
            </a:r>
            <a:r>
              <a:rPr lang="tr-TR" sz="1000" dirty="0" err="1" smtClean="0"/>
              <a:t>March</a:t>
            </a:r>
            <a:r>
              <a:rPr lang="tr-TR" sz="1000" dirty="0" smtClean="0"/>
              <a:t> 2018."</a:t>
            </a:r>
          </a:p>
          <a:p>
            <a:r>
              <a:rPr lang="tr-TR" sz="1000" dirty="0" smtClean="0"/>
              <a:t>"</a:t>
            </a:r>
            <a:r>
              <a:rPr lang="tr-TR" sz="1000" dirty="0" err="1" smtClean="0"/>
              <a:t>Xie</a:t>
            </a:r>
            <a:r>
              <a:rPr lang="tr-TR" sz="1000" dirty="0" smtClean="0"/>
              <a:t>, </a:t>
            </a:r>
            <a:r>
              <a:rPr lang="tr-TR" sz="1000" dirty="0" err="1" smtClean="0"/>
              <a:t>Zhenglei</a:t>
            </a:r>
            <a:r>
              <a:rPr lang="tr-TR" sz="1000" dirty="0" smtClean="0"/>
              <a:t>, </a:t>
            </a:r>
            <a:r>
              <a:rPr lang="tr-TR" sz="1000" dirty="0" err="1" smtClean="0"/>
              <a:t>Zhang</a:t>
            </a:r>
            <a:r>
              <a:rPr lang="tr-TR" sz="1000" dirty="0" smtClean="0"/>
              <a:t>, </a:t>
            </a:r>
            <a:r>
              <a:rPr lang="tr-TR" sz="1000" dirty="0" err="1" smtClean="0"/>
              <a:t>Hezi</a:t>
            </a:r>
            <a:r>
              <a:rPr lang="tr-TR" sz="1000" dirty="0" smtClean="0"/>
              <a:t>, </a:t>
            </a:r>
            <a:r>
              <a:rPr lang="tr-TR" sz="1000" dirty="0" err="1" smtClean="0"/>
              <a:t>Zhao</a:t>
            </a:r>
            <a:r>
              <a:rPr lang="tr-TR" sz="1000" dirty="0" smtClean="0"/>
              <a:t>, </a:t>
            </a:r>
            <a:r>
              <a:rPr lang="tr-TR" sz="1000" dirty="0" err="1" smtClean="0"/>
              <a:t>Xiaoxiang</a:t>
            </a:r>
            <a:r>
              <a:rPr lang="tr-TR" sz="1000" dirty="0" smtClean="0"/>
              <a:t>, </a:t>
            </a:r>
            <a:r>
              <a:rPr lang="tr-TR" sz="1000" dirty="0" err="1" smtClean="0"/>
              <a:t>Du</a:t>
            </a:r>
            <a:r>
              <a:rPr lang="tr-TR" sz="1000" dirty="0" smtClean="0"/>
              <a:t>, </a:t>
            </a:r>
            <a:r>
              <a:rPr lang="tr-TR" sz="1000" dirty="0" err="1" smtClean="0"/>
              <a:t>Zebing</a:t>
            </a:r>
            <a:r>
              <a:rPr lang="tr-TR" sz="1000" dirty="0" smtClean="0"/>
              <a:t>, </a:t>
            </a:r>
            <a:r>
              <a:rPr lang="tr-TR" sz="1000" dirty="0" err="1" smtClean="0"/>
              <a:t>Xiang</a:t>
            </a:r>
            <a:r>
              <a:rPr lang="tr-TR" sz="1000" dirty="0" smtClean="0"/>
              <a:t>, </a:t>
            </a:r>
            <a:r>
              <a:rPr lang="tr-TR" sz="1000" dirty="0" err="1" smtClean="0"/>
              <a:t>Lixiong</a:t>
            </a:r>
            <a:r>
              <a:rPr lang="tr-TR" sz="1000" dirty="0" smtClean="0"/>
              <a:t>, et al. 2016. Assessment of </a:t>
            </a:r>
            <a:r>
              <a:rPr lang="tr-TR" sz="1000" dirty="0" err="1" smtClean="0"/>
              <a:t>Heavy</a:t>
            </a:r>
            <a:r>
              <a:rPr lang="tr-TR" sz="1000" dirty="0" smtClean="0"/>
              <a:t> Metal </a:t>
            </a:r>
            <a:r>
              <a:rPr lang="tr-TR" sz="1000" dirty="0" err="1" smtClean="0"/>
              <a:t>Contamination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Management in a </a:t>
            </a:r>
            <a:r>
              <a:rPr lang="tr-TR" sz="1000" dirty="0" err="1" smtClean="0"/>
              <a:t>Newly</a:t>
            </a:r>
            <a:r>
              <a:rPr lang="tr-TR" sz="1000" dirty="0" smtClean="0"/>
              <a:t> </a:t>
            </a:r>
            <a:r>
              <a:rPr lang="tr-TR" sz="1000" dirty="0" err="1" smtClean="0"/>
              <a:t>Created</a:t>
            </a:r>
            <a:r>
              <a:rPr lang="tr-TR" sz="1000" dirty="0" smtClean="0"/>
              <a:t> </a:t>
            </a:r>
            <a:r>
              <a:rPr lang="tr-TR" sz="1000" dirty="0" err="1" smtClean="0"/>
              <a:t>Coastal</a:t>
            </a:r>
            <a:r>
              <a:rPr lang="tr-TR" sz="1000" dirty="0" smtClean="0"/>
              <a:t> </a:t>
            </a:r>
            <a:r>
              <a:rPr lang="tr-TR" sz="1000" dirty="0" err="1" smtClean="0"/>
              <a:t>NaturalReserve</a:t>
            </a:r>
            <a:r>
              <a:rPr lang="tr-TR" sz="1000" dirty="0" smtClean="0"/>
              <a:t>, </a:t>
            </a:r>
            <a:r>
              <a:rPr lang="tr-TR" sz="1000" dirty="0" err="1" smtClean="0"/>
              <a:t>China</a:t>
            </a:r>
            <a:r>
              <a:rPr lang="tr-TR" sz="1000" dirty="0" smtClean="0"/>
              <a:t> Journal of </a:t>
            </a:r>
            <a:r>
              <a:rPr lang="tr-TR" sz="1000" dirty="0" err="1" smtClean="0"/>
              <a:t>Coastal</a:t>
            </a:r>
            <a:r>
              <a:rPr lang="tr-TR" sz="1000" dirty="0" smtClean="0"/>
              <a:t> </a:t>
            </a:r>
            <a:r>
              <a:rPr lang="tr-TR" sz="1000" dirty="0" err="1" smtClean="0"/>
              <a:t>Research</a:t>
            </a:r>
            <a:r>
              <a:rPr lang="tr-TR" sz="1000" dirty="0" smtClean="0"/>
              <a:t>, 32(2) : 374-386."</a:t>
            </a:r>
          </a:p>
          <a:p>
            <a:r>
              <a:rPr lang="tr-TR" sz="1000" dirty="0" smtClean="0"/>
              <a:t>G. </a:t>
            </a:r>
            <a:r>
              <a:rPr lang="tr-TR" sz="1000" dirty="0" err="1" smtClean="0"/>
              <a:t>Zhang</a:t>
            </a:r>
            <a:r>
              <a:rPr lang="tr-TR" sz="1000" dirty="0" smtClean="0"/>
              <a:t> et al.2016.  </a:t>
            </a:r>
            <a:r>
              <a:rPr lang="tr-TR" sz="1000" dirty="0" err="1" smtClean="0"/>
              <a:t>Heavy</a:t>
            </a:r>
            <a:r>
              <a:rPr lang="tr-TR" sz="1000" dirty="0" smtClean="0"/>
              <a:t> </a:t>
            </a:r>
            <a:r>
              <a:rPr lang="tr-TR" sz="1000" dirty="0" err="1" smtClean="0"/>
              <a:t>metals</a:t>
            </a:r>
            <a:r>
              <a:rPr lang="tr-TR" sz="1000" dirty="0" smtClean="0"/>
              <a:t> in </a:t>
            </a:r>
            <a:r>
              <a:rPr lang="tr-TR" sz="1000" dirty="0" err="1" smtClean="0"/>
              <a:t>wetland</a:t>
            </a:r>
            <a:r>
              <a:rPr lang="tr-TR" sz="1000" dirty="0" smtClean="0"/>
              <a:t> </a:t>
            </a:r>
            <a:r>
              <a:rPr lang="tr-TR" sz="1000" dirty="0" err="1" smtClean="0"/>
              <a:t>soils</a:t>
            </a:r>
            <a:r>
              <a:rPr lang="tr-TR" sz="1000" dirty="0" smtClean="0"/>
              <a:t> </a:t>
            </a:r>
            <a:r>
              <a:rPr lang="tr-TR" sz="1000" dirty="0" err="1" smtClean="0"/>
              <a:t>along</a:t>
            </a:r>
            <a:r>
              <a:rPr lang="tr-TR" sz="1000" dirty="0" smtClean="0"/>
              <a:t> a </a:t>
            </a:r>
            <a:r>
              <a:rPr lang="tr-TR" sz="1000" dirty="0" err="1" smtClean="0"/>
              <a:t>wetland-forming</a:t>
            </a:r>
            <a:r>
              <a:rPr lang="tr-TR" sz="1000" dirty="0" smtClean="0"/>
              <a:t> </a:t>
            </a:r>
            <a:r>
              <a:rPr lang="tr-TR" sz="1000" dirty="0" err="1" smtClean="0"/>
              <a:t>chronosequence</a:t>
            </a:r>
            <a:r>
              <a:rPr lang="tr-TR" sz="1000" dirty="0" smtClean="0"/>
              <a:t> in </a:t>
            </a:r>
            <a:r>
              <a:rPr lang="tr-TR" sz="1000" dirty="0" err="1" smtClean="0"/>
              <a:t>the</a:t>
            </a:r>
            <a:r>
              <a:rPr lang="tr-TR" sz="1000" dirty="0" smtClean="0"/>
              <a:t> </a:t>
            </a:r>
            <a:r>
              <a:rPr lang="tr-TR" sz="1000" dirty="0" err="1" smtClean="0"/>
              <a:t>Yellow</a:t>
            </a:r>
            <a:r>
              <a:rPr lang="tr-TR" sz="1000" dirty="0" smtClean="0"/>
              <a:t> </a:t>
            </a:r>
            <a:r>
              <a:rPr lang="tr-TR" sz="1000" dirty="0" err="1" smtClean="0"/>
              <a:t>River</a:t>
            </a:r>
            <a:r>
              <a:rPr lang="tr-TR" sz="1000" dirty="0" smtClean="0"/>
              <a:t> Delta of </a:t>
            </a:r>
            <a:r>
              <a:rPr lang="tr-TR" sz="1000" dirty="0" err="1" smtClean="0"/>
              <a:t>China</a:t>
            </a:r>
            <a:r>
              <a:rPr lang="tr-TR" sz="1000" dirty="0" smtClean="0"/>
              <a:t>: </a:t>
            </a:r>
            <a:r>
              <a:rPr lang="tr-TR" sz="1000" dirty="0" err="1" smtClean="0"/>
              <a:t>Levels</a:t>
            </a:r>
            <a:r>
              <a:rPr lang="tr-TR" sz="1000" dirty="0" smtClean="0"/>
              <a:t>, </a:t>
            </a:r>
            <a:r>
              <a:rPr lang="tr-TR" sz="1000" dirty="0" err="1" smtClean="0"/>
              <a:t>sources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toxic</a:t>
            </a:r>
            <a:r>
              <a:rPr lang="tr-TR" sz="1000" dirty="0" smtClean="0"/>
              <a:t> </a:t>
            </a:r>
            <a:r>
              <a:rPr lang="tr-TR" sz="1000" dirty="0" err="1" smtClean="0"/>
              <a:t>risks</a:t>
            </a:r>
            <a:r>
              <a:rPr lang="tr-TR" sz="1000" dirty="0" smtClean="0"/>
              <a:t>. </a:t>
            </a:r>
            <a:r>
              <a:rPr lang="tr-TR" sz="1000" dirty="0" err="1" smtClean="0"/>
              <a:t>Ecological</a:t>
            </a:r>
            <a:r>
              <a:rPr lang="tr-TR" sz="1000" dirty="0" smtClean="0"/>
              <a:t> </a:t>
            </a:r>
            <a:r>
              <a:rPr lang="tr-TR" sz="1000" dirty="0" err="1" smtClean="0"/>
              <a:t>Indicators</a:t>
            </a:r>
            <a:r>
              <a:rPr lang="tr-TR" sz="1000" dirty="0" smtClean="0"/>
              <a:t> 69 (2016) 331–339</a:t>
            </a:r>
          </a:p>
          <a:p>
            <a:r>
              <a:rPr lang="tr-TR" sz="1000" dirty="0" smtClean="0"/>
              <a:t>J. </a:t>
            </a:r>
            <a:r>
              <a:rPr lang="tr-TR" sz="1000" dirty="0" err="1" smtClean="0"/>
              <a:t>Tournebize</a:t>
            </a:r>
            <a:r>
              <a:rPr lang="tr-TR" sz="1000" dirty="0" smtClean="0"/>
              <a:t> et al. 2017. </a:t>
            </a:r>
            <a:r>
              <a:rPr lang="tr-TR" sz="1000" dirty="0" err="1" smtClean="0"/>
              <a:t>Implications</a:t>
            </a:r>
            <a:r>
              <a:rPr lang="tr-TR" sz="1000" dirty="0" smtClean="0"/>
              <a:t> </a:t>
            </a:r>
            <a:r>
              <a:rPr lang="tr-TR" sz="1000" dirty="0" err="1" smtClean="0"/>
              <a:t>for</a:t>
            </a:r>
            <a:r>
              <a:rPr lang="tr-TR" sz="1000" dirty="0" smtClean="0"/>
              <a:t> </a:t>
            </a:r>
            <a:r>
              <a:rPr lang="tr-TR" sz="1000" dirty="0" err="1" smtClean="0"/>
              <a:t>constructed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wetlands</a:t>
            </a:r>
            <a:r>
              <a:rPr lang="tr-TR" sz="1000" dirty="0" smtClean="0"/>
              <a:t> </a:t>
            </a:r>
            <a:r>
              <a:rPr lang="tr-TR" sz="1000" dirty="0" err="1" smtClean="0"/>
              <a:t>to</a:t>
            </a:r>
            <a:r>
              <a:rPr lang="tr-TR" sz="1000" dirty="0" smtClean="0"/>
              <a:t> </a:t>
            </a:r>
            <a:r>
              <a:rPr lang="tr-TR" sz="1000" dirty="0" err="1" smtClean="0"/>
              <a:t>mitigate</a:t>
            </a:r>
            <a:r>
              <a:rPr lang="tr-TR" sz="1000" dirty="0" smtClean="0"/>
              <a:t> </a:t>
            </a:r>
            <a:r>
              <a:rPr lang="tr-TR" sz="1000" dirty="0" err="1" smtClean="0"/>
              <a:t>nitrateand</a:t>
            </a:r>
            <a:r>
              <a:rPr lang="tr-TR" sz="1000" dirty="0" smtClean="0"/>
              <a:t> </a:t>
            </a:r>
            <a:r>
              <a:rPr lang="tr-TR" sz="1000" dirty="0" err="1" smtClean="0"/>
              <a:t>pesticide</a:t>
            </a:r>
            <a:r>
              <a:rPr lang="tr-TR" sz="1000" dirty="0" smtClean="0"/>
              <a:t> </a:t>
            </a:r>
            <a:r>
              <a:rPr lang="tr-TR" sz="1000" dirty="0" err="1" smtClean="0"/>
              <a:t>pollution</a:t>
            </a:r>
            <a:r>
              <a:rPr lang="tr-TR" sz="1000" dirty="0" smtClean="0"/>
              <a:t> in </a:t>
            </a:r>
            <a:r>
              <a:rPr lang="tr-TR" sz="1000" dirty="0" err="1" smtClean="0"/>
              <a:t>agricultural</a:t>
            </a:r>
            <a:r>
              <a:rPr lang="tr-TR" sz="1000" dirty="0" smtClean="0"/>
              <a:t> </a:t>
            </a:r>
            <a:r>
              <a:rPr lang="tr-TR" sz="1000" dirty="0" err="1" smtClean="0"/>
              <a:t>drained</a:t>
            </a:r>
            <a:r>
              <a:rPr lang="tr-TR" sz="1000" dirty="0" smtClean="0"/>
              <a:t> </a:t>
            </a:r>
            <a:r>
              <a:rPr lang="tr-TR" sz="1000" dirty="0" err="1" smtClean="0"/>
              <a:t>watershed</a:t>
            </a:r>
            <a:r>
              <a:rPr lang="tr-TR" sz="1000" dirty="0" smtClean="0"/>
              <a:t>. </a:t>
            </a:r>
            <a:r>
              <a:rPr lang="tr-TR" sz="1000" dirty="0" err="1" smtClean="0"/>
              <a:t>Ecological</a:t>
            </a:r>
            <a:r>
              <a:rPr lang="tr-TR" sz="1000" dirty="0" smtClean="0"/>
              <a:t> </a:t>
            </a:r>
            <a:r>
              <a:rPr lang="tr-TR" sz="1000" dirty="0" err="1" smtClean="0"/>
              <a:t>Engineering</a:t>
            </a:r>
            <a:r>
              <a:rPr lang="tr-TR" sz="1000" dirty="0" smtClean="0"/>
              <a:t> 103 (2017) 415–425.</a:t>
            </a:r>
          </a:p>
          <a:p>
            <a:r>
              <a:rPr lang="tr-TR" sz="1000" dirty="0" err="1" smtClean="0"/>
              <a:t>Mander</a:t>
            </a:r>
            <a:r>
              <a:rPr lang="tr-TR" sz="1000" dirty="0" smtClean="0"/>
              <a:t>, Ü., </a:t>
            </a:r>
            <a:r>
              <a:rPr lang="tr-TR" sz="1000" dirty="0" err="1" smtClean="0"/>
              <a:t>Tournebize</a:t>
            </a:r>
            <a:r>
              <a:rPr lang="tr-TR" sz="1000" dirty="0" smtClean="0"/>
              <a:t>, J., </a:t>
            </a:r>
            <a:r>
              <a:rPr lang="tr-TR" sz="1000" dirty="0" err="1" smtClean="0"/>
              <a:t>Kasak</a:t>
            </a:r>
            <a:r>
              <a:rPr lang="tr-TR" sz="1000" dirty="0" smtClean="0"/>
              <a:t>, K., </a:t>
            </a:r>
            <a:r>
              <a:rPr lang="tr-TR" sz="1000" dirty="0" err="1" smtClean="0"/>
              <a:t>Mitsch</a:t>
            </a:r>
            <a:r>
              <a:rPr lang="tr-TR" sz="1000" dirty="0" smtClean="0"/>
              <a:t>, W.J., 2014. </a:t>
            </a:r>
            <a:r>
              <a:rPr lang="tr-TR" sz="1000" dirty="0" err="1" smtClean="0"/>
              <a:t>Climate</a:t>
            </a:r>
            <a:r>
              <a:rPr lang="tr-TR" sz="1000" dirty="0" smtClean="0"/>
              <a:t> </a:t>
            </a:r>
            <a:r>
              <a:rPr lang="tr-TR" sz="1000" dirty="0" err="1" smtClean="0"/>
              <a:t>regulation</a:t>
            </a:r>
            <a:r>
              <a:rPr lang="tr-TR" sz="1000" dirty="0" smtClean="0"/>
              <a:t> </a:t>
            </a:r>
            <a:r>
              <a:rPr lang="tr-TR" sz="1000" dirty="0" err="1" smtClean="0"/>
              <a:t>byfree</a:t>
            </a:r>
            <a:r>
              <a:rPr lang="tr-TR" sz="1000" dirty="0" smtClean="0"/>
              <a:t> </a:t>
            </a:r>
            <a:r>
              <a:rPr lang="tr-TR" sz="1000" dirty="0" err="1" smtClean="0"/>
              <a:t>water</a:t>
            </a:r>
            <a:r>
              <a:rPr lang="tr-TR" sz="1000" dirty="0" smtClean="0"/>
              <a:t> </a:t>
            </a:r>
            <a:r>
              <a:rPr lang="tr-TR" sz="1000" dirty="0" err="1" smtClean="0"/>
              <a:t>surface</a:t>
            </a:r>
            <a:r>
              <a:rPr lang="tr-TR" sz="1000" dirty="0" smtClean="0"/>
              <a:t> </a:t>
            </a:r>
            <a:r>
              <a:rPr lang="tr-TR" sz="1000" dirty="0" err="1" smtClean="0"/>
              <a:t>constructed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wetlands</a:t>
            </a:r>
            <a:r>
              <a:rPr lang="tr-TR" sz="1000" dirty="0" smtClean="0"/>
              <a:t> </a:t>
            </a:r>
            <a:r>
              <a:rPr lang="tr-TR" sz="1000" dirty="0" err="1" smtClean="0"/>
              <a:t>for</a:t>
            </a:r>
            <a:r>
              <a:rPr lang="tr-TR" sz="1000" dirty="0" smtClean="0"/>
              <a:t> </a:t>
            </a:r>
            <a:r>
              <a:rPr lang="tr-TR" sz="1000" dirty="0" err="1" smtClean="0"/>
              <a:t>wastewater</a:t>
            </a:r>
            <a:r>
              <a:rPr lang="tr-TR" sz="1000" dirty="0" smtClean="0"/>
              <a:t> </a:t>
            </a:r>
            <a:r>
              <a:rPr lang="tr-TR" sz="1000" dirty="0" err="1" smtClean="0"/>
              <a:t>treatment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createdriverine</a:t>
            </a:r>
            <a:r>
              <a:rPr lang="tr-TR" sz="1000" dirty="0" smtClean="0"/>
              <a:t> </a:t>
            </a:r>
            <a:r>
              <a:rPr lang="tr-TR" sz="1000" dirty="0" err="1" smtClean="0"/>
              <a:t>wetlands</a:t>
            </a:r>
            <a:r>
              <a:rPr lang="tr-TR" sz="1000" dirty="0" smtClean="0"/>
              <a:t>. </a:t>
            </a:r>
            <a:r>
              <a:rPr lang="tr-TR" sz="1000" dirty="0" err="1" smtClean="0"/>
              <a:t>Ecol</a:t>
            </a:r>
            <a:r>
              <a:rPr lang="tr-TR" sz="1000" dirty="0" smtClean="0"/>
              <a:t>. </a:t>
            </a:r>
            <a:r>
              <a:rPr lang="tr-TR" sz="1000" dirty="0" err="1" smtClean="0"/>
              <a:t>Eng</a:t>
            </a:r>
            <a:r>
              <a:rPr lang="tr-TR" sz="1000" dirty="0" smtClean="0"/>
              <a:t>. 72, 103–115</a:t>
            </a:r>
          </a:p>
          <a:p>
            <a:r>
              <a:rPr lang="tr-TR" sz="1000" dirty="0" smtClean="0"/>
              <a:t>Fikirdeşici-Ergen, Ş et al. 2018. Bioremediation of </a:t>
            </a:r>
            <a:r>
              <a:rPr lang="tr-TR" sz="1000" dirty="0" err="1" smtClean="0"/>
              <a:t>heavy</a:t>
            </a:r>
            <a:r>
              <a:rPr lang="tr-TR" sz="1000" dirty="0" smtClean="0"/>
              <a:t> metal </a:t>
            </a:r>
            <a:r>
              <a:rPr lang="tr-TR" sz="1000" dirty="0" err="1" smtClean="0"/>
              <a:t>contaminated</a:t>
            </a:r>
            <a:r>
              <a:rPr lang="tr-TR" sz="1000" dirty="0" smtClean="0"/>
              <a:t> </a:t>
            </a:r>
            <a:r>
              <a:rPr lang="tr-TR" sz="1000" dirty="0" err="1" smtClean="0"/>
              <a:t>medium</a:t>
            </a:r>
            <a:r>
              <a:rPr lang="tr-TR" sz="1000" dirty="0" smtClean="0"/>
              <a:t> </a:t>
            </a:r>
            <a:r>
              <a:rPr lang="tr-TR" sz="1000" dirty="0" err="1" smtClean="0"/>
              <a:t>using</a:t>
            </a:r>
            <a:r>
              <a:rPr lang="tr-TR" sz="1000" dirty="0" smtClean="0"/>
              <a:t> Lemna </a:t>
            </a:r>
            <a:r>
              <a:rPr lang="tr-TR" sz="1000" dirty="0" err="1" smtClean="0"/>
              <a:t>minor</a:t>
            </a:r>
            <a:r>
              <a:rPr lang="tr-TR" sz="1000" dirty="0" smtClean="0"/>
              <a:t>, Daphnia </a:t>
            </a:r>
            <a:r>
              <a:rPr lang="tr-TR" sz="1000" dirty="0" err="1" smtClean="0"/>
              <a:t>magna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their</a:t>
            </a:r>
            <a:r>
              <a:rPr lang="tr-TR" sz="1000" dirty="0" smtClean="0"/>
              <a:t> </a:t>
            </a:r>
            <a:r>
              <a:rPr lang="tr-TR" sz="1000" dirty="0" err="1" smtClean="0"/>
              <a:t>consortium</a:t>
            </a:r>
            <a:r>
              <a:rPr lang="tr-TR" sz="1000" dirty="0" smtClean="0"/>
              <a:t>. </a:t>
            </a:r>
            <a:r>
              <a:rPr lang="tr-TR" sz="1000" dirty="0" err="1" smtClean="0"/>
              <a:t>Chemistry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</a:t>
            </a:r>
            <a:r>
              <a:rPr lang="tr-TR" sz="1000" dirty="0" err="1" smtClean="0"/>
              <a:t>Ecology</a:t>
            </a:r>
            <a:r>
              <a:rPr lang="tr-TR" sz="1000" dirty="0" smtClean="0"/>
              <a:t>. 34(1):43-55</a:t>
            </a:r>
          </a:p>
          <a:p>
            <a:r>
              <a:rPr lang="tr-TR" sz="1000" dirty="0" smtClean="0"/>
              <a:t>Fikirdeşici-Ergen, Ş </a:t>
            </a:r>
            <a:r>
              <a:rPr lang="tr-TR" sz="1000" dirty="0" err="1" smtClean="0"/>
              <a:t>and</a:t>
            </a:r>
            <a:r>
              <a:rPr lang="tr-TR" sz="1000" dirty="0" smtClean="0"/>
              <a:t> Üçüncü-Tunca, E. 2018. </a:t>
            </a:r>
            <a:r>
              <a:rPr lang="tr-TR" sz="1000" dirty="0" err="1" smtClean="0"/>
              <a:t>Nanotoxicity</a:t>
            </a:r>
            <a:r>
              <a:rPr lang="tr-TR" sz="1000" dirty="0" smtClean="0"/>
              <a:t> </a:t>
            </a:r>
            <a:r>
              <a:rPr lang="tr-TR" sz="1000" dirty="0" err="1" smtClean="0"/>
              <a:t>Modelling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Removal </a:t>
            </a:r>
            <a:r>
              <a:rPr lang="tr-TR" sz="1000" dirty="0" err="1" smtClean="0"/>
              <a:t>Efficiencies</a:t>
            </a:r>
            <a:r>
              <a:rPr lang="tr-TR" sz="1000" dirty="0" smtClean="0"/>
              <a:t> of </a:t>
            </a:r>
            <a:r>
              <a:rPr lang="tr-TR" sz="1000" dirty="0" err="1" smtClean="0"/>
              <a:t>ZnONP</a:t>
            </a:r>
            <a:r>
              <a:rPr lang="tr-TR" sz="1000" dirty="0" smtClean="0"/>
              <a:t>, International Journal of </a:t>
            </a:r>
            <a:r>
              <a:rPr lang="tr-TR" sz="1000" dirty="0" err="1" smtClean="0"/>
              <a:t>Phytoremediation</a:t>
            </a:r>
            <a:r>
              <a:rPr lang="tr-TR" sz="1000" dirty="0" smtClean="0"/>
              <a:t> 20(1):16-26</a:t>
            </a:r>
          </a:p>
          <a:p>
            <a:r>
              <a:rPr lang="tr-TR" sz="1000" dirty="0" smtClean="0"/>
              <a:t>Yakup Sedat VELIOGLU, Şeyda FİKİRDEŞİCİ-ERGEN, Pelin AKSU, Ahmet ALTINDAĞ. 2018. Effects of </a:t>
            </a:r>
            <a:r>
              <a:rPr lang="tr-TR" sz="1000" dirty="0" err="1" smtClean="0"/>
              <a:t>Ozone</a:t>
            </a:r>
            <a:r>
              <a:rPr lang="tr-TR" sz="1000" dirty="0" smtClean="0"/>
              <a:t> </a:t>
            </a:r>
            <a:r>
              <a:rPr lang="tr-TR" sz="1000" dirty="0" err="1" smtClean="0"/>
              <a:t>Treatment</a:t>
            </a:r>
            <a:r>
              <a:rPr lang="tr-TR" sz="1000" dirty="0" smtClean="0"/>
              <a:t> on </a:t>
            </a:r>
            <a:r>
              <a:rPr lang="tr-TR" sz="1000" dirty="0" err="1" smtClean="0"/>
              <a:t>the</a:t>
            </a:r>
            <a:r>
              <a:rPr lang="tr-TR" sz="1000" dirty="0" smtClean="0"/>
              <a:t> </a:t>
            </a:r>
            <a:r>
              <a:rPr lang="tr-TR" sz="1000" dirty="0" err="1" smtClean="0"/>
              <a:t>Degradation</a:t>
            </a:r>
            <a:r>
              <a:rPr lang="tr-TR" sz="1000" dirty="0" smtClean="0"/>
              <a:t> </a:t>
            </a:r>
            <a:r>
              <a:rPr lang="tr-TR" sz="1000" dirty="0" err="1" smtClean="0"/>
              <a:t>and</a:t>
            </a:r>
            <a:r>
              <a:rPr lang="tr-TR" sz="1000" dirty="0" smtClean="0"/>
              <a:t> Toxicity of </a:t>
            </a:r>
            <a:r>
              <a:rPr lang="tr-TR" sz="1000" dirty="0" err="1" smtClean="0"/>
              <a:t>Several</a:t>
            </a:r>
            <a:r>
              <a:rPr lang="tr-TR" sz="1000" dirty="0" smtClean="0"/>
              <a:t> </a:t>
            </a:r>
            <a:r>
              <a:rPr lang="tr-TR" sz="1000" dirty="0" err="1" smtClean="0"/>
              <a:t>Pesticides</a:t>
            </a:r>
            <a:r>
              <a:rPr lang="tr-TR" sz="1000" dirty="0" smtClean="0"/>
              <a:t> in </a:t>
            </a:r>
            <a:r>
              <a:rPr lang="tr-TR" sz="1000" dirty="0" err="1" smtClean="0"/>
              <a:t>Different</a:t>
            </a:r>
            <a:r>
              <a:rPr lang="tr-TR" sz="1000" dirty="0" smtClean="0"/>
              <a:t> </a:t>
            </a:r>
            <a:r>
              <a:rPr lang="tr-TR" sz="1000" dirty="0" err="1" smtClean="0"/>
              <a:t>Groups</a:t>
            </a:r>
            <a:r>
              <a:rPr lang="tr-TR" sz="1000" dirty="0" smtClean="0"/>
              <a:t>, Journal of </a:t>
            </a:r>
            <a:r>
              <a:rPr lang="tr-TR" sz="1000" dirty="0" err="1" smtClean="0"/>
              <a:t>Agricultural</a:t>
            </a:r>
            <a:r>
              <a:rPr lang="tr-TR" sz="1000" dirty="0" smtClean="0"/>
              <a:t> </a:t>
            </a:r>
            <a:r>
              <a:rPr lang="tr-TR" sz="1000" dirty="0" err="1" smtClean="0"/>
              <a:t>Sciences</a:t>
            </a:r>
            <a:r>
              <a:rPr lang="tr-TR" sz="1000" dirty="0" smtClean="0"/>
              <a:t>, 24(2):245-255</a:t>
            </a:r>
          </a:p>
          <a:p>
            <a:r>
              <a:rPr lang="tr-TR" sz="1000" dirty="0" err="1" smtClean="0"/>
              <a:t>Kumari</a:t>
            </a:r>
            <a:r>
              <a:rPr lang="tr-TR" sz="1000" dirty="0" smtClean="0"/>
              <a:t> et al. </a:t>
            </a:r>
            <a:r>
              <a:rPr lang="en-US" sz="1000" dirty="0" err="1" smtClean="0"/>
              <a:t>mplications</a:t>
            </a:r>
            <a:r>
              <a:rPr lang="en-US" sz="1000" dirty="0" smtClean="0"/>
              <a:t> of Metal Nanoparticles on Aquatic Fauna: A Review</a:t>
            </a:r>
            <a:r>
              <a:rPr lang="tr-TR" sz="1000" dirty="0" smtClean="0"/>
              <a:t> </a:t>
            </a:r>
            <a:r>
              <a:rPr lang="en-US" sz="1000" dirty="0" smtClean="0"/>
              <a:t>December 2017Nanoscience and Nanotechnology - Asia 08(1)</a:t>
            </a:r>
          </a:p>
          <a:p>
            <a:r>
              <a:rPr lang="en-US" sz="1000" dirty="0" smtClean="0"/>
              <a:t>DOI: 10.2174/2210681208666171205101112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2753226519"/>
      </p:ext>
    </p:extLst>
  </p:cSld>
  <p:clrMapOvr>
    <a:masterClrMapping/>
  </p:clrMapOvr>
</p:sld>
</file>

<file path=ppt/theme/theme1.xml><?xml version="1.0" encoding="utf-8"?>
<a:theme xmlns:a="http://schemas.openxmlformats.org/drawingml/2006/main" name="Temel">
  <a:themeElements>
    <a:clrScheme name="Temel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Temel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mel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TM03457444[[fn=Temel]]</Template>
  <TotalTime>11</TotalTime>
  <Words>252</Words>
  <Application>Microsoft Office PowerPoint</Application>
  <PresentationFormat>Geniş ekran</PresentationFormat>
  <Paragraphs>22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7" baseType="lpstr">
      <vt:lpstr>Corbel</vt:lpstr>
      <vt:lpstr>Temel</vt:lpstr>
      <vt:lpstr>SEUE1003 WATER LITERACY</vt:lpstr>
      <vt:lpstr>PowerPoint Sunusu</vt:lpstr>
      <vt:lpstr>PowerPoint Sunusu</vt:lpstr>
      <vt:lpstr>PowerPoint Sunusu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hp_ergen</dc:creator>
  <cp:lastModifiedBy>hp_ergen</cp:lastModifiedBy>
  <cp:revision>6</cp:revision>
  <dcterms:created xsi:type="dcterms:W3CDTF">2020-10-02T10:35:43Z</dcterms:created>
  <dcterms:modified xsi:type="dcterms:W3CDTF">2020-10-02T13:44:43Z</dcterms:modified>
</cp:coreProperties>
</file>