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53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7463DD-3F92-BB45-B44C-AFDE55E4BD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Devlet V: Kuramlar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867C0C0-EABB-8847-A63F-8B72893658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nüfus</a:t>
            </a:r>
          </a:p>
        </p:txBody>
      </p:sp>
    </p:spTree>
    <p:extLst>
      <p:ext uri="{BB962C8B-B14F-4D97-AF65-F5344CB8AC3E}">
        <p14:creationId xmlns:p14="http://schemas.microsoft.com/office/powerpoint/2010/main" val="3154878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870151-9189-4C3A-8379-EF3D95827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DB50EE-9299-43E0-B5AB-F09ED52797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2"/>
          <a:stretch/>
        </p:blipFill>
        <p:spPr>
          <a:xfrm>
            <a:off x="305" y="10"/>
            <a:ext cx="12191695" cy="6857990"/>
          </a:xfrm>
          <a:prstGeom prst="rect">
            <a:avLst/>
          </a:prstGeom>
        </p:spPr>
      </p:pic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123EA69C-102A-4DD0-9547-05DCD271D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12301" y="443732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r" defTabSz="457200" rtl="0" eaLnBrk="1" latinLnBrk="0" hangingPunct="1"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Footer Placeholder 6">
            <a:extLst>
              <a:ext uri="{FF2B5EF4-FFF2-40B4-BE49-F238E27FC236}">
                <a16:creationId xmlns:a16="http://schemas.microsoft.com/office/drawing/2014/main" id="{6A862265-5CA3-4C40-8582-7534C3B0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636" y="540921"/>
            <a:ext cx="49739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0EF80B-0391-4082-9AF5-F15B091B4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93800"/>
            <a:ext cx="12192000" cy="5664199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87000"/>
                  <a:alpha val="4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4A7EA3B-0F03-7940-BD96-AEDC751A1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1" y="1193800"/>
            <a:ext cx="3193050" cy="4699000"/>
          </a:xfrm>
        </p:spPr>
        <p:txBody>
          <a:bodyPr anchor="ctr">
            <a:normAutofit/>
          </a:bodyPr>
          <a:lstStyle/>
          <a:p>
            <a:endParaRPr lang="tr-TR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33AC32D-5F44-45F7-A0BD-7C11A86BE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200"/>
            <a:ext cx="0" cy="3657600"/>
          </a:xfrm>
          <a:prstGeom prst="line">
            <a:avLst/>
          </a:prstGeom>
          <a:ln w="31750">
            <a:solidFill>
              <a:schemeClr val="tx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EEB22E-8CAB-D342-9B6E-6D13F29CC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636" y="1193800"/>
            <a:ext cx="6085091" cy="4699000"/>
          </a:xfrm>
        </p:spPr>
        <p:txBody>
          <a:bodyPr anchor="ctr">
            <a:normAutofit/>
          </a:bodyPr>
          <a:lstStyle/>
          <a:p>
            <a:r>
              <a:rPr lang="tr-TR" dirty="0"/>
              <a:t>Sulama sisteminin geliştirilmesi, tarımsal faaliyetin kontrollü şekilde, doğaya bağlı kalınmaksızın yapılmasına imkan vermiştir.</a:t>
            </a:r>
          </a:p>
          <a:p>
            <a:r>
              <a:rPr lang="tr-TR" dirty="0"/>
              <a:t>İlk devletlerde bunun önemli olduğu görülmektedir. Ancak özellikle Güney Amerika’da sulama sistemleri merkezi bir siyasi yapı olmaksızın uzun yıllar devam etmiştir.</a:t>
            </a:r>
          </a:p>
        </p:txBody>
      </p:sp>
      <p:sp>
        <p:nvSpPr>
          <p:cNvPr id="19" name="Date Placeholder 1">
            <a:extLst>
              <a:ext uri="{FF2B5EF4-FFF2-40B4-BE49-F238E27FC236}">
                <a16:creationId xmlns:a16="http://schemas.microsoft.com/office/drawing/2014/main" id="{3FBF03E8-C602-4192-9C52-F84B29FDCC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23229" y="6007878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5901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9BB46B-1AD4-FE4A-86CC-B225492E0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E690AE-2B0F-F94C-AFC6-A3F84F5AC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34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36B388-1054-0245-845C-E92593184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A2597-339C-C943-A839-6DDAC77F3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Siyasal örgütlenme biçimlerini kategorize ederken nüfus önemli bir etkendir.</a:t>
            </a:r>
          </a:p>
          <a:p>
            <a:r>
              <a:rPr lang="tr-TR" dirty="0"/>
              <a:t>Takımdan devlete doğru nüfus artmaktadır.</a:t>
            </a:r>
          </a:p>
          <a:p>
            <a:r>
              <a:rPr lang="tr-TR" dirty="0"/>
              <a:t>20-25 kişilik takımlar söz konusuyken devlette bu rakamlar binlerle ifade edilir olmuştur. Modern devletlerde ise bu milyonlar ve hatta Çin ve Hindistan gibi devletlerde milyarlar yaşamaktadır.</a:t>
            </a:r>
          </a:p>
        </p:txBody>
      </p:sp>
    </p:spTree>
    <p:extLst>
      <p:ext uri="{BB962C8B-B14F-4D97-AF65-F5344CB8AC3E}">
        <p14:creationId xmlns:p14="http://schemas.microsoft.com/office/powerpoint/2010/main" val="3439936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39CEC3-C9A5-A547-8F6C-2C257BB9B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C5BAFD-AFB0-164A-80E6-30DB9DF9F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Günümüzde dünyanın toplam nüfusu 7 milyar kişinin üzerindedir.</a:t>
            </a:r>
          </a:p>
          <a:p>
            <a:r>
              <a:rPr lang="tr-TR" dirty="0"/>
              <a:t>Buna bağlı olarak nüfus yoğunluğu da yüksektir.</a:t>
            </a:r>
          </a:p>
          <a:p>
            <a:r>
              <a:rPr lang="tr-TR" dirty="0"/>
              <a:t>Dünya’da km</a:t>
            </a:r>
            <a:r>
              <a:rPr lang="tr-TR" baseline="30000" dirty="0"/>
              <a:t>2</a:t>
            </a:r>
            <a:r>
              <a:rPr lang="tr-TR" dirty="0"/>
              <a:t> düşen nüfus 48.33’tür. </a:t>
            </a:r>
            <a:r>
              <a:rPr lang="tr-TR" sz="1200" dirty="0"/>
              <a:t>Bkz. </a:t>
            </a:r>
            <a:r>
              <a:rPr lang="tr-TR" sz="1200" dirty="0" err="1"/>
              <a:t>https</a:t>
            </a:r>
            <a:r>
              <a:rPr lang="tr-TR" sz="1200" dirty="0"/>
              <a:t>://</a:t>
            </a:r>
            <a:r>
              <a:rPr lang="tr-TR" sz="1200" dirty="0" err="1"/>
              <a:t>tr.wikipedia.org</a:t>
            </a:r>
            <a:r>
              <a:rPr lang="tr-TR" sz="1200" dirty="0"/>
              <a:t>/</a:t>
            </a:r>
            <a:r>
              <a:rPr lang="tr-TR" sz="1200" dirty="0" err="1"/>
              <a:t>wiki</a:t>
            </a:r>
            <a:r>
              <a:rPr lang="tr-TR" sz="1200" dirty="0"/>
              <a:t>/</a:t>
            </a:r>
            <a:r>
              <a:rPr lang="tr-TR" sz="1200" dirty="0" err="1"/>
              <a:t>Nüfus_yoğunluklarına_göre_ülkeler_listesi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59224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BB2C07-0047-AC4A-9020-C4CBA36E5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11E437-9207-D448-A845-AB6C6B981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Tarım devriminden önce 6-10 milyon arası olduğu tahmin edilen nüfus, hızla artmıştır. </a:t>
            </a:r>
          </a:p>
          <a:p>
            <a:r>
              <a:rPr lang="tr-TR" dirty="0"/>
              <a:t>Bu artış günümüze kadar devam etmiştir. </a:t>
            </a:r>
          </a:p>
          <a:p>
            <a:r>
              <a:rPr lang="tr-TR" dirty="0"/>
              <a:t>Sanayi devrimi sonrasında ise daha fazla ivme kazanmıştır.</a:t>
            </a:r>
          </a:p>
        </p:txBody>
      </p:sp>
    </p:spTree>
    <p:extLst>
      <p:ext uri="{BB962C8B-B14F-4D97-AF65-F5344CB8AC3E}">
        <p14:creationId xmlns:p14="http://schemas.microsoft.com/office/powerpoint/2010/main" val="3668976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>
            <a:extLst>
              <a:ext uri="{FF2B5EF4-FFF2-40B4-BE49-F238E27FC236}">
                <a16:creationId xmlns:a16="http://schemas.microsoft.com/office/drawing/2014/main" id="{CDDE5CDF-1512-4CDA-B956-23D223F8D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" name="Picture 10">
            <a:extLst>
              <a:ext uri="{FF2B5EF4-FFF2-40B4-BE49-F238E27FC236}">
                <a16:creationId xmlns:a16="http://schemas.microsoft.com/office/drawing/2014/main" id="{B029D7D8-5A6B-4C76-94C8-15798C6C5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8" name="Straight Connector 12">
            <a:extLst>
              <a:ext uri="{FF2B5EF4-FFF2-40B4-BE49-F238E27FC236}">
                <a16:creationId xmlns:a16="http://schemas.microsoft.com/office/drawing/2014/main" id="{A5C9319C-E20D-4884-952F-60B6A58C3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62C9703D-C8F9-44AD-A7C0-C2F3871F8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BD9A062E-CD29-7948-83BF-333B020953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5975" y="100542"/>
            <a:ext cx="10205725" cy="4873234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13ADD201-00B0-B341-9E5A-91334B405682}"/>
              </a:ext>
            </a:extLst>
          </p:cNvPr>
          <p:cNvSpPr txBox="1"/>
          <p:nvPr/>
        </p:nvSpPr>
        <p:spPr>
          <a:xfrm>
            <a:off x="5500689" y="5600700"/>
            <a:ext cx="5541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www.open.edu</a:t>
            </a:r>
            <a:r>
              <a:rPr lang="tr-TR" dirty="0"/>
              <a:t>/</a:t>
            </a:r>
            <a:r>
              <a:rPr lang="tr-TR" dirty="0" err="1"/>
              <a:t>openlearncreate</a:t>
            </a:r>
            <a:r>
              <a:rPr lang="tr-TR" dirty="0"/>
              <a:t>/</a:t>
            </a:r>
            <a:r>
              <a:rPr lang="tr-TR" dirty="0" err="1"/>
              <a:t>mod</a:t>
            </a:r>
            <a:r>
              <a:rPr lang="tr-TR" dirty="0"/>
              <a:t>/</a:t>
            </a:r>
            <a:r>
              <a:rPr lang="tr-TR" dirty="0" err="1"/>
              <a:t>oucontent</a:t>
            </a:r>
            <a:r>
              <a:rPr lang="tr-TR" dirty="0"/>
              <a:t>/</a:t>
            </a:r>
            <a:r>
              <a:rPr lang="tr-TR" dirty="0" err="1"/>
              <a:t>view.php?id</a:t>
            </a:r>
            <a:r>
              <a:rPr lang="tr-TR" dirty="0"/>
              <a:t>=79927&amp;section=3</a:t>
            </a:r>
          </a:p>
        </p:txBody>
      </p:sp>
    </p:spTree>
    <p:extLst>
      <p:ext uri="{BB962C8B-B14F-4D97-AF65-F5344CB8AC3E}">
        <p14:creationId xmlns:p14="http://schemas.microsoft.com/office/powerpoint/2010/main" val="1959387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572E15-C1D1-984C-8E07-A8B0B8B77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BA0C51-A409-D44F-B836-691740679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Evrimci kuramlara göre, devletin ortaya çıkışı ile nüfus artışı arasında bir bağ söz konusudur.</a:t>
            </a:r>
          </a:p>
          <a:p>
            <a:r>
              <a:rPr lang="tr-TR" sz="2400" dirty="0"/>
              <a:t>Ekonomik yoğunluk, nüfus ile üretim kaynakları arasındaki ilişki bu bağın temelini oluşturmaktadır.</a:t>
            </a:r>
          </a:p>
        </p:txBody>
      </p:sp>
    </p:spTree>
    <p:extLst>
      <p:ext uri="{BB962C8B-B14F-4D97-AF65-F5344CB8AC3E}">
        <p14:creationId xmlns:p14="http://schemas.microsoft.com/office/powerpoint/2010/main" val="2194430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4316E-C87A-4941-88A2-09BA4BFFF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FF557C-A186-FE45-9C2C-C970B6195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Nüfus kuramının önde gelen savunucularından olan Thomas </a:t>
            </a:r>
            <a:r>
              <a:rPr lang="tr-TR" sz="2400" dirty="0" err="1"/>
              <a:t>Malthus</a:t>
            </a:r>
            <a:r>
              <a:rPr lang="tr-TR" sz="2400" dirty="0"/>
              <a:t>, nüfusun yiyecek miktarı üzerine çıkmaması için salgın hastalık, savaşlar ve kıtlık gibi unsurların kontrol edici olduğunu söylemiştir.</a:t>
            </a:r>
          </a:p>
          <a:p>
            <a:r>
              <a:rPr lang="tr-TR" sz="2400" dirty="0"/>
              <a:t>Bunlar negatif kontrol edici unsurlar olarak gösterilir.</a:t>
            </a:r>
          </a:p>
        </p:txBody>
      </p:sp>
    </p:spTree>
    <p:extLst>
      <p:ext uri="{BB962C8B-B14F-4D97-AF65-F5344CB8AC3E}">
        <p14:creationId xmlns:p14="http://schemas.microsoft.com/office/powerpoint/2010/main" val="3379749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9E8A9D-DB75-F241-9F56-9C9C0B9B0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D4D47C-2607-C041-995B-9A400024C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Bu yaklaşım da, önceki yaklaşım gibi çeşitli unsurların meşrulaştırıcısı olarak gösterilebilir.</a:t>
            </a:r>
          </a:p>
          <a:p>
            <a:endParaRPr lang="tr-TR" sz="2400" dirty="0"/>
          </a:p>
          <a:p>
            <a:r>
              <a:rPr lang="tr-TR" sz="2400" dirty="0"/>
              <a:t>Çünkü güçlü olanın ayakta kalacağı fikri ile bu yaklaşım paralellikler taşımaktadır.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8409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511020-5784-574D-AF22-4D12F369B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106811-B5E3-C744-828A-E8FF7686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Ancak devlet gibi bir organizasyon üretimi kontrol altına alarak nüfusun büyümesini sağlayacak imkan oluşturmuştur.</a:t>
            </a:r>
          </a:p>
          <a:p>
            <a:r>
              <a:rPr lang="tr-TR" sz="2400" dirty="0"/>
              <a:t>Çünkü besin üretimi doğum artışı ile </a:t>
            </a:r>
            <a:r>
              <a:rPr lang="tr-TR" sz="2400"/>
              <a:t>paralellik göstermektedir.</a:t>
            </a:r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Bu kontrollerin başında sulama gelmektedir.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519765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308</Words>
  <Application>Microsoft Macintosh PowerPoint</Application>
  <PresentationFormat>Geniş ekran</PresentationFormat>
  <Paragraphs>25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Galeri</vt:lpstr>
      <vt:lpstr>Devlet V: Kuramlar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Devlet V: Kuramlar</dc:title>
  <dc:creator>Zehra Münüsoğlu</dc:creator>
  <cp:lastModifiedBy>Zehra Münüsoğlu</cp:lastModifiedBy>
  <cp:revision>3</cp:revision>
  <dcterms:created xsi:type="dcterms:W3CDTF">2020-06-30T14:41:10Z</dcterms:created>
  <dcterms:modified xsi:type="dcterms:W3CDTF">2020-06-30T15:35:34Z</dcterms:modified>
</cp:coreProperties>
</file>