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7463DD-3F92-BB45-B44C-AFDE55E4B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Devlet V: Kuramlar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67C0C0-EABB-8847-A63F-8B7289365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nüfus</a:t>
            </a:r>
          </a:p>
        </p:txBody>
      </p:sp>
    </p:spTree>
    <p:extLst>
      <p:ext uri="{BB962C8B-B14F-4D97-AF65-F5344CB8AC3E}">
        <p14:creationId xmlns:p14="http://schemas.microsoft.com/office/powerpoint/2010/main" val="315487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B50EE-9299-43E0-B5AB-F09ED5279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2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4A7EA3B-0F03-7940-BD96-AEDC751A1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endParaRPr lang="tr-TR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EEB22E-8CAB-D342-9B6E-6D13F29CC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tr-TR" dirty="0"/>
              <a:t>Sulama sisteminin geliştirilmesi, tarımsal faaliyetin kontrollü şekilde, doğaya bağlı kalınmaksızın yapılmasına imkan vermiştir.</a:t>
            </a:r>
          </a:p>
          <a:p>
            <a:r>
              <a:rPr lang="tr-TR" dirty="0"/>
              <a:t>İlk devletlerde bunun önemli olduğu görülmektedir. Ancak özellikle Güney Amerika’da sulama sistemleri merkezi bir siyasi yapı olmaksızın uzun yıllar devam etmiştir.</a:t>
            </a:r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0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9BB46B-1AD4-FE4A-86CC-B225492E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E690AE-2B0F-F94C-AFC6-A3F84F5A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34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36B388-1054-0245-845C-E9259318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FA2597-339C-C943-A839-6DDAC77F3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Siyasal örgütlenme biçimlerini kategorize ederken nüfus önemli bir etkendir.</a:t>
            </a:r>
          </a:p>
          <a:p>
            <a:r>
              <a:rPr lang="tr-TR" dirty="0"/>
              <a:t>Takımdan devlete doğru nüfus artmaktadır.</a:t>
            </a:r>
          </a:p>
          <a:p>
            <a:r>
              <a:rPr lang="tr-TR" dirty="0"/>
              <a:t>20-25 kişilik takımlar söz konusuyken devlette bu rakamlar binlerle ifade edilir olmuştur. Modern devletlerde ise bu milyonlar ve hatta Çin ve Hindistan gibi devletlerde milyarlar yaşamaktadır.</a:t>
            </a:r>
          </a:p>
        </p:txBody>
      </p:sp>
    </p:spTree>
    <p:extLst>
      <p:ext uri="{BB962C8B-B14F-4D97-AF65-F5344CB8AC3E}">
        <p14:creationId xmlns:p14="http://schemas.microsoft.com/office/powerpoint/2010/main" val="343993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39CEC3-C9A5-A547-8F6C-2C257BB9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C5BAFD-AFB0-164A-80E6-30DB9DF9F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Günümüzde dünyanın toplam nüfusu 7 milyar kişinin üzerindedir.</a:t>
            </a:r>
          </a:p>
          <a:p>
            <a:r>
              <a:rPr lang="tr-TR" dirty="0"/>
              <a:t>Buna bağlı olarak nüfus yoğunluğu da yüksektir.</a:t>
            </a:r>
          </a:p>
          <a:p>
            <a:r>
              <a:rPr lang="tr-TR" dirty="0"/>
              <a:t>Dünya’da km</a:t>
            </a:r>
            <a:r>
              <a:rPr lang="tr-TR" baseline="30000" dirty="0"/>
              <a:t>2</a:t>
            </a:r>
            <a:r>
              <a:rPr lang="tr-TR" dirty="0"/>
              <a:t> düşen nüfus 48.33’tür. </a:t>
            </a:r>
            <a:r>
              <a:rPr lang="tr-TR" sz="1200" dirty="0"/>
              <a:t>Bkz. </a:t>
            </a:r>
            <a:r>
              <a:rPr lang="tr-TR" sz="1200" dirty="0" err="1"/>
              <a:t>https</a:t>
            </a:r>
            <a:r>
              <a:rPr lang="tr-TR" sz="1200" dirty="0"/>
              <a:t>://</a:t>
            </a:r>
            <a:r>
              <a:rPr lang="tr-TR" sz="1200" dirty="0" err="1"/>
              <a:t>tr.wikipedia.org</a:t>
            </a:r>
            <a:r>
              <a:rPr lang="tr-TR" sz="1200" dirty="0"/>
              <a:t>/</a:t>
            </a:r>
            <a:r>
              <a:rPr lang="tr-TR" sz="1200" dirty="0" err="1"/>
              <a:t>wiki</a:t>
            </a:r>
            <a:r>
              <a:rPr lang="tr-TR" sz="1200" dirty="0"/>
              <a:t>/</a:t>
            </a:r>
            <a:r>
              <a:rPr lang="tr-TR" sz="1200" dirty="0" err="1"/>
              <a:t>Nüfus_yoğunluklarına_göre_ülkeler_listesi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5922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BB2C07-0047-AC4A-9020-C4CBA36E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11E437-9207-D448-A845-AB6C6B981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Tarım devriminden önce 6-10 milyon arası olduğu tahmin edilen nüfus, hızla artmıştır. </a:t>
            </a:r>
          </a:p>
          <a:p>
            <a:r>
              <a:rPr lang="tr-TR" dirty="0"/>
              <a:t>Bu artış günümüze kadar devam etmiştir. </a:t>
            </a:r>
          </a:p>
          <a:p>
            <a:r>
              <a:rPr lang="tr-TR" dirty="0"/>
              <a:t>Sanayi devrimi sonrasında ise daha fazla ivme kazanmıştır.</a:t>
            </a:r>
          </a:p>
        </p:txBody>
      </p:sp>
    </p:spTree>
    <p:extLst>
      <p:ext uri="{BB962C8B-B14F-4D97-AF65-F5344CB8AC3E}">
        <p14:creationId xmlns:p14="http://schemas.microsoft.com/office/powerpoint/2010/main" val="366897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D9A062E-CD29-7948-83BF-333B020953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5975" y="100542"/>
            <a:ext cx="10205725" cy="4873234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13ADD201-00B0-B341-9E5A-91334B405682}"/>
              </a:ext>
            </a:extLst>
          </p:cNvPr>
          <p:cNvSpPr txBox="1"/>
          <p:nvPr/>
        </p:nvSpPr>
        <p:spPr>
          <a:xfrm>
            <a:off x="5500689" y="5600700"/>
            <a:ext cx="554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www.open.edu</a:t>
            </a:r>
            <a:r>
              <a:rPr lang="tr-TR" dirty="0"/>
              <a:t>/</a:t>
            </a:r>
            <a:r>
              <a:rPr lang="tr-TR" dirty="0" err="1"/>
              <a:t>openlearncreate</a:t>
            </a:r>
            <a:r>
              <a:rPr lang="tr-TR" dirty="0"/>
              <a:t>/</a:t>
            </a:r>
            <a:r>
              <a:rPr lang="tr-TR" dirty="0" err="1"/>
              <a:t>mod</a:t>
            </a:r>
            <a:r>
              <a:rPr lang="tr-TR" dirty="0"/>
              <a:t>/</a:t>
            </a:r>
            <a:r>
              <a:rPr lang="tr-TR" dirty="0" err="1"/>
              <a:t>oucontent</a:t>
            </a:r>
            <a:r>
              <a:rPr lang="tr-TR" dirty="0"/>
              <a:t>/</a:t>
            </a:r>
            <a:r>
              <a:rPr lang="tr-TR" dirty="0" err="1"/>
              <a:t>view.php?id</a:t>
            </a:r>
            <a:r>
              <a:rPr lang="tr-TR" dirty="0"/>
              <a:t>=79927&amp;section=3</a:t>
            </a:r>
          </a:p>
        </p:txBody>
      </p:sp>
    </p:spTree>
    <p:extLst>
      <p:ext uri="{BB962C8B-B14F-4D97-AF65-F5344CB8AC3E}">
        <p14:creationId xmlns:p14="http://schemas.microsoft.com/office/powerpoint/2010/main" val="19593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572E15-C1D1-984C-8E07-A8B0B8B77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BA0C51-A409-D44F-B836-69174067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Evrimci kuramlara göre, devletin ortaya çıkışı ile nüfus artışı arasında bir bağ söz konusudur.</a:t>
            </a:r>
          </a:p>
          <a:p>
            <a:r>
              <a:rPr lang="tr-TR" sz="2400" dirty="0"/>
              <a:t>Ekonomik yoğunluk, nüfus ile üretim kaynakları arasındaki ilişki bu bağın temelini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219443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4316E-C87A-4941-88A2-09BA4BFF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F557C-A186-FE45-9C2C-C970B6195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Nüfus kuramının önde gelen savunucularından olan Thomas </a:t>
            </a:r>
            <a:r>
              <a:rPr lang="tr-TR" sz="2400" dirty="0" err="1"/>
              <a:t>Malthus</a:t>
            </a:r>
            <a:r>
              <a:rPr lang="tr-TR" sz="2400" dirty="0"/>
              <a:t>, nüfusun yiyecek miktarı üzerine çıkmaması için salgın hastalık, savaşlar ve kıtlık gibi unsurların kontrol edici olduğunu söylemiştir.</a:t>
            </a:r>
          </a:p>
          <a:p>
            <a:r>
              <a:rPr lang="tr-TR" sz="2400" dirty="0"/>
              <a:t>Bunlar negatif kontrol edici unsurlar olarak gösterilir.</a:t>
            </a:r>
          </a:p>
        </p:txBody>
      </p:sp>
    </p:spTree>
    <p:extLst>
      <p:ext uri="{BB962C8B-B14F-4D97-AF65-F5344CB8AC3E}">
        <p14:creationId xmlns:p14="http://schemas.microsoft.com/office/powerpoint/2010/main" val="337974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9E8A9D-DB75-F241-9F56-9C9C0B9B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D4D47C-2607-C041-995B-9A400024C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Bu yaklaşım da, önceki yaklaşım gibi çeşitli unsurların meşrulaştırıcısı olarak gösterilebilir.</a:t>
            </a:r>
          </a:p>
          <a:p>
            <a:endParaRPr lang="tr-TR" sz="2400" dirty="0"/>
          </a:p>
          <a:p>
            <a:r>
              <a:rPr lang="tr-TR" sz="2400" dirty="0"/>
              <a:t>Çünkü güçlü olanın ayakta kalacağı fikri ile bu yaklaşım paralellikler taşımaktadır.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40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511020-5784-574D-AF22-4D12F369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106811-B5E3-C744-828A-E8FF76867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Ancak devlet gibi bir organizasyon üretimi kontrol altına alarak nüfusun büyümesini sağlayacak imkan oluşturmuştur.</a:t>
            </a:r>
          </a:p>
          <a:p>
            <a:r>
              <a:rPr lang="tr-TR" sz="2400" dirty="0"/>
              <a:t>Çünkü besin üretimi doğum artışı ile </a:t>
            </a:r>
            <a:r>
              <a:rPr lang="tr-TR" sz="2400"/>
              <a:t>paralellik göstermektedir.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Bu kontrollerin başında sulama gelmektedir.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1976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308</Words>
  <Application>Microsoft Macintosh PowerPoint</Application>
  <PresentationFormat>Geniş ekran</PresentationFormat>
  <Paragraphs>25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Galeri</vt:lpstr>
      <vt:lpstr>Devlet V: Kuramlar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 V: Kuramlar</dc:title>
  <dc:creator>Zehra Münüsoğlu</dc:creator>
  <cp:lastModifiedBy>Zehra Münüsoğlu</cp:lastModifiedBy>
  <cp:revision>3</cp:revision>
  <dcterms:created xsi:type="dcterms:W3CDTF">2020-06-30T14:41:10Z</dcterms:created>
  <dcterms:modified xsi:type="dcterms:W3CDTF">2020-06-30T15:35:34Z</dcterms:modified>
</cp:coreProperties>
</file>