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95" r:id="rId2"/>
    <p:sldId id="296" r:id="rId3"/>
    <p:sldId id="299" r:id="rId4"/>
    <p:sldId id="297" r:id="rId5"/>
    <p:sldId id="298" r:id="rId6"/>
    <p:sldId id="300" r:id="rId7"/>
    <p:sldId id="301" r:id="rId8"/>
    <p:sldId id="302" r:id="rId9"/>
    <p:sldId id="303" r:id="rId10"/>
    <p:sldId id="304" r:id="rId11"/>
    <p:sldId id="261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-1588" y="0"/>
            <a:ext cx="12193588" cy="6861555"/>
            <a:chOff x="-1588" y="0"/>
            <a:chExt cx="12193588" cy="6861555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Oval 10"/>
            <p:cNvSpPr/>
            <p:nvPr/>
          </p:nvSpPr>
          <p:spPr>
            <a:xfrm>
              <a:off x="8761412" y="18288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8761412" y="587095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  <a:prstGeom prst="rect">
            <a:avLst/>
          </a:prstGeom>
        </p:spPr>
        <p:txBody>
          <a:bodyPr anchor="b"/>
          <a:lstStyle>
            <a:lvl1pPr>
              <a:defRPr sz="54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 rot="5400000">
            <a:off x="10158984" y="1792224"/>
            <a:ext cx="990599" cy="304799"/>
          </a:xfrm>
        </p:spPr>
        <p:txBody>
          <a:bodyPr/>
          <a:lstStyle>
            <a:lvl1pPr algn="l">
              <a:defRPr b="0">
                <a:solidFill>
                  <a:schemeClr val="bg1"/>
                </a:solidFill>
              </a:defRPr>
            </a:lvl1pPr>
          </a:lstStyle>
          <a:p>
            <a:fld id="{E9462EF3-3C4F-43EE-ACEE-D4B806740EA3}" type="datetimeFigureOut">
              <a:rPr lang="en-US" dirty="0"/>
              <a:pPr/>
              <a:t>16-Sep-20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 rot="5400000">
            <a:off x="8951976" y="3227832"/>
            <a:ext cx="3867912" cy="310896"/>
          </a:xfrm>
        </p:spPr>
        <p:txBody>
          <a:bodyPr/>
          <a:lstStyle>
            <a:lvl1pPr>
              <a:defRPr sz="10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
              </a:t>
            </a:r>
          </a:p>
        </p:txBody>
      </p:sp>
      <p:sp>
        <p:nvSpPr>
          <p:cNvPr id="8" name="Rectangle 7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1008" y="292608"/>
            <a:ext cx="838199" cy="767687"/>
          </a:xfrm>
        </p:spPr>
        <p:txBody>
          <a:bodyPr/>
          <a:lstStyle>
            <a:lvl1pPr>
              <a:defRPr sz="2800" b="0" i="0">
                <a:latin typeface="+mj-lt"/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1588" y="0"/>
            <a:ext cx="12193588" cy="6861555"/>
            <a:chOff x="-1588" y="0"/>
            <a:chExt cx="12193588" cy="6861555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8761412" y="18288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8761412" y="587095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9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7" y="4969927"/>
            <a:ext cx="8825657" cy="566738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7" y="553666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43B39-165A-4B68-AA5C-581F5336313C}" type="datetimeFigureOut">
              <a:rPr lang="en-US" dirty="0"/>
              <a:t>16-Sep-20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2" name="Rectangle 11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-1588" y="0"/>
            <a:ext cx="12193588" cy="6861555"/>
            <a:chOff x="-1588" y="0"/>
            <a:chExt cx="12193588" cy="6861555"/>
          </a:xfrm>
        </p:grpSpPr>
        <p:sp>
          <p:nvSpPr>
            <p:cNvPr id="10" name="Rectangle 9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8761412" y="18288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8761412" y="587095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9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060704"/>
            <a:ext cx="8833104" cy="1371600"/>
          </a:xfrm>
          <a:prstGeom prst="rect">
            <a:avLst/>
          </a:prstGeom>
        </p:spPr>
        <p:txBody>
          <a:bodyPr anchor="ctr" anchorCtr="0"/>
          <a:lstStyle>
            <a:lvl1pPr>
              <a:defRPr sz="40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2144" y="3547872"/>
            <a:ext cx="8825659" cy="2478024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2C8C57-33F9-4259-AC4F-0E3F5BEC9B94}" type="datetimeFigureOut">
              <a:rPr lang="en-US" dirty="0"/>
              <a:t>16-Sep-20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1588" y="0"/>
            <a:ext cx="12193588" cy="6861555"/>
            <a:chOff x="-1588" y="0"/>
            <a:chExt cx="12193588" cy="6861555"/>
          </a:xfrm>
        </p:grpSpPr>
        <p:sp>
          <p:nvSpPr>
            <p:cNvPr id="16" name="Rectangle 15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761412" y="18288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761412" y="587095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4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7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2" name="TextBox 11"/>
          <p:cNvSpPr txBox="1"/>
          <p:nvPr/>
        </p:nvSpPr>
        <p:spPr bwMode="gray">
          <a:xfrm>
            <a:off x="898295" y="596767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sz="96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 bwMode="gray">
          <a:xfrm>
            <a:off x="9715063" y="2629300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sz="96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980517"/>
            <a:ext cx="8460983" cy="2698249"/>
          </a:xfrm>
          <a:prstGeom prst="rect">
            <a:avLst/>
          </a:prstGeom>
        </p:spPr>
        <p:txBody>
          <a:bodyPr anchor="ctr" anchorCtr="0"/>
          <a:lstStyle>
            <a:lvl1pPr>
              <a:defRPr sz="40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 bwMode="gray">
          <a:xfrm>
            <a:off x="1945945" y="3679987"/>
            <a:ext cx="7725772" cy="342174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1400" cap="small" dirty="0">
                <a:solidFill>
                  <a:schemeClr val="tx2">
                    <a:lumMod val="40000"/>
                    <a:lumOff val="60000"/>
                  </a:schemeClr>
                </a:solidFill>
                <a:latin typeface="+mn-lt"/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29198"/>
            <a:ext cx="8825659" cy="997858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48772B-8FA2-401F-A0A1-A59855EDBC3E}" type="datetimeFigureOut">
              <a:rPr lang="en-US" dirty="0"/>
              <a:t>16-Sep-20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23" name="Rectangle 2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-1588" y="0"/>
            <a:ext cx="12193588" cy="6861555"/>
            <a:chOff x="-1588" y="0"/>
            <a:chExt cx="12193588" cy="6861555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8761412" y="18288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8761412" y="587095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3525"/>
            <a:ext cx="8865623" cy="1819656"/>
          </a:xfrm>
          <a:prstGeom prst="rect">
            <a:avLst/>
          </a:prstGeo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29200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D5BDE-5A90-4611-82E9-0FC5746D30C5}" type="datetimeFigureOut">
              <a:rPr lang="en-US" dirty="0"/>
              <a:t>16-Sep-20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0" name="Rectangle 9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ütu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  <a:prstGeom prst="rect">
            <a:avLst/>
          </a:prstGeom>
        </p:spPr>
        <p:txBody>
          <a:bodyPr/>
          <a:lstStyle>
            <a:lvl1pPr>
              <a:defRPr sz="36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3129168" cy="576261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4" y="3179764"/>
            <a:ext cx="3129168" cy="2847290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0"/>
            <a:ext cx="3145380" cy="576261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79764"/>
            <a:ext cx="3145380" cy="2847290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6700" y="2595032"/>
            <a:ext cx="3161029" cy="58473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6700" y="3179764"/>
            <a:ext cx="3161029" cy="2847290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384991" y="2603500"/>
            <a:ext cx="32564" cy="3423554"/>
          </a:xfrm>
          <a:prstGeom prst="line">
            <a:avLst/>
          </a:prstGeom>
          <a:ln w="12700" cmpd="sng">
            <a:solidFill>
              <a:schemeClr val="tx1">
                <a:lumMod val="75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775824" y="2603500"/>
            <a:ext cx="0" cy="3423554"/>
          </a:xfrm>
          <a:prstGeom prst="line">
            <a:avLst/>
          </a:prstGeom>
          <a:ln w="12700" cmpd="sng">
            <a:solidFill>
              <a:schemeClr val="tx1">
                <a:lumMod val="75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DDA17D-0BEA-4E76-A7FC-F7C188BC48D1}" type="datetimeFigureOut">
              <a:rPr lang="en-US" dirty="0"/>
              <a:t>16-Sep-20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Resim Sütu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  <a:prstGeom prst="rect">
            <a:avLst/>
          </a:prstGeom>
        </p:spPr>
        <p:txBody>
          <a:bodyPr anchor="ctr" anchorCtr="0"/>
          <a:lstStyle>
            <a:lvl1pPr>
              <a:defRPr sz="36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5"/>
            <a:ext cx="3050438" cy="57626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2" y="2610916"/>
            <a:ext cx="2691242" cy="1584094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4" y="5109107"/>
            <a:ext cx="3050438" cy="91794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2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3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68865" y="5109108"/>
            <a:ext cx="3050438" cy="91257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3433" y="4532842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3433" y="5109107"/>
            <a:ext cx="3050438" cy="917947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384245" y="2603500"/>
            <a:ext cx="1" cy="3461811"/>
          </a:xfrm>
          <a:prstGeom prst="line">
            <a:avLst/>
          </a:prstGeom>
          <a:ln w="12700" cmpd="sng">
            <a:solidFill>
              <a:schemeClr val="tx1">
                <a:lumMod val="75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807352" y="2603500"/>
            <a:ext cx="0" cy="3461811"/>
          </a:xfrm>
          <a:prstGeom prst="line">
            <a:avLst/>
          </a:prstGeom>
          <a:ln w="12700" cmpd="sng">
            <a:solidFill>
              <a:schemeClr val="tx1">
                <a:lumMod val="75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09AC7D-18CA-4236-82B9-D75EB1D66EAE}" type="datetimeFigureOut">
              <a:rPr lang="en-US" dirty="0"/>
              <a:t>16-Sep-20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  <a:prstGeom prst="rect">
            <a:avLst/>
          </a:prstGeo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595033"/>
            <a:ext cx="8825659" cy="3424768"/>
          </a:xfrm>
        </p:spPr>
        <p:txBody>
          <a:bodyPr vert="eaVert" anchor="t" anchorCtr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8300E-C023-45CD-A0BE-EDB7A8C6EA8B}" type="datetimeFigureOut">
              <a:rPr lang="en-US" dirty="0"/>
              <a:t>16-Sep-20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-1588" y="0"/>
            <a:ext cx="12193588" cy="6861555"/>
            <a:chOff x="-1588" y="0"/>
            <a:chExt cx="12193588" cy="6861555"/>
          </a:xfrm>
        </p:grpSpPr>
        <p:sp>
          <p:nvSpPr>
            <p:cNvPr id="15" name="Rectangle 14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761412" y="18288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761412" y="587095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3" name="Rectangle 12"/>
            <p:cNvSpPr/>
            <p:nvPr/>
          </p:nvSpPr>
          <p:spPr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6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76756" y="1278466"/>
            <a:ext cx="1441567" cy="4748591"/>
          </a:xfrm>
          <a:prstGeom prst="rect">
            <a:avLst/>
          </a:prstGeom>
        </p:spPr>
        <p:txBody>
          <a:bodyPr vert="eaVert" anchor="b" anchorCtr="0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5"/>
            <a:ext cx="6256025" cy="4748591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620EAD-E369-4933-8469-ED7764B56A1B}" type="datetimeFigureOut">
              <a:rPr lang="en-US" dirty="0"/>
              <a:t>16-Sep-20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20" name="Rectangle 19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9"/>
            <a:ext cx="8825659" cy="706964"/>
          </a:xfrm>
          <a:prstGeom prst="rect">
            <a:avLst/>
          </a:prstGeom>
        </p:spPr>
        <p:txBody>
          <a:bodyPr anchor="ctr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4163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6C0EF2-9919-473B-8215-8616BAF10692}" type="datetimeFigureOut">
              <a:rPr lang="en-US" dirty="0"/>
              <a:t>16-Sep-20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000" b="1"/>
            </a:lvl1pPr>
          </a:lstStyle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1588" y="0"/>
            <a:ext cx="12193588" cy="6861555"/>
            <a:chOff x="-1588" y="0"/>
            <a:chExt cx="12193588" cy="6861555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8761412" y="18288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8761412" y="587095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Rectangle 8"/>
            <p:cNvSpPr/>
            <p:nvPr/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7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679192"/>
            <a:ext cx="4343400" cy="2286000"/>
          </a:xfrm>
          <a:prstGeom prst="rect">
            <a:avLst/>
          </a:prstGeom>
        </p:spPr>
        <p:txBody>
          <a:bodyPr anchor="ctr" anchorCtr="0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4576" y="2679192"/>
            <a:ext cx="3758184" cy="2286000"/>
          </a:xfrm>
        </p:spPr>
        <p:txBody>
          <a:bodyPr anchor="ctr" anchorCtr="0"/>
          <a:lstStyle>
            <a:lvl1pPr marL="0" indent="0" algn="l">
              <a:buNone/>
              <a:defRPr sz="20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9472EB-AC54-4713-BFC2-BEB621108C63}" type="datetimeFigureOut">
              <a:rPr lang="en-US" dirty="0"/>
              <a:t>16-Sep-20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000" b="1"/>
            </a:lvl1pPr>
          </a:lstStyle>
          <a:p>
            <a:r>
              <a:rPr lang="en-US" dirty="0"/>
              <a:t>
              </a:t>
            </a:r>
          </a:p>
        </p:txBody>
      </p:sp>
      <p:sp>
        <p:nvSpPr>
          <p:cNvPr id="10" name="Rectangle 9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969264"/>
            <a:ext cx="8825659" cy="704088"/>
          </a:xfrm>
          <a:prstGeom prst="rect">
            <a:avLst/>
          </a:prstGeo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8032" cy="3416301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76" y="2603500"/>
            <a:ext cx="4828032" cy="3416300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455A0C-791E-4545-B787-F98AD45CD761}" type="datetimeFigureOut">
              <a:rPr lang="en-US" dirty="0"/>
              <a:t>16-Sep-20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69264"/>
            <a:ext cx="8825659" cy="704088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6040"/>
            <a:ext cx="48280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98448"/>
            <a:ext cx="4828032" cy="2843784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76" y="2606040"/>
            <a:ext cx="48280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1" y="3187921"/>
            <a:ext cx="4825160" cy="2854311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36B77-F4F4-4427-AC4F-9A623798AD82}" type="datetimeFigureOut">
              <a:rPr lang="en-US" dirty="0"/>
              <a:t>16-Sep-20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2144" y="969264"/>
            <a:ext cx="8825659" cy="704088"/>
          </a:xfrm>
          <a:prstGeom prst="rect">
            <a:avLst/>
          </a:prstGeo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E790C-34EB-4565-8437-CACF4CDB7822}" type="datetimeFigureOut">
              <a:rPr lang="en-US" dirty="0"/>
              <a:t>16-Sep-20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A4C11-22B8-4A4E-8126-B3AF6B948A8E}" type="datetimeFigureOut">
              <a:rPr lang="en-US" dirty="0"/>
              <a:t>16-Sep-20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Rectangle 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/>
          <p:cNvGrpSpPr/>
          <p:nvPr/>
        </p:nvGrpSpPr>
        <p:grpSpPr>
          <a:xfrm>
            <a:off x="-1588" y="0"/>
            <a:ext cx="12193588" cy="6861555"/>
            <a:chOff x="-1588" y="0"/>
            <a:chExt cx="12193588" cy="6861555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8761412" y="18288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761412" y="587095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Rectangle 7"/>
            <p:cNvSpPr/>
            <p:nvPr/>
          </p:nvSpPr>
          <p:spPr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298448"/>
            <a:ext cx="2793159" cy="1597152"/>
          </a:xfrm>
          <a:prstGeom prst="rect">
            <a:avLst/>
          </a:prstGeo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79008" y="1447800"/>
            <a:ext cx="5195997" cy="4572000"/>
          </a:xfrm>
        </p:spPr>
        <p:txBody>
          <a:bodyPr anchor="ctr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3" y="3129280"/>
            <a:ext cx="2793159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D06B6-C816-4861-964D-15A98395707D}" type="datetimeFigureOut">
              <a:rPr lang="en-US" dirty="0"/>
              <a:t>16-Sep-20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/>
          <p:cNvGrpSpPr/>
          <p:nvPr/>
        </p:nvGrpSpPr>
        <p:grpSpPr>
          <a:xfrm>
            <a:off x="-1588" y="0"/>
            <a:ext cx="12193588" cy="6861555"/>
            <a:chOff x="-1588" y="0"/>
            <a:chExt cx="12193588" cy="6861555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8761412" y="18288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761412" y="587095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Rectangle 7"/>
            <p:cNvSpPr/>
            <p:nvPr/>
          </p:nvSpPr>
          <p:spPr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693332"/>
            <a:ext cx="3860259" cy="1735668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5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B1A8AB-EA7C-4B1B-9D73-E2551851FABE}" type="datetimeFigureOut">
              <a:rPr lang="en-US" dirty="0"/>
              <a:t>16-Sep-20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-1588" y="0"/>
            <a:ext cx="12193588" cy="6861555"/>
            <a:chOff x="-1588" y="0"/>
            <a:chExt cx="12193588" cy="6861555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761412" y="18288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8761412" y="587095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4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27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30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2760" y="6391656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 anchorCtr="0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90786BE5-D2A3-4BF0-8B30-D7403E61B3DC}" type="datetimeFigureOut">
              <a:rPr lang="en-US" dirty="0"/>
              <a:t>16-Sep-20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57784" y="6391656"/>
            <a:ext cx="3867912" cy="310896"/>
          </a:xfrm>
          <a:prstGeom prst="rect">
            <a:avLst/>
          </a:prstGeom>
        </p:spPr>
        <p:txBody>
          <a:bodyPr vert="horz" lIns="91440" tIns="45720" rIns="91440" bIns="45720" rtlCol="0" anchor="ctr" anchorCtr="0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
              </a:t>
            </a:r>
          </a:p>
        </p:txBody>
      </p:sp>
      <p:sp>
        <p:nvSpPr>
          <p:cNvPr id="29" name="Rectangle 28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8" r:id="rId9"/>
    <p:sldLayoutId id="2147483667" r:id="rId10"/>
    <p:sldLayoutId id="2147483661" r:id="rId11"/>
    <p:sldLayoutId id="2147483664" r:id="rId12"/>
    <p:sldLayoutId id="2147483662" r:id="rId13"/>
    <p:sldLayoutId id="2147483669" r:id="rId14"/>
    <p:sldLayoutId id="2147483670" r:id="rId15"/>
    <p:sldLayoutId id="2147483658" r:id="rId16"/>
    <p:sldLayoutId id="2147483659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sz="4800" b="1" dirty="0" smtClean="0"/>
              <a:t>FUARCILIKTA KULLANILAN TEMEL KAVRAMLAR</a:t>
            </a:r>
            <a:endParaRPr lang="tr-TR" sz="4800" b="1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FUAR NEDİR?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90275854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981200" y="2924945"/>
            <a:ext cx="8229600" cy="3201219"/>
          </a:xfrm>
        </p:spPr>
        <p:txBody>
          <a:bodyPr>
            <a:normAutofit fontScale="92500" lnSpcReduction="10000"/>
          </a:bodyPr>
          <a:lstStyle/>
          <a:p>
            <a:pPr algn="just">
              <a:lnSpc>
                <a:spcPct val="150000"/>
              </a:lnSpc>
            </a:pPr>
            <a:r>
              <a:rPr lang="tr-TR" sz="2000" dirty="0"/>
              <a:t>Zaman Tablosu: Fuar alanında yapılacak kurulma, sökülme ve fuar alanını boşaltma çalışmalarını gün ve saatiyle belirten tablodur.</a:t>
            </a:r>
          </a:p>
          <a:p>
            <a:pPr algn="just">
              <a:lnSpc>
                <a:spcPct val="150000"/>
              </a:lnSpc>
            </a:pPr>
            <a:r>
              <a:rPr lang="tr-TR" sz="2000" dirty="0"/>
              <a:t>Ziyaretçi Kartı: Fuarı ziyarete gelen kişinin ismini ve hangi firmadan olduğunu belirten karttır.</a:t>
            </a:r>
          </a:p>
          <a:p>
            <a:pPr algn="just">
              <a:lnSpc>
                <a:spcPct val="150000"/>
              </a:lnSpc>
            </a:pPr>
            <a:r>
              <a:rPr lang="tr-TR" sz="2000"/>
              <a:t>Ziyaretçi: Fuarı ziyaret eden ürün teşhir etmeyip ürünleri inceleyen kişilerdir.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56048945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KAYNAKÇA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tr-TR" dirty="0"/>
              <a:t>Yusuf </a:t>
            </a:r>
            <a:r>
              <a:rPr lang="tr-TR" dirty="0" err="1"/>
              <a:t>Aymankuy</a:t>
            </a:r>
            <a:r>
              <a:rPr lang="tr-TR" dirty="0"/>
              <a:t>, 1996,‘Kongre Turizminin Gelişimi ve Türkiye’de Kongre Turizmi’, Turizmde Seçme Makaleler: 24  Turizm Geliştir ve Eğitim Vakfı, 37, İSTANBUL,S.17-32</a:t>
            </a:r>
          </a:p>
          <a:p>
            <a:r>
              <a:rPr lang="tr-TR" dirty="0"/>
              <a:t>Yusuf Aymankuy,1997, ‘Türkiye’de Geliştirilebilir Turizm Şekli Olarak Kongre Turizmi ve İzmir İl Merkezi Örnek Uygulaması’, Balıkesir </a:t>
            </a:r>
            <a:r>
              <a:rPr lang="tr-TR" dirty="0" err="1"/>
              <a:t>Üniversitesi,Sosyal</a:t>
            </a:r>
            <a:r>
              <a:rPr lang="tr-TR" dirty="0"/>
              <a:t> Bilimler Enstitüsü Doktora Tezi, BALIKESİR (Yayınlanmış)</a:t>
            </a:r>
          </a:p>
          <a:p>
            <a:r>
              <a:rPr lang="tr-TR" dirty="0" err="1"/>
              <a:t>Beykan</a:t>
            </a:r>
            <a:r>
              <a:rPr lang="tr-TR" dirty="0"/>
              <a:t> Çizel,1999, ‘Kongre Turizmi, Kongre Organizasyonu ve Antalya Bölgesinin Kongre Turizmi </a:t>
            </a:r>
            <a:r>
              <a:rPr lang="tr-TR" dirty="0" err="1"/>
              <a:t>Potansiyeli,Sorunları</a:t>
            </a:r>
            <a:r>
              <a:rPr lang="tr-TR" dirty="0"/>
              <a:t> ve Gelecekteki Beklentilerine Yönelik Araştırma’ , Akdeniz Üniversitesi, Sosyal Bilimler Enstitüsü Yüksek Lisans Tezi, ANTALYA (Yayınlanmamış)</a:t>
            </a:r>
          </a:p>
          <a:p>
            <a:r>
              <a:rPr lang="tr-TR" dirty="0"/>
              <a:t>Özen Dallı, 1996, 1996 ‘Kongre Turizmi İle İlgili İstatistikler’, Turizmde Seçme Makaleler:24 </a:t>
            </a:r>
            <a:r>
              <a:rPr lang="tr-TR" dirty="0" err="1"/>
              <a:t>Tugev</a:t>
            </a:r>
            <a:r>
              <a:rPr lang="tr-TR" dirty="0"/>
              <a:t> Yayını,No:37 İSTANBUL,S.60-102</a:t>
            </a:r>
          </a:p>
          <a:p>
            <a:r>
              <a:rPr lang="tr-TR" dirty="0"/>
              <a:t>İrfan Devranoğlu,1991, ‘Kongre Turizmi: İmkanlar ve Sorunları’ , TÜRSAB Dergisi, Haziran, Sayı: 15, İSTANBUL,S.11-13</a:t>
            </a:r>
          </a:p>
          <a:p>
            <a:r>
              <a:rPr lang="tr-TR" dirty="0"/>
              <a:t>Yılmaz Özen,1997, ‘Kongre Turizmi ve Kongre Organizasyonları Tekniği’ , TÜRSAB  Yayınları, </a:t>
            </a:r>
            <a:r>
              <a:rPr lang="tr-TR" dirty="0" smtClean="0"/>
              <a:t>ANKARA</a:t>
            </a:r>
            <a:endParaRPr lang="en-US" dirty="0" smtClean="0"/>
          </a:p>
          <a:p>
            <a:r>
              <a:rPr lang="en-US" dirty="0" err="1" smtClean="0"/>
              <a:t>Megep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034583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981200" y="2924945"/>
            <a:ext cx="8229600" cy="3201219"/>
          </a:xfrm>
        </p:spPr>
        <p:txBody>
          <a:bodyPr>
            <a:normAutofit/>
          </a:bodyPr>
          <a:lstStyle/>
          <a:p>
            <a:pPr algn="just">
              <a:lnSpc>
                <a:spcPct val="160000"/>
              </a:lnSpc>
            </a:pPr>
            <a:r>
              <a:rPr lang="tr-TR" sz="2400" dirty="0"/>
              <a:t>Online Fuar: Organizasyonu süre gelen fuarın kameralar yardımı ile internetten izlenebilen halidir.</a:t>
            </a:r>
          </a:p>
          <a:p>
            <a:pPr algn="just">
              <a:lnSpc>
                <a:spcPct val="160000"/>
              </a:lnSpc>
            </a:pPr>
            <a:r>
              <a:rPr lang="tr-TR" sz="2400" dirty="0"/>
              <a:t>Basın Kiti: Medya mensuplarına verilmek üzere hazırlanan basın bülteni, firma broşürü vs. içeren dosyadır.</a:t>
            </a:r>
          </a:p>
        </p:txBody>
      </p:sp>
    </p:spTree>
    <p:extLst>
      <p:ext uri="{BB962C8B-B14F-4D97-AF65-F5344CB8AC3E}">
        <p14:creationId xmlns:p14="http://schemas.microsoft.com/office/powerpoint/2010/main" val="1493808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981200" y="2924945"/>
            <a:ext cx="8229600" cy="3201219"/>
          </a:xfrm>
        </p:spPr>
        <p:txBody>
          <a:bodyPr>
            <a:normAutofit fontScale="92500"/>
          </a:bodyPr>
          <a:lstStyle/>
          <a:p>
            <a:pPr algn="just">
              <a:lnSpc>
                <a:spcPct val="160000"/>
              </a:lnSpc>
            </a:pPr>
            <a:r>
              <a:rPr lang="en-US" sz="2400" dirty="0" err="1"/>
              <a:t>Katılımcı</a:t>
            </a:r>
            <a:r>
              <a:rPr lang="en-US" sz="2400" dirty="0"/>
              <a:t> </a:t>
            </a:r>
            <a:r>
              <a:rPr lang="en-US" sz="2400" dirty="0" err="1"/>
              <a:t>Dosyası</a:t>
            </a:r>
            <a:r>
              <a:rPr lang="en-US" sz="2400" dirty="0"/>
              <a:t> </a:t>
            </a:r>
            <a:r>
              <a:rPr lang="en-US" sz="2400" dirty="0" err="1"/>
              <a:t>veya</a:t>
            </a:r>
            <a:r>
              <a:rPr lang="en-US" sz="2400" dirty="0"/>
              <a:t> </a:t>
            </a:r>
            <a:r>
              <a:rPr lang="en-US" sz="2400" dirty="0" err="1"/>
              <a:t>Kiti</a:t>
            </a:r>
            <a:r>
              <a:rPr lang="en-US" sz="2400" dirty="0"/>
              <a:t> (</a:t>
            </a:r>
            <a:r>
              <a:rPr lang="en-US" sz="2400" dirty="0" err="1"/>
              <a:t>Teknik</a:t>
            </a:r>
            <a:r>
              <a:rPr lang="en-US" sz="2400" dirty="0"/>
              <a:t> Manuel): </a:t>
            </a:r>
            <a:r>
              <a:rPr lang="en-US" sz="2400" dirty="0" err="1"/>
              <a:t>Organizatör</a:t>
            </a:r>
            <a:r>
              <a:rPr lang="en-US" sz="2400" dirty="0"/>
              <a:t> </a:t>
            </a:r>
            <a:r>
              <a:rPr lang="en-US" sz="2400" dirty="0" err="1"/>
              <a:t>tarafından</a:t>
            </a:r>
            <a:r>
              <a:rPr lang="en-US" sz="2400" dirty="0"/>
              <a:t> </a:t>
            </a:r>
            <a:r>
              <a:rPr lang="en-US" sz="2400" dirty="0" err="1"/>
              <a:t>katılımcılara</a:t>
            </a:r>
            <a:r>
              <a:rPr lang="en-US" sz="2400" dirty="0"/>
              <a:t> </a:t>
            </a:r>
            <a:r>
              <a:rPr lang="en-US" sz="2400" dirty="0" err="1"/>
              <a:t>verilen</a:t>
            </a:r>
            <a:r>
              <a:rPr lang="en-US" sz="2400" dirty="0"/>
              <a:t>, </a:t>
            </a:r>
            <a:r>
              <a:rPr lang="en-US" sz="2400" dirty="0" err="1"/>
              <a:t>fuar</a:t>
            </a:r>
            <a:r>
              <a:rPr lang="en-US" sz="2400" dirty="0"/>
              <a:t> </a:t>
            </a:r>
            <a:r>
              <a:rPr lang="en-US" sz="2400" dirty="0" err="1"/>
              <a:t>kurallarını</a:t>
            </a:r>
            <a:r>
              <a:rPr lang="en-US" sz="2400" dirty="0"/>
              <a:t>, </a:t>
            </a:r>
            <a:r>
              <a:rPr lang="en-US" sz="2400" dirty="0" err="1"/>
              <a:t>sipariş</a:t>
            </a:r>
            <a:r>
              <a:rPr lang="en-US" sz="2400" dirty="0"/>
              <a:t> </a:t>
            </a:r>
            <a:r>
              <a:rPr lang="en-US" sz="2400" dirty="0" err="1"/>
              <a:t>formlarını</a:t>
            </a:r>
            <a:r>
              <a:rPr lang="en-US" sz="2400" dirty="0"/>
              <a:t> vb. </a:t>
            </a:r>
            <a:r>
              <a:rPr lang="en-US" sz="2400" dirty="0" err="1"/>
              <a:t>içeren</a:t>
            </a:r>
            <a:r>
              <a:rPr lang="en-US" sz="2400" dirty="0"/>
              <a:t> </a:t>
            </a:r>
            <a:r>
              <a:rPr lang="en-US" sz="2400" dirty="0" err="1"/>
              <a:t>bilgi</a:t>
            </a:r>
            <a:r>
              <a:rPr lang="en-US" sz="2400" dirty="0"/>
              <a:t> </a:t>
            </a:r>
            <a:r>
              <a:rPr lang="en-US" sz="2400" dirty="0" err="1"/>
              <a:t>kitapçığıdır</a:t>
            </a:r>
            <a:r>
              <a:rPr lang="en-US" sz="2400" dirty="0"/>
              <a:t>.</a:t>
            </a:r>
          </a:p>
          <a:p>
            <a:pPr algn="just">
              <a:lnSpc>
                <a:spcPct val="160000"/>
              </a:lnSpc>
            </a:pPr>
            <a:r>
              <a:rPr lang="en-US" sz="2400" dirty="0" err="1"/>
              <a:t>Alınlık</a:t>
            </a:r>
            <a:r>
              <a:rPr lang="en-US" sz="2400" dirty="0"/>
              <a:t> </a:t>
            </a:r>
            <a:r>
              <a:rPr lang="en-US" sz="2400" dirty="0" err="1"/>
              <a:t>Yazısı</a:t>
            </a:r>
            <a:r>
              <a:rPr lang="en-US" sz="2400" dirty="0"/>
              <a:t>: </a:t>
            </a:r>
            <a:r>
              <a:rPr lang="en-US" sz="2400" dirty="0" err="1"/>
              <a:t>Standın</a:t>
            </a:r>
            <a:r>
              <a:rPr lang="en-US" sz="2400" dirty="0"/>
              <a:t> </a:t>
            </a:r>
            <a:r>
              <a:rPr lang="en-US" sz="2400" dirty="0" err="1"/>
              <a:t>açık</a:t>
            </a:r>
            <a:r>
              <a:rPr lang="en-US" sz="2400" dirty="0"/>
              <a:t> </a:t>
            </a:r>
            <a:r>
              <a:rPr lang="en-US" sz="2400" dirty="0" err="1"/>
              <a:t>cephelerinde</a:t>
            </a:r>
            <a:r>
              <a:rPr lang="en-US" sz="2400" dirty="0"/>
              <a:t> </a:t>
            </a:r>
            <a:r>
              <a:rPr lang="en-US" sz="2400" dirty="0" err="1"/>
              <a:t>üst</a:t>
            </a:r>
            <a:r>
              <a:rPr lang="en-US" sz="2400" dirty="0"/>
              <a:t> </a:t>
            </a:r>
            <a:r>
              <a:rPr lang="en-US" sz="2400" dirty="0" err="1"/>
              <a:t>konumda</a:t>
            </a:r>
            <a:r>
              <a:rPr lang="en-US" sz="2400" dirty="0"/>
              <a:t> </a:t>
            </a:r>
            <a:r>
              <a:rPr lang="en-US" sz="2400" dirty="0" err="1"/>
              <a:t>yer</a:t>
            </a:r>
            <a:r>
              <a:rPr lang="en-US" sz="2400" dirty="0"/>
              <a:t> </a:t>
            </a:r>
            <a:r>
              <a:rPr lang="en-US" sz="2400" dirty="0" err="1"/>
              <a:t>alan</a:t>
            </a:r>
            <a:r>
              <a:rPr lang="en-US" sz="2400" dirty="0"/>
              <a:t> </a:t>
            </a:r>
            <a:r>
              <a:rPr lang="en-US" sz="2400" dirty="0" err="1"/>
              <a:t>panele</a:t>
            </a:r>
            <a:r>
              <a:rPr lang="en-US" sz="2400" dirty="0"/>
              <a:t> </a:t>
            </a:r>
            <a:r>
              <a:rPr lang="en-US" sz="2400" dirty="0" err="1"/>
              <a:t>yazılan</a:t>
            </a:r>
            <a:r>
              <a:rPr lang="en-US" sz="2400" dirty="0"/>
              <a:t> </a:t>
            </a:r>
            <a:r>
              <a:rPr lang="en-US" sz="2400" dirty="0" err="1"/>
              <a:t>katılımcı</a:t>
            </a:r>
            <a:r>
              <a:rPr lang="en-US" sz="2400" dirty="0"/>
              <a:t> </a:t>
            </a:r>
            <a:r>
              <a:rPr lang="en-US" sz="2400" dirty="0" err="1"/>
              <a:t>ismidir</a:t>
            </a:r>
            <a:r>
              <a:rPr lang="en-US" sz="2400" dirty="0"/>
              <a:t>.</a:t>
            </a:r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951343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>
              <a:lnSpc>
                <a:spcPct val="150000"/>
              </a:lnSpc>
            </a:pPr>
            <a:r>
              <a:rPr lang="tr-TR" sz="2000" dirty="0" err="1"/>
              <a:t>Etalaj</a:t>
            </a:r>
            <a:r>
              <a:rPr lang="tr-TR" sz="2000" dirty="0"/>
              <a:t>: Sergi mallarının standa yerleştirilmesi işlemine verilen addır.</a:t>
            </a:r>
          </a:p>
          <a:p>
            <a:pPr algn="just">
              <a:lnSpc>
                <a:spcPct val="150000"/>
              </a:lnSpc>
            </a:pPr>
            <a:r>
              <a:rPr lang="tr-TR" sz="2000" dirty="0"/>
              <a:t>Multimedya: Bir sunumda (prezantasyonda) görsel ve işitsel desteklerin birden fazlasını kullanmaktır.</a:t>
            </a:r>
          </a:p>
          <a:p>
            <a:pPr algn="just">
              <a:lnSpc>
                <a:spcPct val="150000"/>
              </a:lnSpc>
            </a:pPr>
            <a:r>
              <a:rPr lang="tr-TR" sz="2000" dirty="0" err="1"/>
              <a:t>Stand</a:t>
            </a:r>
            <a:r>
              <a:rPr lang="tr-TR" sz="2000" dirty="0"/>
              <a:t>: Sergileme yapılan yerdir.</a:t>
            </a:r>
            <a:endParaRPr lang="tr-TR" sz="2000" dirty="0"/>
          </a:p>
        </p:txBody>
      </p:sp>
    </p:spTree>
    <p:extLst>
      <p:ext uri="{BB962C8B-B14F-4D97-AF65-F5344CB8AC3E}">
        <p14:creationId xmlns:p14="http://schemas.microsoft.com/office/powerpoint/2010/main" val="21059481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981200" y="2924945"/>
            <a:ext cx="8229600" cy="3201219"/>
          </a:xfrm>
        </p:spPr>
        <p:txBody>
          <a:bodyPr>
            <a:normAutofit fontScale="92500" lnSpcReduction="10000"/>
          </a:bodyPr>
          <a:lstStyle/>
          <a:p>
            <a:pPr algn="just">
              <a:lnSpc>
                <a:spcPct val="150000"/>
              </a:lnSpc>
            </a:pPr>
            <a:r>
              <a:rPr lang="tr-TR" sz="2400" dirty="0" err="1"/>
              <a:t>Stand</a:t>
            </a:r>
            <a:r>
              <a:rPr lang="tr-TR" sz="2400" dirty="0"/>
              <a:t> Projesi: Fuar içindeki malzemelerin düzenini gösterir </a:t>
            </a:r>
            <a:r>
              <a:rPr lang="tr-TR" sz="2400" dirty="0" err="1"/>
              <a:t>plandır.Özel</a:t>
            </a:r>
            <a:r>
              <a:rPr lang="tr-TR" sz="2400" dirty="0"/>
              <a:t> dekorasyon yapılan </a:t>
            </a:r>
            <a:r>
              <a:rPr lang="tr-TR" sz="2400" dirty="0" err="1"/>
              <a:t>standlarda</a:t>
            </a:r>
            <a:r>
              <a:rPr lang="tr-TR" sz="2400" dirty="0"/>
              <a:t>, standın cephe ve profil görünüşlerini içeren ölçekli </a:t>
            </a:r>
            <a:r>
              <a:rPr lang="tr-TR" sz="2400" dirty="0" smtClean="0"/>
              <a:t>taslaktır</a:t>
            </a:r>
            <a:r>
              <a:rPr lang="en-US" sz="2400" dirty="0" smtClean="0"/>
              <a:t>.</a:t>
            </a:r>
            <a:endParaRPr lang="tr-TR" sz="2400" dirty="0"/>
          </a:p>
          <a:p>
            <a:pPr algn="just">
              <a:lnSpc>
                <a:spcPct val="150000"/>
              </a:lnSpc>
            </a:pPr>
            <a:r>
              <a:rPr lang="tr-TR" sz="2400" dirty="0" smtClean="0"/>
              <a:t>M</a:t>
            </a:r>
            <a:r>
              <a:rPr lang="en-US" sz="2400" dirty="0" smtClean="0"/>
              <a:t>o</a:t>
            </a:r>
            <a:r>
              <a:rPr lang="tr-TR" sz="2400" dirty="0" err="1" smtClean="0"/>
              <a:t>düler</a:t>
            </a:r>
            <a:r>
              <a:rPr lang="tr-TR" sz="2400" dirty="0" smtClean="0"/>
              <a:t> </a:t>
            </a:r>
            <a:r>
              <a:rPr lang="tr-TR" sz="2400" dirty="0" err="1" smtClean="0"/>
              <a:t>Stand</a:t>
            </a:r>
            <a:r>
              <a:rPr lang="en-US" sz="2400" dirty="0" smtClean="0"/>
              <a:t>: </a:t>
            </a:r>
            <a:r>
              <a:rPr lang="tr-TR" sz="2400" dirty="0" smtClean="0"/>
              <a:t>Değişebilir</a:t>
            </a:r>
            <a:r>
              <a:rPr lang="tr-TR" sz="2400" dirty="0"/>
              <a:t>, farklı kombinasyonlarda uygulanabilir, birbirine uyumlu montajı kolay parçalardan oluşan </a:t>
            </a:r>
            <a:r>
              <a:rPr lang="tr-TR" sz="2400" dirty="0" err="1"/>
              <a:t>standdır</a:t>
            </a:r>
            <a:r>
              <a:rPr lang="tr-TR" sz="2400" dirty="0"/>
              <a:t>.</a:t>
            </a:r>
            <a:endParaRPr lang="tr-TR" sz="2400" dirty="0" smtClean="0"/>
          </a:p>
          <a:p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05776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981200" y="2924945"/>
            <a:ext cx="8229600" cy="3201219"/>
          </a:xfrm>
        </p:spPr>
        <p:txBody>
          <a:bodyPr>
            <a:normAutofit fontScale="92500" lnSpcReduction="10000"/>
          </a:bodyPr>
          <a:lstStyle/>
          <a:p>
            <a:pPr algn="just">
              <a:lnSpc>
                <a:spcPct val="150000"/>
              </a:lnSpc>
            </a:pPr>
            <a:r>
              <a:rPr lang="tr-TR" sz="2400" dirty="0"/>
              <a:t>Özel Dekorasyonlu </a:t>
            </a:r>
            <a:r>
              <a:rPr lang="tr-TR" sz="2400" dirty="0" err="1"/>
              <a:t>Stand</a:t>
            </a:r>
            <a:r>
              <a:rPr lang="tr-TR" sz="2400" dirty="0"/>
              <a:t>: Katılımcı firmanın kendi talepleri doğrultusunda imal ettirdiği, tasarım yaptırdığı veya kiraladığı </a:t>
            </a:r>
            <a:r>
              <a:rPr lang="tr-TR" sz="2400" dirty="0" err="1"/>
              <a:t>standdır</a:t>
            </a:r>
            <a:r>
              <a:rPr lang="tr-TR" sz="2400" dirty="0"/>
              <a:t>.</a:t>
            </a:r>
          </a:p>
          <a:p>
            <a:pPr algn="just">
              <a:lnSpc>
                <a:spcPct val="150000"/>
              </a:lnSpc>
            </a:pPr>
            <a:r>
              <a:rPr lang="tr-TR" sz="2400" dirty="0"/>
              <a:t>Standart </a:t>
            </a:r>
            <a:r>
              <a:rPr lang="tr-TR" sz="2400" dirty="0" err="1"/>
              <a:t>Stand</a:t>
            </a:r>
            <a:r>
              <a:rPr lang="tr-TR" sz="2400" dirty="0"/>
              <a:t>: Organizatör firmanın fuarın genel yapısına uygun olarak belirlemiş olduğu kendi resmi taşeronuna kurdurduğu farklılık arz etmeyen </a:t>
            </a:r>
            <a:r>
              <a:rPr lang="tr-TR" sz="2400" dirty="0" err="1"/>
              <a:t>standlardır</a:t>
            </a:r>
            <a:r>
              <a:rPr lang="tr-TR" sz="2400" dirty="0"/>
              <a:t>.</a:t>
            </a:r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811976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981200" y="2924945"/>
            <a:ext cx="8229600" cy="3201219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tr-TR" sz="2000" dirty="0"/>
              <a:t>Paket </a:t>
            </a:r>
            <a:r>
              <a:rPr lang="tr-TR" sz="2000" dirty="0" err="1"/>
              <a:t>Stand</a:t>
            </a:r>
            <a:r>
              <a:rPr lang="tr-TR" sz="2000" dirty="0"/>
              <a:t>: Organizatör firmanın katılımcının muhtemel ihtiyaçlarını düşünerek hazırladığı donanımlı </a:t>
            </a:r>
            <a:r>
              <a:rPr lang="tr-TR" sz="2000" dirty="0" err="1"/>
              <a:t>standdır</a:t>
            </a:r>
            <a:r>
              <a:rPr lang="tr-TR" sz="2000" dirty="0" smtClean="0"/>
              <a:t>.</a:t>
            </a:r>
            <a:endParaRPr lang="en-US" sz="2000" dirty="0" smtClean="0"/>
          </a:p>
          <a:p>
            <a:pPr algn="just">
              <a:lnSpc>
                <a:spcPct val="150000"/>
              </a:lnSpc>
            </a:pPr>
            <a:r>
              <a:rPr lang="tr-TR" dirty="0" err="1"/>
              <a:t>Stand</a:t>
            </a:r>
            <a:r>
              <a:rPr lang="tr-TR" dirty="0"/>
              <a:t> Tasarımcısı : Katılımcının istek ve ihtiyaçları doğrultusunda özel dizayn </a:t>
            </a:r>
            <a:r>
              <a:rPr lang="tr-TR" dirty="0" err="1"/>
              <a:t>standları</a:t>
            </a:r>
            <a:r>
              <a:rPr lang="tr-TR" dirty="0"/>
              <a:t> çizip, tasarlayan kişi ya da şirketlerdir.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3764037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981200" y="2924945"/>
            <a:ext cx="8229600" cy="3201219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tr-TR" sz="2000" dirty="0"/>
              <a:t>Ekstra (İlave) </a:t>
            </a:r>
            <a:r>
              <a:rPr lang="tr-TR" sz="2000" dirty="0" err="1"/>
              <a:t>Stand</a:t>
            </a:r>
            <a:r>
              <a:rPr lang="tr-TR" sz="2000" dirty="0"/>
              <a:t> Malzemesi: Fuar organizatörü tarafından tahsis edilen standart </a:t>
            </a:r>
            <a:r>
              <a:rPr lang="tr-TR" sz="2000" dirty="0" err="1"/>
              <a:t>stand</a:t>
            </a:r>
            <a:r>
              <a:rPr lang="tr-TR" sz="2000" dirty="0"/>
              <a:t> malzemelerinden ayrı olarak ilave ücret karşılığı kiralanan ve </a:t>
            </a:r>
            <a:r>
              <a:rPr lang="tr-TR" sz="2000" dirty="0" err="1"/>
              <a:t>standda</a:t>
            </a:r>
            <a:r>
              <a:rPr lang="tr-TR" sz="2000" dirty="0"/>
              <a:t> kullanılan malzemelerdir.</a:t>
            </a:r>
          </a:p>
          <a:p>
            <a:pPr algn="just">
              <a:lnSpc>
                <a:spcPct val="150000"/>
              </a:lnSpc>
            </a:pPr>
            <a:r>
              <a:rPr lang="tr-TR" sz="2000" dirty="0"/>
              <a:t>Taşeron (Alt Yüklenici): Fuar organizatörüne ve katılımcılara hizmet ya da mal sağlayan kişi ve şirketlerdir.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6192138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981200" y="2924945"/>
            <a:ext cx="8229600" cy="3201219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tr-TR" sz="2000" dirty="0"/>
              <a:t>Yaka Kartı: Katılımcı firma çalışanlarının ve </a:t>
            </a:r>
            <a:r>
              <a:rPr lang="tr-TR" sz="2000" dirty="0" err="1"/>
              <a:t>stand</a:t>
            </a:r>
            <a:r>
              <a:rPr lang="tr-TR" sz="2000" dirty="0"/>
              <a:t> ekibinin fuar süresince yakalarına astıkları isimlerini ve pozisyonlarını belirten karttır. Bu kart hem fuar alanına ücretsiz girmeyi hem de ziyaretçilerin konuştukları kişiyi tanımalarını sağlar.</a:t>
            </a:r>
          </a:p>
          <a:p>
            <a:pPr algn="just">
              <a:lnSpc>
                <a:spcPct val="150000"/>
              </a:lnSpc>
            </a:pPr>
            <a:r>
              <a:rPr lang="tr-TR" sz="2000" dirty="0"/>
              <a:t>Yerleşim Planı: </a:t>
            </a:r>
            <a:r>
              <a:rPr lang="tr-TR" sz="2000" dirty="0" err="1"/>
              <a:t>Standların</a:t>
            </a:r>
            <a:r>
              <a:rPr lang="tr-TR" sz="2000" dirty="0"/>
              <a:t> büyüklük ve konumlarını gösteren haritadır.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3467603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İyon Toplantı Odası">
  <a:themeElements>
    <a:clrScheme name="Ion Boardroom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F9C9D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 Boardroom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 Boardroom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EC7F02AD-9687-440F-A9DF-FAA6F22270D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172</TotalTime>
  <Words>507</Words>
  <Application>Microsoft Office PowerPoint</Application>
  <PresentationFormat>Geniş ekran</PresentationFormat>
  <Paragraphs>30</Paragraphs>
  <Slides>11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15" baseType="lpstr">
      <vt:lpstr>Arial</vt:lpstr>
      <vt:lpstr>Century Gothic</vt:lpstr>
      <vt:lpstr>Wingdings 3</vt:lpstr>
      <vt:lpstr>İyon Toplantı Odası</vt:lpstr>
      <vt:lpstr>FUARCILIKTA KULLANILAN TEMEL KAVRAMLAR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KAYNAKÇA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KONGRE VE FUAR YÖNETİMİ</dc:title>
  <dc:creator>Sinan</dc:creator>
  <cp:lastModifiedBy>Sinan</cp:lastModifiedBy>
  <cp:revision>43</cp:revision>
  <dcterms:created xsi:type="dcterms:W3CDTF">2020-09-16T15:14:07Z</dcterms:created>
  <dcterms:modified xsi:type="dcterms:W3CDTF">2020-09-16T18:35:45Z</dcterms:modified>
</cp:coreProperties>
</file>