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95" r:id="rId2"/>
    <p:sldId id="296" r:id="rId3"/>
    <p:sldId id="299" r:id="rId4"/>
    <p:sldId id="297" r:id="rId5"/>
    <p:sldId id="298" r:id="rId6"/>
    <p:sldId id="300" r:id="rId7"/>
    <p:sldId id="301" r:id="rId8"/>
    <p:sldId id="302" r:id="rId9"/>
    <p:sldId id="303" r:id="rId10"/>
    <p:sldId id="304" r:id="rId11"/>
    <p:sldId id="26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E9462EF3-3C4F-43EE-ACEE-D4B806740EA3}" type="datetimeFigureOut">
              <a:rPr lang="en-US" dirty="0"/>
              <a:pPr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43B39-165A-4B68-AA5C-581F5336313C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8C57-33F9-4259-AC4F-0E3F5BEC9B94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72B-8FA2-401F-A0A1-A59855EDBC3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D5BDE-5A90-4611-82E9-0FC5746D30C5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DA17D-0BEA-4E76-A7FC-F7C188BC48D1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AC7D-18CA-4236-82B9-D75EB1D66EA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00E-C023-45CD-A0BE-EDB7A8C6EA8B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0EAD-E369-4933-8469-ED7764B56A1B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0EF2-9919-473B-8215-8616BAF10692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72EB-AC54-4713-BFC2-BEB621108C63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5A0C-791E-4545-B787-F98AD45CD761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6B77-F4F4-4427-AC4F-9A623798AD82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790C-34EB-4565-8437-CACF4CDB7822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4C11-22B8-4A4E-8126-B3AF6B948A8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06B6-C816-4861-964D-15A98395707D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A8AB-EA7C-4B1B-9D73-E2551851FAB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90786BE5-D2A3-4BF0-8B30-D7403E61B3DC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b="1" dirty="0" smtClean="0"/>
              <a:t>FUARCILIKTA KULLANILAN TEMEL KAVRAMLAR</a:t>
            </a:r>
            <a:endParaRPr lang="tr-TR" sz="48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FUAR NEDİR?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2758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2924945"/>
            <a:ext cx="8229600" cy="3201219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sz="2000" dirty="0"/>
              <a:t>Zaman Tablosu: Fuar alanında yapılacak kurulma, sökülme ve fuar alanını boşaltma çalışmalarını gün ve saatiyle belirten tablodur.</a:t>
            </a:r>
          </a:p>
          <a:p>
            <a:pPr algn="just">
              <a:lnSpc>
                <a:spcPct val="150000"/>
              </a:lnSpc>
            </a:pPr>
            <a:r>
              <a:rPr lang="tr-TR" sz="2000" dirty="0"/>
              <a:t>Ziyaretçi Kartı: Fuarı ziyarete gelen kişinin ismini ve hangi firmadan olduğunu belirten karttır.</a:t>
            </a:r>
          </a:p>
          <a:p>
            <a:pPr algn="just">
              <a:lnSpc>
                <a:spcPct val="150000"/>
              </a:lnSpc>
            </a:pPr>
            <a:r>
              <a:rPr lang="tr-TR" sz="2000"/>
              <a:t>Ziyaretçi: Fuarı ziyaret eden ürün teşhir etmeyip ürünleri inceleyen kişilerdir.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0489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Yusuf </a:t>
            </a:r>
            <a:r>
              <a:rPr lang="tr-TR" dirty="0" err="1"/>
              <a:t>Aymankuy</a:t>
            </a:r>
            <a:r>
              <a:rPr lang="tr-TR" dirty="0"/>
              <a:t>, 1996,‘Kongre Turizminin Gelişimi ve Türkiye’de Kongre Turizmi’, Turizmde Seçme Makaleler: 24  Turizm Geliştir ve Eğitim Vakfı, 37, İSTANBUL,S.17-32</a:t>
            </a:r>
          </a:p>
          <a:p>
            <a:r>
              <a:rPr lang="tr-TR" dirty="0"/>
              <a:t>Yusuf Aymankuy,1997, ‘Türkiye’de Geliştirilebilir Turizm Şekli Olarak Kongre Turizmi ve İzmir İl Merkezi Örnek Uygulaması’, Balıkesir </a:t>
            </a:r>
            <a:r>
              <a:rPr lang="tr-TR" dirty="0" err="1"/>
              <a:t>Üniversitesi,Sosyal</a:t>
            </a:r>
            <a:r>
              <a:rPr lang="tr-TR" dirty="0"/>
              <a:t> Bilimler Enstitüsü Doktora Tezi, BALIKESİR (Yayınlanmış)</a:t>
            </a:r>
          </a:p>
          <a:p>
            <a:r>
              <a:rPr lang="tr-TR" dirty="0" err="1"/>
              <a:t>Beykan</a:t>
            </a:r>
            <a:r>
              <a:rPr lang="tr-TR" dirty="0"/>
              <a:t> Çizel,1999, ‘Kongre Turizmi, Kongre Organizasyonu ve Antalya Bölgesinin Kongre Turizmi </a:t>
            </a:r>
            <a:r>
              <a:rPr lang="tr-TR" dirty="0" err="1"/>
              <a:t>Potansiyeli,Sorunları</a:t>
            </a:r>
            <a:r>
              <a:rPr lang="tr-TR" dirty="0"/>
              <a:t> ve Gelecekteki Beklentilerine Yönelik Araştırma’ , Akdeniz Üniversitesi, Sosyal Bilimler Enstitüsü Yüksek Lisans Tezi, ANTALYA (Yayınlanmamış)</a:t>
            </a:r>
          </a:p>
          <a:p>
            <a:r>
              <a:rPr lang="tr-TR" dirty="0"/>
              <a:t>Özen Dallı, 1996, 1996 ‘Kongre Turizmi İle İlgili İstatistikler’, Turizmde Seçme Makaleler:24 </a:t>
            </a:r>
            <a:r>
              <a:rPr lang="tr-TR" dirty="0" err="1"/>
              <a:t>Tugev</a:t>
            </a:r>
            <a:r>
              <a:rPr lang="tr-TR" dirty="0"/>
              <a:t> Yayını,No:37 İSTANBUL,S.60-102</a:t>
            </a:r>
          </a:p>
          <a:p>
            <a:r>
              <a:rPr lang="tr-TR" dirty="0"/>
              <a:t>İrfan Devranoğlu,1991, ‘Kongre Turizmi: İmkanlar ve Sorunları’ , TÜRSAB Dergisi, Haziran, Sayı: 15, İSTANBUL,S.11-13</a:t>
            </a:r>
          </a:p>
          <a:p>
            <a:r>
              <a:rPr lang="tr-TR" dirty="0"/>
              <a:t>Yılmaz Özen,1997, ‘Kongre Turizmi ve Kongre Organizasyonları Tekniği’ , TÜRSAB  Yayınları, </a:t>
            </a:r>
            <a:r>
              <a:rPr lang="tr-TR" dirty="0" smtClean="0"/>
              <a:t>ANKARA</a:t>
            </a:r>
            <a:endParaRPr lang="en-US" dirty="0" smtClean="0"/>
          </a:p>
          <a:p>
            <a:r>
              <a:rPr lang="en-US" dirty="0" err="1" smtClean="0"/>
              <a:t>Megep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3458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2924945"/>
            <a:ext cx="8229600" cy="3201219"/>
          </a:xfrm>
        </p:spPr>
        <p:txBody>
          <a:bodyPr>
            <a:normAutofit/>
          </a:bodyPr>
          <a:lstStyle/>
          <a:p>
            <a:pPr algn="just">
              <a:lnSpc>
                <a:spcPct val="160000"/>
              </a:lnSpc>
            </a:pPr>
            <a:r>
              <a:rPr lang="tr-TR" sz="2400" dirty="0"/>
              <a:t>Online Fuar: Organizasyonu süre gelen fuarın kameralar yardımı ile internetten izlenebilen halidir.</a:t>
            </a:r>
          </a:p>
          <a:p>
            <a:pPr algn="just">
              <a:lnSpc>
                <a:spcPct val="160000"/>
              </a:lnSpc>
            </a:pPr>
            <a:r>
              <a:rPr lang="tr-TR" sz="2400" dirty="0"/>
              <a:t>Basın Kiti: Medya mensuplarına verilmek üzere hazırlanan basın bülteni, firma broşürü vs. içeren dosyadır.</a:t>
            </a:r>
          </a:p>
        </p:txBody>
      </p:sp>
    </p:spTree>
    <p:extLst>
      <p:ext uri="{BB962C8B-B14F-4D97-AF65-F5344CB8AC3E}">
        <p14:creationId xmlns:p14="http://schemas.microsoft.com/office/powerpoint/2010/main" val="149380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2924945"/>
            <a:ext cx="8229600" cy="3201219"/>
          </a:xfrm>
        </p:spPr>
        <p:txBody>
          <a:bodyPr>
            <a:normAutofit fontScale="92500"/>
          </a:bodyPr>
          <a:lstStyle/>
          <a:p>
            <a:pPr algn="just">
              <a:lnSpc>
                <a:spcPct val="160000"/>
              </a:lnSpc>
            </a:pPr>
            <a:r>
              <a:rPr lang="en-US" sz="2400" dirty="0" err="1"/>
              <a:t>Katılımcı</a:t>
            </a:r>
            <a:r>
              <a:rPr lang="en-US" sz="2400" dirty="0"/>
              <a:t> </a:t>
            </a:r>
            <a:r>
              <a:rPr lang="en-US" sz="2400" dirty="0" err="1"/>
              <a:t>Dosyası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Kiti</a:t>
            </a:r>
            <a:r>
              <a:rPr lang="en-US" sz="2400" dirty="0"/>
              <a:t> (</a:t>
            </a:r>
            <a:r>
              <a:rPr lang="en-US" sz="2400" dirty="0" err="1"/>
              <a:t>Teknik</a:t>
            </a:r>
            <a:r>
              <a:rPr lang="en-US" sz="2400" dirty="0"/>
              <a:t> Manuel): </a:t>
            </a:r>
            <a:r>
              <a:rPr lang="en-US" sz="2400" dirty="0" err="1"/>
              <a:t>Organizatör</a:t>
            </a:r>
            <a:r>
              <a:rPr lang="en-US" sz="2400" dirty="0"/>
              <a:t> </a:t>
            </a:r>
            <a:r>
              <a:rPr lang="en-US" sz="2400" dirty="0" err="1"/>
              <a:t>tarafından</a:t>
            </a:r>
            <a:r>
              <a:rPr lang="en-US" sz="2400" dirty="0"/>
              <a:t> </a:t>
            </a:r>
            <a:r>
              <a:rPr lang="en-US" sz="2400" dirty="0" err="1"/>
              <a:t>katılımcılara</a:t>
            </a:r>
            <a:r>
              <a:rPr lang="en-US" sz="2400" dirty="0"/>
              <a:t> </a:t>
            </a:r>
            <a:r>
              <a:rPr lang="en-US" sz="2400" dirty="0" err="1"/>
              <a:t>verilen</a:t>
            </a:r>
            <a:r>
              <a:rPr lang="en-US" sz="2400" dirty="0"/>
              <a:t>, </a:t>
            </a:r>
            <a:r>
              <a:rPr lang="en-US" sz="2400" dirty="0" err="1"/>
              <a:t>fuar</a:t>
            </a:r>
            <a:r>
              <a:rPr lang="en-US" sz="2400" dirty="0"/>
              <a:t> </a:t>
            </a:r>
            <a:r>
              <a:rPr lang="en-US" sz="2400" dirty="0" err="1"/>
              <a:t>kurallarını</a:t>
            </a:r>
            <a:r>
              <a:rPr lang="en-US" sz="2400" dirty="0"/>
              <a:t>, </a:t>
            </a:r>
            <a:r>
              <a:rPr lang="en-US" sz="2400" dirty="0" err="1"/>
              <a:t>sipariş</a:t>
            </a:r>
            <a:r>
              <a:rPr lang="en-US" sz="2400" dirty="0"/>
              <a:t> </a:t>
            </a:r>
            <a:r>
              <a:rPr lang="en-US" sz="2400" dirty="0" err="1"/>
              <a:t>formlarını</a:t>
            </a:r>
            <a:r>
              <a:rPr lang="en-US" sz="2400" dirty="0"/>
              <a:t> vb. </a:t>
            </a:r>
            <a:r>
              <a:rPr lang="en-US" sz="2400" dirty="0" err="1"/>
              <a:t>içeren</a:t>
            </a:r>
            <a:r>
              <a:rPr lang="en-US" sz="2400" dirty="0"/>
              <a:t> </a:t>
            </a:r>
            <a:r>
              <a:rPr lang="en-US" sz="2400" dirty="0" err="1"/>
              <a:t>bilgi</a:t>
            </a:r>
            <a:r>
              <a:rPr lang="en-US" sz="2400" dirty="0"/>
              <a:t> </a:t>
            </a:r>
            <a:r>
              <a:rPr lang="en-US" sz="2400" dirty="0" err="1"/>
              <a:t>kitapçığıdır</a:t>
            </a:r>
            <a:r>
              <a:rPr lang="en-US" sz="2400" dirty="0"/>
              <a:t>.</a:t>
            </a:r>
          </a:p>
          <a:p>
            <a:pPr algn="just">
              <a:lnSpc>
                <a:spcPct val="160000"/>
              </a:lnSpc>
            </a:pPr>
            <a:r>
              <a:rPr lang="en-US" sz="2400" dirty="0" err="1"/>
              <a:t>Alınlık</a:t>
            </a:r>
            <a:r>
              <a:rPr lang="en-US" sz="2400" dirty="0"/>
              <a:t> </a:t>
            </a:r>
            <a:r>
              <a:rPr lang="en-US" sz="2400" dirty="0" err="1"/>
              <a:t>Yazısı</a:t>
            </a:r>
            <a:r>
              <a:rPr lang="en-US" sz="2400" dirty="0"/>
              <a:t>: </a:t>
            </a:r>
            <a:r>
              <a:rPr lang="en-US" sz="2400" dirty="0" err="1"/>
              <a:t>Standın</a:t>
            </a:r>
            <a:r>
              <a:rPr lang="en-US" sz="2400" dirty="0"/>
              <a:t> </a:t>
            </a:r>
            <a:r>
              <a:rPr lang="en-US" sz="2400" dirty="0" err="1"/>
              <a:t>açık</a:t>
            </a:r>
            <a:r>
              <a:rPr lang="en-US" sz="2400" dirty="0"/>
              <a:t> </a:t>
            </a:r>
            <a:r>
              <a:rPr lang="en-US" sz="2400" dirty="0" err="1"/>
              <a:t>cephelerinde</a:t>
            </a:r>
            <a:r>
              <a:rPr lang="en-US" sz="2400" dirty="0"/>
              <a:t> </a:t>
            </a:r>
            <a:r>
              <a:rPr lang="en-US" sz="2400" dirty="0" err="1"/>
              <a:t>üst</a:t>
            </a:r>
            <a:r>
              <a:rPr lang="en-US" sz="2400" dirty="0"/>
              <a:t> </a:t>
            </a:r>
            <a:r>
              <a:rPr lang="en-US" sz="2400" dirty="0" err="1"/>
              <a:t>konumda</a:t>
            </a:r>
            <a:r>
              <a:rPr lang="en-US" sz="2400" dirty="0"/>
              <a:t> </a:t>
            </a:r>
            <a:r>
              <a:rPr lang="en-US" sz="2400" dirty="0" err="1"/>
              <a:t>yer</a:t>
            </a:r>
            <a:r>
              <a:rPr lang="en-US" sz="2400" dirty="0"/>
              <a:t> </a:t>
            </a:r>
            <a:r>
              <a:rPr lang="en-US" sz="2400" dirty="0" err="1"/>
              <a:t>alan</a:t>
            </a:r>
            <a:r>
              <a:rPr lang="en-US" sz="2400" dirty="0"/>
              <a:t> </a:t>
            </a:r>
            <a:r>
              <a:rPr lang="en-US" sz="2400" dirty="0" err="1"/>
              <a:t>panele</a:t>
            </a:r>
            <a:r>
              <a:rPr lang="en-US" sz="2400" dirty="0"/>
              <a:t> </a:t>
            </a:r>
            <a:r>
              <a:rPr lang="en-US" sz="2400" dirty="0" err="1"/>
              <a:t>yazılan</a:t>
            </a:r>
            <a:r>
              <a:rPr lang="en-US" sz="2400" dirty="0"/>
              <a:t> </a:t>
            </a:r>
            <a:r>
              <a:rPr lang="en-US" sz="2400" dirty="0" err="1"/>
              <a:t>katılımcı</a:t>
            </a:r>
            <a:r>
              <a:rPr lang="en-US" sz="2400" dirty="0"/>
              <a:t> </a:t>
            </a:r>
            <a:r>
              <a:rPr lang="en-US" sz="2400" dirty="0" err="1"/>
              <a:t>ismidir</a:t>
            </a:r>
            <a:r>
              <a:rPr lang="en-US" sz="2400" dirty="0"/>
              <a:t>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5134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 err="1"/>
              <a:t>Etalaj</a:t>
            </a:r>
            <a:r>
              <a:rPr lang="tr-TR" sz="2000" dirty="0"/>
              <a:t>: Sergi mallarının standa yerleştirilmesi işlemine verilen addır.</a:t>
            </a:r>
          </a:p>
          <a:p>
            <a:pPr algn="just">
              <a:lnSpc>
                <a:spcPct val="150000"/>
              </a:lnSpc>
            </a:pPr>
            <a:r>
              <a:rPr lang="tr-TR" sz="2000" dirty="0"/>
              <a:t>Multimedya: Bir sunumda (prezantasyonda) görsel ve işitsel desteklerin birden fazlasını kullanmaktır.</a:t>
            </a:r>
          </a:p>
          <a:p>
            <a:pPr algn="just">
              <a:lnSpc>
                <a:spcPct val="150000"/>
              </a:lnSpc>
            </a:pPr>
            <a:r>
              <a:rPr lang="tr-TR" sz="2000" dirty="0" err="1"/>
              <a:t>Stand</a:t>
            </a:r>
            <a:r>
              <a:rPr lang="tr-TR" sz="2000" dirty="0"/>
              <a:t>: Sergileme yapılan yerdir.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105948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2924945"/>
            <a:ext cx="8229600" cy="3201219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/>
              <a:t>Stand</a:t>
            </a:r>
            <a:r>
              <a:rPr lang="tr-TR" sz="2400" dirty="0"/>
              <a:t> Projesi: Fuar içindeki malzemelerin düzenini gösterir </a:t>
            </a:r>
            <a:r>
              <a:rPr lang="tr-TR" sz="2400" dirty="0" err="1"/>
              <a:t>plandır.Özel</a:t>
            </a:r>
            <a:r>
              <a:rPr lang="tr-TR" sz="2400" dirty="0"/>
              <a:t> dekorasyon yapılan </a:t>
            </a:r>
            <a:r>
              <a:rPr lang="tr-TR" sz="2400" dirty="0" err="1"/>
              <a:t>standlarda</a:t>
            </a:r>
            <a:r>
              <a:rPr lang="tr-TR" sz="2400" dirty="0"/>
              <a:t>, standın cephe ve profil görünüşlerini içeren ölçekli </a:t>
            </a:r>
            <a:r>
              <a:rPr lang="tr-TR" sz="2400" dirty="0" smtClean="0"/>
              <a:t>taslaktır</a:t>
            </a:r>
            <a:r>
              <a:rPr lang="en-US" sz="2400" dirty="0" smtClean="0"/>
              <a:t>.</a:t>
            </a:r>
            <a:endParaRPr lang="tr-TR" sz="2400" dirty="0"/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M</a:t>
            </a:r>
            <a:r>
              <a:rPr lang="en-US" sz="2400" dirty="0" smtClean="0"/>
              <a:t>o</a:t>
            </a:r>
            <a:r>
              <a:rPr lang="tr-TR" sz="2400" dirty="0" err="1" smtClean="0"/>
              <a:t>düler</a:t>
            </a:r>
            <a:r>
              <a:rPr lang="tr-TR" sz="2400" dirty="0" smtClean="0"/>
              <a:t> </a:t>
            </a:r>
            <a:r>
              <a:rPr lang="tr-TR" sz="2400" dirty="0" err="1" smtClean="0"/>
              <a:t>Stand</a:t>
            </a:r>
            <a:r>
              <a:rPr lang="en-US" sz="2400" dirty="0" smtClean="0"/>
              <a:t>: </a:t>
            </a:r>
            <a:r>
              <a:rPr lang="tr-TR" sz="2400" dirty="0" smtClean="0"/>
              <a:t>Değişebilir</a:t>
            </a:r>
            <a:r>
              <a:rPr lang="tr-TR" sz="2400" dirty="0"/>
              <a:t>, farklı kombinasyonlarda uygulanabilir, birbirine uyumlu montajı kolay parçalardan oluşan </a:t>
            </a:r>
            <a:r>
              <a:rPr lang="tr-TR" sz="2400" dirty="0" err="1"/>
              <a:t>standdır</a:t>
            </a:r>
            <a:r>
              <a:rPr lang="tr-TR" sz="2400" dirty="0"/>
              <a:t>.</a:t>
            </a:r>
            <a:endParaRPr lang="tr-TR" sz="2400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577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2924945"/>
            <a:ext cx="8229600" cy="3201219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Özel Dekorasyonlu </a:t>
            </a:r>
            <a:r>
              <a:rPr lang="tr-TR" sz="2400" dirty="0" err="1"/>
              <a:t>Stand</a:t>
            </a:r>
            <a:r>
              <a:rPr lang="tr-TR" sz="2400" dirty="0"/>
              <a:t>: Katılımcı firmanın kendi talepleri doğrultusunda imal ettirdiği, tasarım yaptırdığı veya kiraladığı </a:t>
            </a:r>
            <a:r>
              <a:rPr lang="tr-TR" sz="2400" dirty="0" err="1"/>
              <a:t>standdır</a:t>
            </a:r>
            <a:r>
              <a:rPr lang="tr-TR" sz="24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2400" dirty="0"/>
              <a:t>Standart </a:t>
            </a:r>
            <a:r>
              <a:rPr lang="tr-TR" sz="2400" dirty="0" err="1"/>
              <a:t>Stand</a:t>
            </a:r>
            <a:r>
              <a:rPr lang="tr-TR" sz="2400" dirty="0"/>
              <a:t>: Organizatör firmanın fuarın genel yapısına uygun olarak belirlemiş olduğu kendi resmi taşeronuna kurdurduğu farklılık arz etmeyen </a:t>
            </a:r>
            <a:r>
              <a:rPr lang="tr-TR" sz="2400" dirty="0" err="1"/>
              <a:t>standlardır</a:t>
            </a:r>
            <a:r>
              <a:rPr lang="tr-TR" sz="2400" dirty="0"/>
              <a:t>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1197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2924945"/>
            <a:ext cx="8229600" cy="320121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/>
              <a:t>Paket </a:t>
            </a:r>
            <a:r>
              <a:rPr lang="tr-TR" sz="2000" dirty="0" err="1"/>
              <a:t>Stand</a:t>
            </a:r>
            <a:r>
              <a:rPr lang="tr-TR" sz="2000" dirty="0"/>
              <a:t>: Organizatör firmanın katılımcının muhtemel ihtiyaçlarını düşünerek hazırladığı donanımlı </a:t>
            </a:r>
            <a:r>
              <a:rPr lang="tr-TR" sz="2000" dirty="0" err="1"/>
              <a:t>standdır</a:t>
            </a:r>
            <a:r>
              <a:rPr lang="tr-TR" sz="2000" dirty="0" smtClean="0"/>
              <a:t>.</a:t>
            </a:r>
            <a:endParaRPr lang="en-US" sz="2000" dirty="0" smtClean="0"/>
          </a:p>
          <a:p>
            <a:pPr algn="just">
              <a:lnSpc>
                <a:spcPct val="150000"/>
              </a:lnSpc>
            </a:pPr>
            <a:r>
              <a:rPr lang="tr-TR" dirty="0" err="1"/>
              <a:t>Stand</a:t>
            </a:r>
            <a:r>
              <a:rPr lang="tr-TR" dirty="0"/>
              <a:t> Tasarımcısı : Katılımcının istek ve ihtiyaçları doğrultusunda özel dizayn </a:t>
            </a:r>
            <a:r>
              <a:rPr lang="tr-TR" dirty="0" err="1"/>
              <a:t>standları</a:t>
            </a:r>
            <a:r>
              <a:rPr lang="tr-TR" dirty="0"/>
              <a:t> çizip, tasarlayan kişi ya da şirketlerdir.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7640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2924945"/>
            <a:ext cx="8229600" cy="320121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/>
              <a:t>Ekstra (İlave) </a:t>
            </a:r>
            <a:r>
              <a:rPr lang="tr-TR" sz="2000" dirty="0" err="1"/>
              <a:t>Stand</a:t>
            </a:r>
            <a:r>
              <a:rPr lang="tr-TR" sz="2000" dirty="0"/>
              <a:t> Malzemesi: Fuar organizatörü tarafından tahsis edilen standart </a:t>
            </a:r>
            <a:r>
              <a:rPr lang="tr-TR" sz="2000" dirty="0" err="1"/>
              <a:t>stand</a:t>
            </a:r>
            <a:r>
              <a:rPr lang="tr-TR" sz="2000" dirty="0"/>
              <a:t> malzemelerinden ayrı olarak ilave ücret karşılığı kiralanan ve </a:t>
            </a:r>
            <a:r>
              <a:rPr lang="tr-TR" sz="2000" dirty="0" err="1"/>
              <a:t>standda</a:t>
            </a:r>
            <a:r>
              <a:rPr lang="tr-TR" sz="2000" dirty="0"/>
              <a:t> kullanılan malzemelerdir.</a:t>
            </a:r>
          </a:p>
          <a:p>
            <a:pPr algn="just">
              <a:lnSpc>
                <a:spcPct val="150000"/>
              </a:lnSpc>
            </a:pPr>
            <a:r>
              <a:rPr lang="tr-TR" sz="2000" dirty="0"/>
              <a:t>Taşeron (Alt Yüklenici): Fuar organizatörüne ve katılımcılara hizmet ya da mal sağlayan kişi ve şirketlerdir.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1921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2924945"/>
            <a:ext cx="8229600" cy="320121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/>
              <a:t>Yaka Kartı: Katılımcı firma çalışanlarının ve </a:t>
            </a:r>
            <a:r>
              <a:rPr lang="tr-TR" sz="2000" dirty="0" err="1"/>
              <a:t>stand</a:t>
            </a:r>
            <a:r>
              <a:rPr lang="tr-TR" sz="2000" dirty="0"/>
              <a:t> ekibinin fuar süresince yakalarına astıkları isimlerini ve pozisyonlarını belirten karttır. Bu kart hem fuar alanına ücretsiz girmeyi hem de ziyaretçilerin konuştukları kişiyi tanımalarını sağlar.</a:t>
            </a:r>
          </a:p>
          <a:p>
            <a:pPr algn="just">
              <a:lnSpc>
                <a:spcPct val="150000"/>
              </a:lnSpc>
            </a:pPr>
            <a:r>
              <a:rPr lang="tr-TR" sz="2000" dirty="0"/>
              <a:t>Yerleşim Planı: </a:t>
            </a:r>
            <a:r>
              <a:rPr lang="tr-TR" sz="2000" dirty="0" err="1"/>
              <a:t>Standların</a:t>
            </a:r>
            <a:r>
              <a:rPr lang="tr-TR" sz="2000" dirty="0"/>
              <a:t> büyüklük ve konumlarını gösteren haritadır.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46760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172</TotalTime>
  <Words>507</Words>
  <Application>Microsoft Office PowerPoint</Application>
  <PresentationFormat>Geniş ekran</PresentationFormat>
  <Paragraphs>30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İyon Toplantı Odası</vt:lpstr>
      <vt:lpstr>FUARCILIKTA KULLANILAN TEMEL KAVRAMLAR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KONGRE VE FUAR YÖNETİMİ</dc:title>
  <dc:creator>Sinan</dc:creator>
  <cp:lastModifiedBy>Sinan</cp:lastModifiedBy>
  <cp:revision>43</cp:revision>
  <dcterms:created xsi:type="dcterms:W3CDTF">2020-09-16T15:14:07Z</dcterms:created>
  <dcterms:modified xsi:type="dcterms:W3CDTF">2020-09-16T18:35:45Z</dcterms:modified>
</cp:coreProperties>
</file>