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0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61" y="239934"/>
            <a:ext cx="10058400" cy="107371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360" y="1606252"/>
            <a:ext cx="11010535" cy="452409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6360" y="6272784"/>
            <a:ext cx="6719424" cy="365125"/>
          </a:xfrm>
        </p:spPr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İşsizlik ve Enflasyon</a:t>
            </a:r>
            <a:r>
              <a:rPr lang="tr-TR" dirty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Toplam Arz ve Toplam Talep Yaklaşımı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72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519739" y="5305203"/>
            <a:ext cx="75247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400">
                <a:latin typeface="Times New Roman" pitchFamily="18" charset="0"/>
              </a:rPr>
              <a:t>Y*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718894" y="5981800"/>
            <a:ext cx="460935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400" dirty="0">
                <a:latin typeface="Times New Roman" pitchFamily="18" charset="0"/>
              </a:rPr>
              <a:t>Toplam Talep </a:t>
            </a:r>
            <a:r>
              <a:rPr lang="tr-TR" sz="3400" dirty="0">
                <a:latin typeface="Times New Roman" pitchFamily="18" charset="0"/>
              </a:rPr>
              <a:t>fazlası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Talep Fazlası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3684589" y="1341216"/>
            <a:ext cx="20637" cy="4033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3705225" y="5373466"/>
            <a:ext cx="48768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189413" y="2204816"/>
            <a:ext cx="3384550" cy="24479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108325" y="1196753"/>
            <a:ext cx="426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509001" y="5444903"/>
            <a:ext cx="498855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Y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7500939" y="4292378"/>
            <a:ext cx="81304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AD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4478338" y="1988916"/>
            <a:ext cx="2735262" cy="267017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7356475" y="1628553"/>
            <a:ext cx="74090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AS</a:t>
            </a:r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3695701" y="3368452"/>
            <a:ext cx="2087563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5795964" y="3357341"/>
            <a:ext cx="22225" cy="2003425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95" name="Text Box 16"/>
          <p:cNvSpPr txBox="1">
            <a:spLocks noChangeArrowheads="1"/>
          </p:cNvSpPr>
          <p:nvPr/>
        </p:nvSpPr>
        <p:spPr bwMode="auto">
          <a:xfrm>
            <a:off x="3000376" y="3936778"/>
            <a:ext cx="57259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</a:t>
            </a:r>
            <a:r>
              <a:rPr lang="tr-TR" sz="3400" baseline="-25000">
                <a:latin typeface="Times New Roman" pitchFamily="18" charset="0"/>
              </a:rPr>
              <a:t>0</a:t>
            </a:r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 flipH="1">
            <a:off x="3719514" y="4079652"/>
            <a:ext cx="302418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 flipH="1">
            <a:off x="5087938" y="4079652"/>
            <a:ext cx="0" cy="1296988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20498" name="Line 19"/>
          <p:cNvSpPr>
            <a:spLocks noChangeShapeType="1"/>
          </p:cNvSpPr>
          <p:nvPr/>
        </p:nvSpPr>
        <p:spPr bwMode="auto">
          <a:xfrm flipH="1">
            <a:off x="6743700" y="4079652"/>
            <a:ext cx="0" cy="1296988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3000375" y="3136678"/>
            <a:ext cx="64472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P*</a:t>
            </a:r>
          </a:p>
        </p:txBody>
      </p:sp>
      <p:sp>
        <p:nvSpPr>
          <p:cNvPr id="16405" name="AutoShape 21"/>
          <p:cNvSpPr>
            <a:spLocks/>
          </p:cNvSpPr>
          <p:nvPr/>
        </p:nvSpPr>
        <p:spPr bwMode="auto">
          <a:xfrm rot="-5400000">
            <a:off x="5771357" y="5053584"/>
            <a:ext cx="288925" cy="1655762"/>
          </a:xfrm>
          <a:prstGeom prst="leftBrace">
            <a:avLst>
              <a:gd name="adj1" fmla="val 47756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3400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2927350" y="3287490"/>
            <a:ext cx="0" cy="79216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3400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 flipV="1">
            <a:off x="5016500" y="3360515"/>
            <a:ext cx="647700" cy="6477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3400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 flipV="1">
            <a:off x="5891213" y="3338290"/>
            <a:ext cx="863600" cy="6477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3400"/>
          </a:p>
        </p:txBody>
      </p:sp>
    </p:spTree>
    <p:extLst>
      <p:ext uri="{BB962C8B-B14F-4D97-AF65-F5344CB8AC3E}">
        <p14:creationId xmlns:p14="http://schemas.microsoft.com/office/powerpoint/2010/main" val="240305193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/>
      <p:bldP spid="16388" grpId="0"/>
      <p:bldP spid="16397" grpId="0" animBg="1"/>
      <p:bldP spid="16398" grpId="0" animBg="1"/>
      <p:bldP spid="16404" grpId="0"/>
      <p:bldP spid="16405" grpId="0" animBg="1"/>
      <p:bldP spid="16406" grpId="0" animBg="1"/>
      <p:bldP spid="16407" grpId="0" animBg="1"/>
      <p:bldP spid="164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Toplam Talep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Ekonomideki toplam talep </a:t>
            </a:r>
            <a:r>
              <a:rPr lang="tr-TR" dirty="0" smtClean="0"/>
              <a:t>(</a:t>
            </a:r>
            <a:r>
              <a:rPr lang="tr-TR" i="1" dirty="0" smtClean="0"/>
              <a:t>E</a:t>
            </a:r>
            <a:r>
              <a:rPr lang="tr-TR" dirty="0" smtClean="0"/>
              <a:t>), </a:t>
            </a:r>
            <a:r>
              <a:rPr lang="tr-TR" dirty="0"/>
              <a:t>daha önce de gördüğümüz gibi, tüketim (</a:t>
            </a:r>
            <a:r>
              <a:rPr lang="tr-TR" i="1" dirty="0"/>
              <a:t>C</a:t>
            </a:r>
            <a:r>
              <a:rPr lang="tr-TR" dirty="0"/>
              <a:t>), yatırım (</a:t>
            </a:r>
            <a:r>
              <a:rPr lang="tr-TR" i="1" dirty="0"/>
              <a:t>I</a:t>
            </a:r>
            <a:r>
              <a:rPr lang="tr-TR" dirty="0"/>
              <a:t>), kamu harcamaları (</a:t>
            </a:r>
            <a:r>
              <a:rPr lang="tr-TR" i="1" dirty="0"/>
              <a:t>G</a:t>
            </a:r>
            <a:r>
              <a:rPr lang="tr-TR" dirty="0"/>
              <a:t>) ve net ihracatın (</a:t>
            </a:r>
            <a:r>
              <a:rPr lang="tr-TR" i="1" dirty="0"/>
              <a:t>X – M</a:t>
            </a:r>
            <a:r>
              <a:rPr lang="tr-TR" dirty="0"/>
              <a:t>) toplamından oluşur. </a:t>
            </a:r>
          </a:p>
          <a:p>
            <a:pPr algn="ctr">
              <a:buFont typeface="Wingdings" pitchFamily="2" charset="2"/>
              <a:buNone/>
            </a:pPr>
            <a:r>
              <a:rPr lang="tr-TR" i="1" dirty="0" smtClean="0"/>
              <a:t>E </a:t>
            </a:r>
            <a:r>
              <a:rPr lang="tr-TR" i="1" dirty="0"/>
              <a:t>= C + I + G + X – M </a:t>
            </a:r>
          </a:p>
          <a:p>
            <a:r>
              <a:rPr lang="tr-TR" dirty="0"/>
              <a:t>Bu bölümde, daha önce yaptığımızdan farklı olarak, toplam harcamalarla “fiyatlar genel düzeyi (</a:t>
            </a:r>
            <a:r>
              <a:rPr lang="tr-TR" i="1" dirty="0"/>
              <a:t>P</a:t>
            </a:r>
            <a:r>
              <a:rPr lang="tr-TR" dirty="0"/>
              <a:t>)” arasındaki ilişkiyi tanımlayacağız. </a:t>
            </a:r>
          </a:p>
        </p:txBody>
      </p:sp>
    </p:spTree>
    <p:extLst>
      <p:ext uri="{BB962C8B-B14F-4D97-AF65-F5344CB8AC3E}">
        <p14:creationId xmlns:p14="http://schemas.microsoft.com/office/powerpoint/2010/main" val="419874687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Toplam Talep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03512" y="1340768"/>
            <a:ext cx="3960440" cy="5517232"/>
          </a:xfrm>
        </p:spPr>
        <p:txBody>
          <a:bodyPr/>
          <a:lstStyle/>
          <a:p>
            <a:r>
              <a:rPr lang="tr-TR" dirty="0" smtClean="0"/>
              <a:t>Eğer ücretler (ya da servet) fiyatlara hemen intibak edemiyorsa, </a:t>
            </a:r>
            <a:r>
              <a:rPr lang="tr-TR" dirty="0"/>
              <a:t>toplam harcamalarla fiyatlar genel seviyesi arasında ters yönlü bir ilişki olması beklenir: </a:t>
            </a:r>
          </a:p>
          <a:p>
            <a:endParaRPr lang="tr-TR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787330" y="1340768"/>
            <a:ext cx="4629150" cy="4370388"/>
            <a:chOff x="2575" y="1292"/>
            <a:chExt cx="2916" cy="2753"/>
          </a:xfrm>
        </p:grpSpPr>
        <p:sp>
          <p:nvSpPr>
            <p:cNvPr id="9221" name="Line 11"/>
            <p:cNvSpPr>
              <a:spLocks noChangeShapeType="1"/>
            </p:cNvSpPr>
            <p:nvPr/>
          </p:nvSpPr>
          <p:spPr bwMode="auto">
            <a:xfrm>
              <a:off x="2983" y="1568"/>
              <a:ext cx="0" cy="19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22" name="Line 12"/>
            <p:cNvSpPr>
              <a:spLocks noChangeShapeType="1"/>
            </p:cNvSpPr>
            <p:nvPr/>
          </p:nvSpPr>
          <p:spPr bwMode="auto">
            <a:xfrm>
              <a:off x="2983" y="3564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23" name="Line 13"/>
            <p:cNvSpPr>
              <a:spLocks noChangeShapeType="1"/>
            </p:cNvSpPr>
            <p:nvPr/>
          </p:nvSpPr>
          <p:spPr bwMode="auto">
            <a:xfrm>
              <a:off x="3210" y="1795"/>
              <a:ext cx="1769" cy="127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9224" name="Text Box 14"/>
            <p:cNvSpPr txBox="1">
              <a:spLocks noChangeArrowheads="1"/>
            </p:cNvSpPr>
            <p:nvPr/>
          </p:nvSpPr>
          <p:spPr bwMode="auto">
            <a:xfrm>
              <a:off x="2575" y="1292"/>
              <a:ext cx="269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9225" name="Text Box 15"/>
            <p:cNvSpPr txBox="1">
              <a:spLocks noChangeArrowheads="1"/>
            </p:cNvSpPr>
            <p:nvPr/>
          </p:nvSpPr>
          <p:spPr bwMode="auto">
            <a:xfrm>
              <a:off x="5074" y="3657"/>
              <a:ext cx="314" cy="3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9226" name="Text Box 16"/>
            <p:cNvSpPr txBox="1">
              <a:spLocks noChangeArrowheads="1"/>
            </p:cNvSpPr>
            <p:nvPr/>
          </p:nvSpPr>
          <p:spPr bwMode="auto">
            <a:xfrm>
              <a:off x="4979" y="2657"/>
              <a:ext cx="512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400" dirty="0">
                  <a:latin typeface="Times New Roman" pitchFamily="18" charset="0"/>
                </a:rPr>
                <a:t>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4545869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80647" y="189718"/>
            <a:ext cx="10058400" cy="994500"/>
          </a:xfrm>
        </p:spPr>
        <p:txBody>
          <a:bodyPr>
            <a:normAutofit/>
          </a:bodyPr>
          <a:lstStyle/>
          <a:p>
            <a:r>
              <a:rPr lang="tr-TR" sz="3600" dirty="0"/>
              <a:t>Toplam Talep Eğrisinin Kayması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80647" y="1447800"/>
            <a:ext cx="4971905" cy="4572000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Gelir artması ya da harcama eğiliminin yükselmesi gibi nedenlerle, her bir fiyat seviyesinde daha fazla toplam talep olabilir: 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5591176" y="1772816"/>
            <a:ext cx="4557713" cy="4370388"/>
            <a:chOff x="2562" y="1298"/>
            <a:chExt cx="2871" cy="2753"/>
          </a:xfrm>
        </p:grpSpPr>
        <p:sp>
          <p:nvSpPr>
            <p:cNvPr id="10262" name="Line 4"/>
            <p:cNvSpPr>
              <a:spLocks noChangeShapeType="1"/>
            </p:cNvSpPr>
            <p:nvPr/>
          </p:nvSpPr>
          <p:spPr bwMode="auto">
            <a:xfrm>
              <a:off x="2970" y="1574"/>
              <a:ext cx="0" cy="19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10263" name="Line 5"/>
            <p:cNvSpPr>
              <a:spLocks noChangeShapeType="1"/>
            </p:cNvSpPr>
            <p:nvPr/>
          </p:nvSpPr>
          <p:spPr bwMode="auto">
            <a:xfrm>
              <a:off x="2970" y="3570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10264" name="Line 6"/>
            <p:cNvSpPr>
              <a:spLocks noChangeShapeType="1"/>
            </p:cNvSpPr>
            <p:nvPr/>
          </p:nvSpPr>
          <p:spPr bwMode="auto">
            <a:xfrm>
              <a:off x="3152" y="2024"/>
              <a:ext cx="1769" cy="127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3400"/>
            </a:p>
          </p:txBody>
        </p:sp>
        <p:sp>
          <p:nvSpPr>
            <p:cNvPr id="10265" name="Text Box 7"/>
            <p:cNvSpPr txBox="1">
              <a:spLocks noChangeArrowheads="1"/>
            </p:cNvSpPr>
            <p:nvPr/>
          </p:nvSpPr>
          <p:spPr bwMode="auto">
            <a:xfrm>
              <a:off x="2562" y="1298"/>
              <a:ext cx="269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10266" name="Text Box 8"/>
            <p:cNvSpPr txBox="1">
              <a:spLocks noChangeArrowheads="1"/>
            </p:cNvSpPr>
            <p:nvPr/>
          </p:nvSpPr>
          <p:spPr bwMode="auto">
            <a:xfrm>
              <a:off x="5061" y="3663"/>
              <a:ext cx="314" cy="3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10267" name="Text Box 9"/>
            <p:cNvSpPr txBox="1">
              <a:spLocks noChangeArrowheads="1"/>
            </p:cNvSpPr>
            <p:nvPr/>
          </p:nvSpPr>
          <p:spPr bwMode="auto">
            <a:xfrm>
              <a:off x="4921" y="3203"/>
              <a:ext cx="512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400">
                  <a:latin typeface="Times New Roman" pitchFamily="18" charset="0"/>
                </a:rPr>
                <a:t>AD</a:t>
              </a:r>
            </a:p>
          </p:txBody>
        </p:sp>
      </p:grp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6883400" y="2564980"/>
            <a:ext cx="2808288" cy="20161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9625014" y="4149305"/>
            <a:ext cx="914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200" dirty="0">
                <a:latin typeface="Times New Roman" pitchFamily="18" charset="0"/>
              </a:rPr>
              <a:t>AD</a:t>
            </a:r>
            <a:r>
              <a:rPr lang="tr-TR" sz="3200" baseline="-25000" dirty="0">
                <a:latin typeface="Times New Roman" pitchFamily="18" charset="0"/>
              </a:rPr>
              <a:t>1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5591176" y="3069804"/>
            <a:ext cx="2409825" cy="2303462"/>
            <a:chOff x="2562" y="2115"/>
            <a:chExt cx="1518" cy="1451"/>
          </a:xfrm>
        </p:grpSpPr>
        <p:grpSp>
          <p:nvGrpSpPr>
            <p:cNvPr id="4" name="Group 57"/>
            <p:cNvGrpSpPr>
              <a:grpSpLocks/>
            </p:cNvGrpSpPr>
            <p:nvPr/>
          </p:nvGrpSpPr>
          <p:grpSpPr bwMode="auto">
            <a:xfrm>
              <a:off x="2562" y="2115"/>
              <a:ext cx="1497" cy="1451"/>
              <a:chOff x="2562" y="2115"/>
              <a:chExt cx="1497" cy="1451"/>
            </a:xfrm>
          </p:grpSpPr>
          <p:sp>
            <p:nvSpPr>
              <p:cNvPr id="10258" name="Line 11"/>
              <p:cNvSpPr>
                <a:spLocks noChangeShapeType="1"/>
              </p:cNvSpPr>
              <p:nvPr/>
            </p:nvSpPr>
            <p:spPr bwMode="auto">
              <a:xfrm>
                <a:off x="2971" y="2296"/>
                <a:ext cx="10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259" name="Line 12"/>
              <p:cNvSpPr>
                <a:spLocks noChangeShapeType="1"/>
              </p:cNvSpPr>
              <p:nvPr/>
            </p:nvSpPr>
            <p:spPr bwMode="auto">
              <a:xfrm>
                <a:off x="3515" y="2296"/>
                <a:ext cx="0" cy="127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260" name="Line 15"/>
              <p:cNvSpPr>
                <a:spLocks noChangeShapeType="1"/>
              </p:cNvSpPr>
              <p:nvPr/>
            </p:nvSpPr>
            <p:spPr bwMode="auto">
              <a:xfrm>
                <a:off x="4059" y="2296"/>
                <a:ext cx="0" cy="127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261" name="Text Box 55"/>
              <p:cNvSpPr txBox="1">
                <a:spLocks noChangeArrowheads="1"/>
              </p:cNvSpPr>
              <p:nvPr/>
            </p:nvSpPr>
            <p:spPr bwMode="auto">
              <a:xfrm>
                <a:off x="2562" y="2115"/>
                <a:ext cx="346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3200">
                    <a:latin typeface="Times New Roman" pitchFamily="18" charset="0"/>
                  </a:rPr>
                  <a:t>P</a:t>
                </a:r>
                <a:r>
                  <a:rPr lang="tr-TR" sz="3200" baseline="-25000">
                    <a:latin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0256" name="Oval 21"/>
            <p:cNvSpPr>
              <a:spLocks noChangeArrowheads="1"/>
            </p:cNvSpPr>
            <p:nvPr/>
          </p:nvSpPr>
          <p:spPr bwMode="auto">
            <a:xfrm>
              <a:off x="4035" y="2265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57" name="Oval 20"/>
            <p:cNvSpPr>
              <a:spLocks noChangeArrowheads="1"/>
            </p:cNvSpPr>
            <p:nvPr/>
          </p:nvSpPr>
          <p:spPr bwMode="auto">
            <a:xfrm>
              <a:off x="3501" y="2268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5591176" y="4004842"/>
            <a:ext cx="3744913" cy="1368425"/>
            <a:chOff x="2562" y="2704"/>
            <a:chExt cx="2359" cy="862"/>
          </a:xfrm>
        </p:grpSpPr>
        <p:sp>
          <p:nvSpPr>
            <p:cNvPr id="10249" name="Line 16"/>
            <p:cNvSpPr>
              <a:spLocks noChangeShapeType="1"/>
            </p:cNvSpPr>
            <p:nvPr/>
          </p:nvSpPr>
          <p:spPr bwMode="auto">
            <a:xfrm>
              <a:off x="2971" y="2886"/>
              <a:ext cx="19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0" name="Line 25"/>
            <p:cNvSpPr>
              <a:spLocks noChangeShapeType="1"/>
            </p:cNvSpPr>
            <p:nvPr/>
          </p:nvSpPr>
          <p:spPr bwMode="auto">
            <a:xfrm>
              <a:off x="4349" y="2886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1" name="Line 31"/>
            <p:cNvSpPr>
              <a:spLocks noChangeShapeType="1"/>
            </p:cNvSpPr>
            <p:nvPr/>
          </p:nvSpPr>
          <p:spPr bwMode="auto">
            <a:xfrm>
              <a:off x="4897" y="2886"/>
              <a:ext cx="0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2" name="Text Box 56"/>
            <p:cNvSpPr txBox="1">
              <a:spLocks noChangeArrowheads="1"/>
            </p:cNvSpPr>
            <p:nvPr/>
          </p:nvSpPr>
          <p:spPr bwMode="auto">
            <a:xfrm>
              <a:off x="2562" y="2704"/>
              <a:ext cx="34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P</a:t>
              </a:r>
              <a:r>
                <a:rPr lang="tr-TR" sz="3200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0253" name="Oval 22"/>
            <p:cNvSpPr>
              <a:spLocks noChangeArrowheads="1"/>
            </p:cNvSpPr>
            <p:nvPr/>
          </p:nvSpPr>
          <p:spPr bwMode="auto">
            <a:xfrm>
              <a:off x="4325" y="2861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54" name="Oval 28"/>
            <p:cNvSpPr>
              <a:spLocks noChangeArrowheads="1"/>
            </p:cNvSpPr>
            <p:nvPr/>
          </p:nvSpPr>
          <p:spPr bwMode="auto">
            <a:xfrm>
              <a:off x="4876" y="2858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372691693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5" grpId="0" animBg="1"/>
      <p:bldP spid="92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Toplam Arz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Bu nedenlerle, toplam arz fonksiyonu, </a:t>
            </a:r>
            <a:r>
              <a:rPr lang="tr-TR" i="1" dirty="0"/>
              <a:t>kısa ve uzun dönem</a:t>
            </a:r>
            <a:r>
              <a:rPr lang="tr-TR" dirty="0"/>
              <a:t>de farklı olabilir. </a:t>
            </a:r>
          </a:p>
          <a:p>
            <a:r>
              <a:rPr lang="tr-TR" dirty="0"/>
              <a:t>Kısa dönem arz eğrisi pozitif eğimli, uzun dönem arz eğrisi ise dik bir eğri olacaktır. 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640013" y="3860800"/>
            <a:ext cx="0" cy="2305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640013" y="6165850"/>
            <a:ext cx="2735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208213" y="3475039"/>
            <a:ext cx="426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</a:rPr>
              <a:t>P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448300" y="5805489"/>
            <a:ext cx="43338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400">
                <a:latin typeface="Times New Roman" pitchFamily="18" charset="0"/>
              </a:rPr>
              <a:t>Y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3863975" y="3860800"/>
            <a:ext cx="0" cy="230505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6600825" y="3789363"/>
            <a:ext cx="0" cy="2303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6600826" y="6092825"/>
            <a:ext cx="2735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9478964" y="5876926"/>
            <a:ext cx="43338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400">
                <a:latin typeface="Times New Roman" pitchFamily="18" charset="0"/>
              </a:rPr>
              <a:t>Y</a:t>
            </a: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7104063" y="3789364"/>
            <a:ext cx="1439862" cy="20161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3935413" y="3573464"/>
            <a:ext cx="79216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400">
                <a:latin typeface="Times New Roman" pitchFamily="18" charset="0"/>
              </a:rPr>
              <a:t>AS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8616951" y="3573464"/>
            <a:ext cx="79216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400">
                <a:latin typeface="Times New Roman" pitchFamily="18" charset="0"/>
              </a:rPr>
              <a:t>AS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6096000" y="3644901"/>
            <a:ext cx="426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2908300" y="6237289"/>
            <a:ext cx="242566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Uzun dönem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6888163" y="6197824"/>
            <a:ext cx="228139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 dirty="0">
                <a:latin typeface="Times New Roman" pitchFamily="18" charset="0"/>
              </a:rPr>
              <a:t>Kısa dönem</a:t>
            </a:r>
          </a:p>
        </p:txBody>
      </p:sp>
    </p:spTree>
    <p:extLst>
      <p:ext uri="{BB962C8B-B14F-4D97-AF65-F5344CB8AC3E}">
        <p14:creationId xmlns:p14="http://schemas.microsoft.com/office/powerpoint/2010/main" val="3715214688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 animBg="1"/>
      <p:bldP spid="12294" grpId="0"/>
      <p:bldP spid="12295" grpId="0"/>
      <p:bldP spid="12300" grpId="0" animBg="1"/>
      <p:bldP spid="12303" grpId="0" animBg="1"/>
      <p:bldP spid="12304" grpId="0" animBg="1"/>
      <p:bldP spid="12305" grpId="0"/>
      <p:bldP spid="12306" grpId="0" animBg="1"/>
      <p:bldP spid="12312" grpId="0"/>
      <p:bldP spid="12313" grpId="0"/>
      <p:bldP spid="12314" grpId="0"/>
      <p:bldP spid="12315" grpId="0"/>
      <p:bldP spid="123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Denge Üretim ve Fiyat Düzeyi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03512" y="1340768"/>
            <a:ext cx="3960440" cy="5400600"/>
          </a:xfrm>
        </p:spPr>
        <p:txBody>
          <a:bodyPr/>
          <a:lstStyle/>
          <a:p>
            <a:r>
              <a:rPr lang="tr-TR" dirty="0"/>
              <a:t>Denge üretim ve fiyat düzeyi, toplam talep ve toplam arzın eşitlenmesiyle gerçekleşir. 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591176" y="1911351"/>
            <a:ext cx="4608513" cy="4473575"/>
            <a:chOff x="2562" y="1204"/>
            <a:chExt cx="2903" cy="2818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575" y="1292"/>
              <a:ext cx="2890" cy="2730"/>
              <a:chOff x="2575" y="1292"/>
              <a:chExt cx="2890" cy="2730"/>
            </a:xfrm>
          </p:grpSpPr>
          <p:sp>
            <p:nvSpPr>
              <p:cNvPr id="16396" name="Line 5"/>
              <p:cNvSpPr>
                <a:spLocks noChangeShapeType="1"/>
              </p:cNvSpPr>
              <p:nvPr/>
            </p:nvSpPr>
            <p:spPr bwMode="auto">
              <a:xfrm>
                <a:off x="2983" y="1568"/>
                <a:ext cx="0" cy="19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397" name="Line 6"/>
              <p:cNvSpPr>
                <a:spLocks noChangeShapeType="1"/>
              </p:cNvSpPr>
              <p:nvPr/>
            </p:nvSpPr>
            <p:spPr bwMode="auto">
              <a:xfrm>
                <a:off x="2983" y="3564"/>
                <a:ext cx="226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398" name="Line 7"/>
              <p:cNvSpPr>
                <a:spLocks noChangeShapeType="1"/>
              </p:cNvSpPr>
              <p:nvPr/>
            </p:nvSpPr>
            <p:spPr bwMode="auto">
              <a:xfrm>
                <a:off x="3210" y="1795"/>
                <a:ext cx="1769" cy="1270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399" name="Text Box 8"/>
              <p:cNvSpPr txBox="1">
                <a:spLocks noChangeArrowheads="1"/>
              </p:cNvSpPr>
              <p:nvPr/>
            </p:nvSpPr>
            <p:spPr bwMode="auto">
              <a:xfrm>
                <a:off x="2575" y="1292"/>
                <a:ext cx="25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3200"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16400" name="Text Box 9"/>
              <p:cNvSpPr txBox="1">
                <a:spLocks noChangeArrowheads="1"/>
              </p:cNvSpPr>
              <p:nvPr/>
            </p:nvSpPr>
            <p:spPr bwMode="auto">
              <a:xfrm>
                <a:off x="5074" y="3657"/>
                <a:ext cx="301" cy="3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3200">
                    <a:latin typeface="Times New Roman" pitchFamily="18" charset="0"/>
                  </a:rPr>
                  <a:t>Y</a:t>
                </a:r>
              </a:p>
            </p:txBody>
          </p:sp>
          <p:sp>
            <p:nvSpPr>
              <p:cNvPr id="16401" name="Text Box 10"/>
              <p:cNvSpPr txBox="1">
                <a:spLocks noChangeArrowheads="1"/>
              </p:cNvSpPr>
              <p:nvPr/>
            </p:nvSpPr>
            <p:spPr bwMode="auto">
              <a:xfrm>
                <a:off x="4979" y="2657"/>
                <a:ext cx="48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3200">
                    <a:latin typeface="Times New Roman" pitchFamily="18" charset="0"/>
                  </a:rPr>
                  <a:t>AD</a:t>
                </a:r>
              </a:p>
            </p:txBody>
          </p:sp>
        </p:grpSp>
        <p:sp>
          <p:nvSpPr>
            <p:cNvPr id="16390" name="Line 11"/>
            <p:cNvSpPr>
              <a:spLocks noChangeShapeType="1"/>
            </p:cNvSpPr>
            <p:nvPr/>
          </p:nvSpPr>
          <p:spPr bwMode="auto">
            <a:xfrm flipV="1">
              <a:off x="3470" y="1570"/>
              <a:ext cx="1224" cy="1543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391" name="Text Box 19"/>
            <p:cNvSpPr txBox="1">
              <a:spLocks noChangeArrowheads="1"/>
            </p:cNvSpPr>
            <p:nvPr/>
          </p:nvSpPr>
          <p:spPr bwMode="auto">
            <a:xfrm>
              <a:off x="4818" y="1204"/>
              <a:ext cx="4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AS</a:t>
              </a:r>
            </a:p>
          </p:txBody>
        </p:sp>
        <p:sp>
          <p:nvSpPr>
            <p:cNvPr id="16392" name="Line 20"/>
            <p:cNvSpPr>
              <a:spLocks noChangeShapeType="1"/>
            </p:cNvSpPr>
            <p:nvPr/>
          </p:nvSpPr>
          <p:spPr bwMode="auto">
            <a:xfrm flipH="1">
              <a:off x="2971" y="2387"/>
              <a:ext cx="1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393" name="Line 21"/>
            <p:cNvSpPr>
              <a:spLocks noChangeShapeType="1"/>
            </p:cNvSpPr>
            <p:nvPr/>
          </p:nvSpPr>
          <p:spPr bwMode="auto">
            <a:xfrm>
              <a:off x="4045" y="2387"/>
              <a:ext cx="0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394" name="Text Box 22"/>
            <p:cNvSpPr txBox="1">
              <a:spLocks noChangeArrowheads="1"/>
            </p:cNvSpPr>
            <p:nvPr/>
          </p:nvSpPr>
          <p:spPr bwMode="auto">
            <a:xfrm>
              <a:off x="3878" y="3612"/>
              <a:ext cx="38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Y</a:t>
              </a:r>
              <a:r>
                <a:rPr lang="tr-TR" sz="32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6395" name="Text Box 23"/>
            <p:cNvSpPr txBox="1">
              <a:spLocks noChangeArrowheads="1"/>
            </p:cNvSpPr>
            <p:nvPr/>
          </p:nvSpPr>
          <p:spPr bwMode="auto">
            <a:xfrm>
              <a:off x="2562" y="2251"/>
              <a:ext cx="34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200">
                  <a:latin typeface="Times New Roman" pitchFamily="18" charset="0"/>
                </a:rPr>
                <a:t>P</a:t>
              </a:r>
              <a:r>
                <a:rPr lang="tr-TR" sz="3200" baseline="-25000">
                  <a:latin typeface="Times New Roman" pitchFamily="18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8248027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Talep Azlığı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Denge düzeyinin üzerindeki bir fiyat seviyesinde, toplam arz, toplam talepten fazladır. </a:t>
            </a:r>
          </a:p>
          <a:p>
            <a:pPr>
              <a:lnSpc>
                <a:spcPct val="90000"/>
              </a:lnSpc>
            </a:pPr>
            <a:r>
              <a:rPr lang="tr-TR" dirty="0"/>
              <a:t>Fiyatlar üzerinde aşağıya doğru bir baskı oluşur. </a:t>
            </a:r>
          </a:p>
          <a:p>
            <a:pPr>
              <a:lnSpc>
                <a:spcPct val="90000"/>
              </a:lnSpc>
            </a:pPr>
            <a:r>
              <a:rPr lang="tr-TR" dirty="0"/>
              <a:t>Eğer ücret katılıkları varsa, fiyatlar düştükçe ücretler reel anlamda yükselir ve </a:t>
            </a:r>
            <a:r>
              <a:rPr lang="tr-TR" i="1" dirty="0"/>
              <a:t>toplam talep artar</a:t>
            </a:r>
            <a:r>
              <a:rPr lang="tr-TR" dirty="0"/>
              <a:t>. </a:t>
            </a:r>
            <a:r>
              <a:rPr lang="tr-TR" dirty="0" smtClean="0"/>
              <a:t>Diğer bir neden olarak, reel balans etkisi de talebin artmasına yol açar. 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Reel </a:t>
            </a:r>
            <a:r>
              <a:rPr lang="tr-TR" dirty="0"/>
              <a:t>ücretlerin yüksekliği, maliyetleri artıracağı için, </a:t>
            </a:r>
            <a:r>
              <a:rPr lang="tr-TR" i="1" dirty="0"/>
              <a:t>toplam arz ise azalır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3487024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4621213" y="908721"/>
            <a:ext cx="2087562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400" dirty="0">
                <a:latin typeface="Times New Roman" pitchFamily="18" charset="0"/>
              </a:rPr>
              <a:t>Toplam arz </a:t>
            </a:r>
            <a:br>
              <a:rPr lang="tr-TR" sz="3400" dirty="0">
                <a:latin typeface="Times New Roman" pitchFamily="18" charset="0"/>
              </a:rPr>
            </a:br>
            <a:r>
              <a:rPr lang="tr-TR" sz="3400" dirty="0">
                <a:latin typeface="Times New Roman" pitchFamily="18" charset="0"/>
              </a:rPr>
              <a:t>fazlası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Talep Azlığı</a:t>
            </a:r>
          </a:p>
        </p:txBody>
      </p:sp>
      <p:sp>
        <p:nvSpPr>
          <p:cNvPr id="18436" name="Line 8"/>
          <p:cNvSpPr>
            <a:spLocks noChangeShapeType="1"/>
          </p:cNvSpPr>
          <p:nvPr/>
        </p:nvSpPr>
        <p:spPr bwMode="auto">
          <a:xfrm>
            <a:off x="3684589" y="1770064"/>
            <a:ext cx="20637" cy="4033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8437" name="Line 9"/>
          <p:cNvSpPr>
            <a:spLocks noChangeShapeType="1"/>
          </p:cNvSpPr>
          <p:nvPr/>
        </p:nvSpPr>
        <p:spPr bwMode="auto">
          <a:xfrm flipV="1">
            <a:off x="3705225" y="5802314"/>
            <a:ext cx="487680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8438" name="Line 10"/>
          <p:cNvSpPr>
            <a:spLocks noChangeShapeType="1"/>
          </p:cNvSpPr>
          <p:nvPr/>
        </p:nvSpPr>
        <p:spPr bwMode="auto">
          <a:xfrm>
            <a:off x="4189413" y="2633664"/>
            <a:ext cx="3384550" cy="244792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8439" name="Text Box 11"/>
          <p:cNvSpPr txBox="1">
            <a:spLocks noChangeArrowheads="1"/>
          </p:cNvSpPr>
          <p:nvPr/>
        </p:nvSpPr>
        <p:spPr bwMode="auto">
          <a:xfrm>
            <a:off x="3108325" y="1625601"/>
            <a:ext cx="42672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</a:t>
            </a:r>
          </a:p>
        </p:txBody>
      </p:sp>
      <p:sp>
        <p:nvSpPr>
          <p:cNvPr id="18440" name="Text Box 12"/>
          <p:cNvSpPr txBox="1">
            <a:spLocks noChangeArrowheads="1"/>
          </p:cNvSpPr>
          <p:nvPr/>
        </p:nvSpPr>
        <p:spPr bwMode="auto">
          <a:xfrm>
            <a:off x="8509001" y="5873751"/>
            <a:ext cx="498855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Y</a:t>
            </a:r>
          </a:p>
        </p:txBody>
      </p:sp>
      <p:sp>
        <p:nvSpPr>
          <p:cNvPr id="18441" name="Text Box 13"/>
          <p:cNvSpPr txBox="1">
            <a:spLocks noChangeArrowheads="1"/>
          </p:cNvSpPr>
          <p:nvPr/>
        </p:nvSpPr>
        <p:spPr bwMode="auto">
          <a:xfrm>
            <a:off x="7500939" y="4721226"/>
            <a:ext cx="81304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AD</a:t>
            </a:r>
          </a:p>
        </p:txBody>
      </p:sp>
      <p:sp>
        <p:nvSpPr>
          <p:cNvPr id="18442" name="Line 14"/>
          <p:cNvSpPr>
            <a:spLocks noChangeShapeType="1"/>
          </p:cNvSpPr>
          <p:nvPr/>
        </p:nvSpPr>
        <p:spPr bwMode="auto">
          <a:xfrm flipV="1">
            <a:off x="4478338" y="2417764"/>
            <a:ext cx="2735262" cy="267017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8443" name="Text Box 15"/>
          <p:cNvSpPr txBox="1">
            <a:spLocks noChangeArrowheads="1"/>
          </p:cNvSpPr>
          <p:nvPr/>
        </p:nvSpPr>
        <p:spPr bwMode="auto">
          <a:xfrm>
            <a:off x="7356475" y="2057401"/>
            <a:ext cx="74090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AS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3695701" y="3797300"/>
            <a:ext cx="2087563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5795964" y="3786189"/>
            <a:ext cx="22225" cy="2003425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556251" y="5873751"/>
            <a:ext cx="71686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Y*</a:t>
            </a:r>
          </a:p>
        </p:txBody>
      </p:sp>
      <p:sp>
        <p:nvSpPr>
          <p:cNvPr id="18447" name="Text Box 19"/>
          <p:cNvSpPr txBox="1">
            <a:spLocks noChangeArrowheads="1"/>
          </p:cNvSpPr>
          <p:nvPr/>
        </p:nvSpPr>
        <p:spPr bwMode="auto">
          <a:xfrm>
            <a:off x="3036889" y="2778126"/>
            <a:ext cx="57259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</a:t>
            </a:r>
            <a:r>
              <a:rPr lang="tr-TR" sz="3400" baseline="-25000">
                <a:latin typeface="Times New Roman" pitchFamily="18" charset="0"/>
              </a:rPr>
              <a:t>0</a:t>
            </a:r>
          </a:p>
        </p:txBody>
      </p:sp>
      <p:sp>
        <p:nvSpPr>
          <p:cNvPr id="18448" name="Line 20"/>
          <p:cNvSpPr>
            <a:spLocks noChangeShapeType="1"/>
          </p:cNvSpPr>
          <p:nvPr/>
        </p:nvSpPr>
        <p:spPr bwMode="auto">
          <a:xfrm flipH="1">
            <a:off x="3684588" y="3209925"/>
            <a:ext cx="27368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8449" name="Line 21"/>
          <p:cNvSpPr>
            <a:spLocks noChangeShapeType="1"/>
          </p:cNvSpPr>
          <p:nvPr/>
        </p:nvSpPr>
        <p:spPr bwMode="auto">
          <a:xfrm>
            <a:off x="4981576" y="3209925"/>
            <a:ext cx="22225" cy="2579688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8450" name="Line 22"/>
          <p:cNvSpPr>
            <a:spLocks noChangeShapeType="1"/>
          </p:cNvSpPr>
          <p:nvPr/>
        </p:nvSpPr>
        <p:spPr bwMode="auto">
          <a:xfrm>
            <a:off x="6392864" y="3209925"/>
            <a:ext cx="22225" cy="2579688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tr-TR" sz="3400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3000375" y="3565526"/>
            <a:ext cx="64472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400">
                <a:latin typeface="Times New Roman" pitchFamily="18" charset="0"/>
              </a:rPr>
              <a:t>P*</a:t>
            </a:r>
          </a:p>
        </p:txBody>
      </p:sp>
      <p:sp>
        <p:nvSpPr>
          <p:cNvPr id="15384" name="AutoShape 24"/>
          <p:cNvSpPr>
            <a:spLocks/>
          </p:cNvSpPr>
          <p:nvPr/>
        </p:nvSpPr>
        <p:spPr bwMode="auto">
          <a:xfrm rot="5400000">
            <a:off x="5520532" y="2237582"/>
            <a:ext cx="360363" cy="1295400"/>
          </a:xfrm>
          <a:prstGeom prst="leftBrace">
            <a:avLst>
              <a:gd name="adj1" fmla="val 29956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sz="3400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2855913" y="3140076"/>
            <a:ext cx="0" cy="7207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3400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4945063" y="3284539"/>
            <a:ext cx="647700" cy="5048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3400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 flipH="1">
            <a:off x="5953125" y="3284539"/>
            <a:ext cx="503238" cy="5048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 sz="3400"/>
          </a:p>
        </p:txBody>
      </p:sp>
    </p:spTree>
    <p:extLst>
      <p:ext uri="{BB962C8B-B14F-4D97-AF65-F5344CB8AC3E}">
        <p14:creationId xmlns:p14="http://schemas.microsoft.com/office/powerpoint/2010/main" val="1509218434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5" grpId="0"/>
      <p:bldP spid="15376" grpId="0" animBg="1"/>
      <p:bldP spid="15377" grpId="0" animBg="1"/>
      <p:bldP spid="15378" grpId="0"/>
      <p:bldP spid="15383" grpId="0"/>
      <p:bldP spid="15384" grpId="0" animBg="1"/>
      <p:bldP spid="15386" grpId="0" animBg="1"/>
      <p:bldP spid="15387" grpId="0" animBg="1"/>
      <p:bldP spid="153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Talep Fazlası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/>
              <a:t>Fiyatlar denge seviyesinin altındaysa, toplam talep toplam arzdan fazladır. </a:t>
            </a:r>
          </a:p>
          <a:p>
            <a:r>
              <a:rPr lang="tr-TR"/>
              <a:t>Aşırı talep, fiyatların yükselmesine neden olur. </a:t>
            </a:r>
          </a:p>
          <a:p>
            <a:r>
              <a:rPr lang="tr-TR"/>
              <a:t>Fiyatlar yükseldikçe, kısa dönemde, reel ücretler düşer. </a:t>
            </a:r>
          </a:p>
          <a:p>
            <a:r>
              <a:rPr lang="tr-TR"/>
              <a:t>Sonuç olarak, toplam harcamalar azalırken, maliyetler düştüğü için toplam ürün artmaya başlar.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798903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116</TotalTime>
  <Words>348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Bookman Old Style</vt:lpstr>
      <vt:lpstr>Century Gothic</vt:lpstr>
      <vt:lpstr>Times New Roman</vt:lpstr>
      <vt:lpstr>Wingdings</vt:lpstr>
      <vt:lpstr>Wood Type</vt:lpstr>
      <vt:lpstr>İşsizlik ve Enflasyon </vt:lpstr>
      <vt:lpstr>Toplam Talep</vt:lpstr>
      <vt:lpstr>Toplam Talep</vt:lpstr>
      <vt:lpstr>Toplam Talep Eğrisinin Kayması</vt:lpstr>
      <vt:lpstr>Toplam Arz</vt:lpstr>
      <vt:lpstr>Denge Üretim ve Fiyat Düzeyi</vt:lpstr>
      <vt:lpstr>Talep Azlığı</vt:lpstr>
      <vt:lpstr>Talep Azlığı</vt:lpstr>
      <vt:lpstr>Talep Fazlası</vt:lpstr>
      <vt:lpstr>Talep Fazlası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Talebi ve Faiz Oranı</dc:title>
  <dc:creator>Kemal Kızılca</dc:creator>
  <cp:lastModifiedBy>Kemal Kızılca</cp:lastModifiedBy>
  <cp:revision>11</cp:revision>
  <dcterms:created xsi:type="dcterms:W3CDTF">2018-02-04T07:55:43Z</dcterms:created>
  <dcterms:modified xsi:type="dcterms:W3CDTF">2018-02-04T09:51:47Z</dcterms:modified>
</cp:coreProperties>
</file>