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Yoksulluk ve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a:t>
            </a:r>
            <a:r>
              <a:rPr lang="tr-TR" sz="3200" smtClean="0"/>
              <a:t>Yoksullukla mücadele stratejileri</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b="1" dirty="0"/>
              <a:t> Radikal </a:t>
            </a:r>
            <a:r>
              <a:rPr lang="tr-TR" b="1" dirty="0" smtClean="0"/>
              <a:t>Reform</a:t>
            </a:r>
          </a:p>
          <a:p>
            <a:pPr marL="0" indent="0">
              <a:buNone/>
            </a:pPr>
            <a:endParaRPr lang="tr-TR" dirty="0"/>
          </a:p>
          <a:p>
            <a:pPr marL="0" indent="0" algn="just">
              <a:buNone/>
            </a:pPr>
            <a:r>
              <a:rPr lang="tr-TR" dirty="0"/>
              <a:t>Radikal reform üretim araçlarının mülkiyetinin ve üretim ilişkilerinin köklü bir biçimde yeniden yapılandırılması ve bunlara eşitlikçi bir kimlik kazandırılması olarak tanımlanmakta ve uygulamada değişik ülkelerde değişik biçimler almaktadır. </a:t>
            </a:r>
          </a:p>
        </p:txBody>
      </p:sp>
    </p:spTree>
    <p:extLst>
      <p:ext uri="{BB962C8B-B14F-4D97-AF65-F5344CB8AC3E}">
        <p14:creationId xmlns:p14="http://schemas.microsoft.com/office/powerpoint/2010/main" val="2877622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a:t>Erdoğan, N.  Yoksulluk Halleri: Türkiye'de Kent Yoksulluğunun Toplumsal Görünümleri. İletişim Yayınevi.</a:t>
            </a:r>
          </a:p>
          <a:p>
            <a:r>
              <a:rPr lang="tr-TR" dirty="0"/>
              <a:t>Kutlu, M. Yoksulluk Kitabı. Dergah Yayınları.</a:t>
            </a:r>
          </a:p>
          <a:p>
            <a:r>
              <a:rPr lang="tr-TR" dirty="0"/>
              <a:t>Özdek, Y. 2002. Yoksulluk, Şiddet ve İnsan Hakları. TODAİE.</a:t>
            </a:r>
          </a:p>
          <a:p>
            <a:r>
              <a:rPr lang="tr-TR" dirty="0" err="1"/>
              <a:t>Payne</a:t>
            </a:r>
            <a:r>
              <a:rPr lang="tr-TR" dirty="0"/>
              <a:t>, R.K., 2003. Framework </a:t>
            </a:r>
            <a:r>
              <a:rPr lang="tr-TR" dirty="0" err="1"/>
              <a:t>for</a:t>
            </a:r>
            <a:r>
              <a:rPr lang="tr-TR" dirty="0"/>
              <a:t> </a:t>
            </a:r>
            <a:r>
              <a:rPr lang="tr-TR" dirty="0" err="1"/>
              <a:t>Understanding</a:t>
            </a:r>
            <a:r>
              <a:rPr lang="tr-TR" dirty="0"/>
              <a:t> </a:t>
            </a:r>
            <a:r>
              <a:rPr lang="tr-TR" dirty="0" err="1"/>
              <a:t>Poverty</a:t>
            </a:r>
            <a:r>
              <a:rPr lang="tr-TR" dirty="0"/>
              <a:t>. Aha </a:t>
            </a:r>
            <a:r>
              <a:rPr lang="tr-TR" dirty="0" err="1"/>
              <a:t>Process</a:t>
            </a:r>
            <a:r>
              <a:rPr lang="tr-TR" dirty="0"/>
              <a:t>, </a:t>
            </a:r>
            <a:r>
              <a:rPr lang="tr-TR" dirty="0" err="1"/>
              <a:t>Pub</a:t>
            </a:r>
            <a:r>
              <a:rPr lang="tr-TR" dirty="0"/>
              <a:t>.</a:t>
            </a:r>
          </a:p>
          <a:p>
            <a:r>
              <a:rPr lang="en-US" dirty="0"/>
              <a:t>Reid, P.1999. Professionalization of Poverty: Social Work &amp; the Poor in the Twentieth </a:t>
            </a:r>
            <a:r>
              <a:rPr lang="en-US" dirty="0" err="1"/>
              <a:t>Century.Aldine</a:t>
            </a:r>
            <a:r>
              <a:rPr lang="en-US" dirty="0"/>
              <a:t> Transaction</a:t>
            </a:r>
            <a:endParaRPr lang="tr-TR" dirty="0"/>
          </a:p>
          <a:p>
            <a:endParaRPr lang="tr-TR" dirty="0"/>
          </a:p>
        </p:txBody>
      </p:sp>
    </p:spTree>
    <p:extLst>
      <p:ext uri="{BB962C8B-B14F-4D97-AF65-F5344CB8AC3E}">
        <p14:creationId xmlns:p14="http://schemas.microsoft.com/office/powerpoint/2010/main" val="381922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Yoksullukla Mücadele</a:t>
            </a:r>
            <a:endParaRPr lang="tr-TR" dirty="0"/>
          </a:p>
        </p:txBody>
      </p:sp>
      <p:sp>
        <p:nvSpPr>
          <p:cNvPr id="3" name="2 İçerik Yer Tutucusu"/>
          <p:cNvSpPr>
            <a:spLocks noGrp="1"/>
          </p:cNvSpPr>
          <p:nvPr>
            <p:ph sz="quarter" idx="1"/>
          </p:nvPr>
        </p:nvSpPr>
        <p:spPr>
          <a:xfrm>
            <a:off x="457200" y="1916832"/>
            <a:ext cx="8229600" cy="4240128"/>
          </a:xfrm>
        </p:spPr>
        <p:txBody>
          <a:bodyPr/>
          <a:lstStyle/>
          <a:p>
            <a:pPr algn="just"/>
            <a:r>
              <a:rPr lang="tr-TR" dirty="0"/>
              <a:t>Dünya’da ve Türkiye’de yoksullukla mücadelede en acil çözümlerden biri olarak görülen </a:t>
            </a:r>
            <a:r>
              <a:rPr lang="tr-TR" b="1" dirty="0"/>
              <a:t>“sosyal yardımlar” </a:t>
            </a:r>
            <a:r>
              <a:rPr lang="tr-TR" dirty="0"/>
              <a:t>önemli bir kaynak olarak tanımlanmaktadır. Bu nedenle yoksullukla mücadelede bir kaynak olarak sosyal yardımların çözüm üretme kapasitesinin tartışılmasına ihtiyaç duyulmaktadır</a:t>
            </a:r>
            <a:r>
              <a:rPr lang="tr-TR" dirty="0" smtClean="0"/>
              <a:t>.</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dirty="0"/>
              <a:t>Ekonomik açıdan gelişmeyen bir ülke gerçekte ekonomik bakımdan zayıf bir ülkedir ve sosyal refah düzeyini asla geliştiremez. </a:t>
            </a:r>
            <a:endParaRPr lang="tr-TR" dirty="0" smtClean="0"/>
          </a:p>
          <a:p>
            <a:pPr algn="just"/>
            <a:endParaRPr lang="tr-TR" dirty="0"/>
          </a:p>
          <a:p>
            <a:pPr algn="just"/>
            <a:r>
              <a:rPr lang="tr-TR" dirty="0" smtClean="0"/>
              <a:t>Deneyimler </a:t>
            </a:r>
            <a:r>
              <a:rPr lang="tr-TR" dirty="0"/>
              <a:t>yoksullukla mücadele için en iyi aracın, sanayi ve tarım sektöründe yatırımlarla iş fırsatı oluşturmak, dinamik üretim üniteleri kurmak ve küresel ticarette aktif bir şekilde yer almak olduğunu gösteriyor.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Kuşkusuz bu süreçte sosyal adaleti sağlamak, serveti adil bir şekilde dağıtmak da toplumun çeşitli kesimleri arasında ayrımcılığı ve eşitsizliği engelleyen önemli etkenlerdir</a:t>
            </a:r>
            <a:r>
              <a:rPr lang="tr-TR" dirty="0" smtClean="0"/>
              <a:t>.</a:t>
            </a:r>
          </a:p>
          <a:p>
            <a:pPr algn="just"/>
            <a:endParaRPr lang="tr-TR" dirty="0"/>
          </a:p>
          <a:p>
            <a:pPr algn="just"/>
            <a:r>
              <a:rPr lang="tr-TR" dirty="0" smtClean="0"/>
              <a:t> </a:t>
            </a:r>
            <a:r>
              <a:rPr lang="tr-TR" dirty="0"/>
              <a:t>Aslında gelişmekte olan ülkelerde birçok siyasi ve sosyal huzursuzluğun başlıca kaynağı, batılı gelişmiş yayılmacı devletlerin sömürücü politikalarıdır. Bu yüzden bu devletlerin yoksullukla mücadelede yükümlülüğü daha fazladır.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219200"/>
            <a:ext cx="8229600" cy="5450160"/>
          </a:xfrm>
        </p:spPr>
        <p:txBody>
          <a:bodyPr>
            <a:normAutofit/>
          </a:bodyPr>
          <a:lstStyle/>
          <a:p>
            <a:pPr algn="just"/>
            <a:r>
              <a:rPr lang="tr-TR" dirty="0"/>
              <a:t>Türkiye’de genel olarak </a:t>
            </a:r>
            <a:r>
              <a:rPr lang="tr-TR" dirty="0" err="1"/>
              <a:t>hanehalkı</a:t>
            </a:r>
            <a:r>
              <a:rPr lang="tr-TR" dirty="0"/>
              <a:t> büyüdükçe yoksulluk artmaktadır. Sadece kentlerde 1–2 kişiden oluşan </a:t>
            </a:r>
            <a:r>
              <a:rPr lang="tr-TR" dirty="0" err="1"/>
              <a:t>hanehalklarının</a:t>
            </a:r>
            <a:r>
              <a:rPr lang="tr-TR" dirty="0"/>
              <a:t> yoksulluk oranının 3–4 kişiden oluşan </a:t>
            </a:r>
            <a:r>
              <a:rPr lang="tr-TR" dirty="0" err="1"/>
              <a:t>hanehalklarından</a:t>
            </a:r>
            <a:r>
              <a:rPr lang="tr-TR" dirty="0"/>
              <a:t> daha yüksek olması, Türkiye geneli için 1–2 kişiden oluşan </a:t>
            </a:r>
            <a:r>
              <a:rPr lang="tr-TR" dirty="0" err="1"/>
              <a:t>hanehalklarının</a:t>
            </a:r>
            <a:r>
              <a:rPr lang="tr-TR" dirty="0"/>
              <a:t> yoksulluk oranın 3–4 kişilik </a:t>
            </a:r>
            <a:r>
              <a:rPr lang="tr-TR" dirty="0" err="1"/>
              <a:t>hanehalklarından</a:t>
            </a:r>
            <a:r>
              <a:rPr lang="tr-TR" dirty="0"/>
              <a:t> daha yüksek olmasına neden olmaktadır. 2007 yılında Türkiye’de </a:t>
            </a:r>
            <a:r>
              <a:rPr lang="tr-TR" dirty="0" err="1"/>
              <a:t>hanehalkı</a:t>
            </a:r>
            <a:r>
              <a:rPr lang="tr-TR" dirty="0"/>
              <a:t> büyüklüğü 3–4 kişi olan hanelerin yoksulluk oranı % 9,28, büyüklüğü 5–6 kişi olan hanelerin % 21,42 iken, 7 ve daha fazla kişiden oluşan hanelerin yoksulluk oranı % 42,07 olarak hesaplanmıştır. 7 ve daha fazla kişiden oluşan hanelerden kentsel yerlerde oturanlar için yoksulluk riski % 33,14 iken, kırsal yerlerde bu oran % 50,26’dır.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844824"/>
            <a:ext cx="8229600" cy="4312136"/>
          </a:xfrm>
        </p:spPr>
        <p:txBody>
          <a:bodyPr/>
          <a:lstStyle/>
          <a:p>
            <a:pPr algn="just"/>
            <a:r>
              <a:rPr lang="tr-TR" dirty="0"/>
              <a:t>Kır için </a:t>
            </a:r>
            <a:r>
              <a:rPr lang="tr-TR" dirty="0" err="1"/>
              <a:t>hanehalkı</a:t>
            </a:r>
            <a:r>
              <a:rPr lang="tr-TR" dirty="0"/>
              <a:t> büyüklüğüne göre hesaplanan yoksulluk oranlarının tamamı kentler için hesaplanan oranlardan çok daha yüksektir. </a:t>
            </a:r>
            <a:endParaRPr lang="tr-TR" dirty="0" smtClean="0"/>
          </a:p>
          <a:p>
            <a:pPr algn="just"/>
            <a:endParaRPr lang="tr-TR" dirty="0"/>
          </a:p>
          <a:p>
            <a:pPr algn="just"/>
            <a:r>
              <a:rPr lang="tr-TR" dirty="0" smtClean="0"/>
              <a:t>Bu </a:t>
            </a:r>
            <a:r>
              <a:rPr lang="tr-TR" dirty="0"/>
              <a:t>durum, yoksullukla mücadelede kırsal kesime öncelik verilmesi gerektiğine işaret etmektedir.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Gelir eşitsizliği büyüdükçe yoksullukla mücadelede sonuç almak da zorlaşmaktadır. </a:t>
            </a:r>
            <a:endParaRPr lang="tr-TR" dirty="0" smtClean="0"/>
          </a:p>
          <a:p>
            <a:pPr algn="just"/>
            <a:endParaRPr lang="tr-TR" dirty="0"/>
          </a:p>
          <a:p>
            <a:pPr algn="just"/>
            <a:r>
              <a:rPr lang="tr-TR" dirty="0" smtClean="0"/>
              <a:t>Yoksullukla </a:t>
            </a:r>
            <a:r>
              <a:rPr lang="tr-TR" dirty="0"/>
              <a:t>mücadelede kamu yöneticileri, gelir dağılımı dengesizliğinin sonucu olarak, zengin-yoksul arasındaki uçurumun derinleşmesi gerçeği karşısında, yoksulluğu bertaraf edecek çabalar almak yerine, yoksulların sorunlarıyla ilgilenmeye odaklanmışlardır.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60648"/>
            <a:ext cx="8229600" cy="5896312"/>
          </a:xfrm>
        </p:spPr>
        <p:txBody>
          <a:bodyPr/>
          <a:lstStyle/>
          <a:p>
            <a:pPr marL="0" indent="0" algn="just">
              <a:buNone/>
            </a:pPr>
            <a:r>
              <a:rPr lang="tr-TR" b="1" dirty="0"/>
              <a:t>Yoksullukla mücadele yöntemlerine ilişkin yaklaşımlar üç ana eksende gruplandırılabilir</a:t>
            </a:r>
            <a:r>
              <a:rPr lang="tr-TR" b="1" dirty="0" smtClean="0"/>
              <a:t>:</a:t>
            </a:r>
          </a:p>
          <a:p>
            <a:pPr marL="0" indent="0" algn="just">
              <a:buNone/>
            </a:pPr>
            <a:endParaRPr lang="tr-TR" b="1" dirty="0"/>
          </a:p>
          <a:p>
            <a:pPr algn="just"/>
            <a:r>
              <a:rPr lang="tr-TR" b="1" dirty="0"/>
              <a:t>Dolaylı </a:t>
            </a:r>
            <a:r>
              <a:rPr lang="tr-TR" b="1" dirty="0" smtClean="0"/>
              <a:t>Yaklaşım</a:t>
            </a:r>
          </a:p>
          <a:p>
            <a:pPr marL="0" indent="0" algn="just">
              <a:buNone/>
            </a:pPr>
            <a:endParaRPr lang="tr-TR" b="1" dirty="0"/>
          </a:p>
          <a:p>
            <a:pPr marL="0" indent="0" algn="just">
              <a:buNone/>
            </a:pPr>
            <a:r>
              <a:rPr lang="tr-TR" dirty="0"/>
              <a:t>Bu yaklaşım, kaynakların büyümeyi hızlandırmak için kullanılmasını ve büyüme yoluyla yoksulların gelirlerinde ve yaşam standartlarında iyileştirme sağlamayı amaçlamaktadır. Bu yaklaşım, ayrıca büyümenin yoksulluk üzerindeki etkileri üzerinde odaklanmakta ve büyüme sürecinde gelir dağılımında ortaya çıkan değişiklikleri de bu tartışmada ön plana çıkarmaktadır.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marL="0" indent="0" algn="just">
              <a:buNone/>
            </a:pPr>
            <a:r>
              <a:rPr lang="tr-TR" b="1" dirty="0"/>
              <a:t>Dolaysız (Doğrudan) </a:t>
            </a:r>
            <a:r>
              <a:rPr lang="tr-TR" b="1" dirty="0" smtClean="0"/>
              <a:t>Yaklaşım</a:t>
            </a:r>
          </a:p>
          <a:p>
            <a:pPr marL="0" indent="0" algn="just">
              <a:buNone/>
            </a:pPr>
            <a:endParaRPr lang="tr-TR" dirty="0"/>
          </a:p>
          <a:p>
            <a:pPr algn="just"/>
            <a:r>
              <a:rPr lang="tr-TR" dirty="0"/>
              <a:t>Başta beslenme, sağlık, eğitim ve konut gibi temel ihtiyaçlar olmak üzere yoksulların yaşam standartlarını ilgilendiren konulara yönelik olarak devletin uygulamaya koyduğu somut programları, politikaları ve bunlar aracılığıyla yoksul kesimlere sağladığı transferleri kapsamaktadır. </a:t>
            </a:r>
          </a:p>
        </p:txBody>
      </p:sp>
    </p:spTree>
    <p:extLst>
      <p:ext uri="{BB962C8B-B14F-4D97-AF65-F5344CB8AC3E}">
        <p14:creationId xmlns:p14="http://schemas.microsoft.com/office/powerpoint/2010/main" val="12119780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TotalTime>
  <Words>543</Words>
  <Application>Microsoft Office PowerPoint</Application>
  <PresentationFormat>Ekran Gösterisi (4:3)</PresentationFormat>
  <Paragraphs>37</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Sosyal Hizmet Bölümü</vt:lpstr>
      <vt:lpstr>Yoksullukla Mücadele</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9</cp:revision>
  <dcterms:created xsi:type="dcterms:W3CDTF">2017-04-26T08:36:58Z</dcterms:created>
  <dcterms:modified xsi:type="dcterms:W3CDTF">2020-05-02T10:12:16Z</dcterms:modified>
</cp:coreProperties>
</file>