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6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6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6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6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6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5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8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5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Organizing Data, Database Approach and Data </a:t>
            </a:r>
            <a:r>
              <a:rPr lang="en-US" b="1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81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Every </a:t>
            </a:r>
            <a:r>
              <a:rPr lang="en-US" sz="3600" dirty="0"/>
              <a:t>dollar spent on technology may lead to five to seven more dollars on consulting and other </a:t>
            </a:r>
            <a:r>
              <a:rPr lang="en-US" sz="3600" dirty="0" smtClean="0"/>
              <a:t>services</a:t>
            </a:r>
            <a:endParaRPr lang="tr-TR" sz="3600" dirty="0" smtClean="0"/>
          </a:p>
          <a:p>
            <a:pPr lvl="1"/>
            <a:r>
              <a:rPr lang="tr-TR" sz="3200" dirty="0" err="1" smtClean="0"/>
              <a:t>This</a:t>
            </a:r>
            <a:r>
              <a:rPr lang="tr-TR" sz="3200" dirty="0" smtClean="0"/>
              <a:t> is </a:t>
            </a:r>
            <a:r>
              <a:rPr lang="tr-TR" sz="3200" dirty="0" err="1" smtClean="0"/>
              <a:t>because</a:t>
            </a:r>
            <a:r>
              <a:rPr lang="tr-TR" sz="3200" dirty="0" smtClean="0"/>
              <a:t> of ……………………………………………..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299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Enterprise Resource Planning (ERP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tr-TR" sz="3600" dirty="0" err="1" smtClean="0"/>
              <a:t>focuses</a:t>
            </a:r>
            <a:r>
              <a:rPr lang="tr-TR" sz="3600" dirty="0" smtClean="0"/>
              <a:t> </a:t>
            </a:r>
            <a:r>
              <a:rPr lang="en-US" sz="3600" dirty="0" smtClean="0"/>
              <a:t>on </a:t>
            </a:r>
            <a:r>
              <a:rPr lang="en-US" sz="3600" dirty="0"/>
              <a:t>the efficiency of a firm’s internal production, distribution, and financial </a:t>
            </a:r>
            <a:r>
              <a:rPr lang="en-US" sz="3600" dirty="0" smtClean="0"/>
              <a:t>processes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en-US" sz="3600" dirty="0" smtClean="0"/>
              <a:t>integrates </a:t>
            </a:r>
            <a:r>
              <a:rPr lang="en-US" sz="3600" dirty="0"/>
              <a:t>and automates many internal business processes and information systems within the </a:t>
            </a:r>
            <a:r>
              <a:rPr lang="tr-TR" sz="3600" dirty="0" err="1" smtClean="0"/>
              <a:t>business</a:t>
            </a:r>
            <a:r>
              <a:rPr lang="tr-TR" sz="3600" dirty="0" smtClean="0"/>
              <a:t> </a:t>
            </a:r>
            <a:r>
              <a:rPr lang="tr-TR" sz="3600" dirty="0" err="1" smtClean="0"/>
              <a:t>functions</a:t>
            </a:r>
            <a:r>
              <a:rPr lang="en-US" sz="3600" dirty="0" smtClean="0"/>
              <a:t>.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7379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Enterprise Resource Planning (ERP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/>
              <a:t>Benefits</a:t>
            </a:r>
            <a:r>
              <a:rPr lang="tr-TR" sz="3600" dirty="0" smtClean="0"/>
              <a:t> of ERP</a:t>
            </a:r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system modules are designed to integrate together, interacting through the single database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endParaRPr lang="tr-TR" sz="3200" dirty="0" smtClean="0"/>
          </a:p>
          <a:p>
            <a:pPr lvl="1"/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en-US" sz="3200" dirty="0" smtClean="0"/>
              <a:t>allow</a:t>
            </a:r>
            <a:r>
              <a:rPr lang="tr-TR" sz="3200" dirty="0"/>
              <a:t>s</a:t>
            </a:r>
            <a:r>
              <a:rPr lang="en-US" sz="3200" dirty="0" smtClean="0"/>
              <a:t> </a:t>
            </a:r>
            <a:r>
              <a:rPr lang="en-US" sz="3200" dirty="0"/>
              <a:t>organizations to focus </a:t>
            </a:r>
            <a:r>
              <a:rPr lang="tr-TR" sz="3200" dirty="0" smtClean="0"/>
              <a:t>on</a:t>
            </a:r>
            <a:r>
              <a:rPr lang="en-US" sz="3200" dirty="0" smtClean="0"/>
              <a:t>their </a:t>
            </a:r>
            <a:r>
              <a:rPr lang="en-US" sz="3200" dirty="0"/>
              <a:t>core business processes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379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Enterprise Resource Planning (ERP)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However</a:t>
            </a:r>
            <a:r>
              <a:rPr lang="tr-TR" sz="3600" dirty="0" smtClean="0"/>
              <a:t>,</a:t>
            </a:r>
          </a:p>
          <a:p>
            <a:pPr lvl="1"/>
            <a:r>
              <a:rPr lang="en-US" sz="3200" dirty="0"/>
              <a:t>ERP system implementations can be complex and </a:t>
            </a:r>
            <a:r>
              <a:rPr lang="en-US" sz="3200" dirty="0" smtClean="0"/>
              <a:t>expensive</a:t>
            </a:r>
            <a:endParaRPr lang="tr-TR" sz="3200" dirty="0" smtClean="0"/>
          </a:p>
          <a:p>
            <a:pPr lvl="1"/>
            <a:r>
              <a:rPr lang="tr-TR" sz="3200" dirty="0" err="1" smtClean="0"/>
              <a:t>Like</a:t>
            </a:r>
            <a:r>
              <a:rPr lang="tr-TR" sz="3200" dirty="0" smtClean="0"/>
              <a:t> </a:t>
            </a:r>
            <a:r>
              <a:rPr lang="tr-TR" sz="3200" dirty="0" err="1" smtClean="0"/>
              <a:t>brain</a:t>
            </a:r>
            <a:r>
              <a:rPr lang="tr-TR" sz="3200" dirty="0" smtClean="0"/>
              <a:t> </a:t>
            </a:r>
            <a:r>
              <a:rPr lang="tr-TR" sz="3200" dirty="0" err="1" smtClean="0"/>
              <a:t>transplant</a:t>
            </a:r>
            <a:endParaRPr lang="tr-TR" sz="3200" dirty="0" smtClean="0"/>
          </a:p>
          <a:p>
            <a:pPr lvl="1"/>
            <a:r>
              <a:rPr lang="en-US" sz="3200" dirty="0"/>
              <a:t>Failure to implement them correctly can result in severe </a:t>
            </a:r>
            <a:r>
              <a:rPr lang="en-US" sz="3200" dirty="0" smtClean="0"/>
              <a:t>consequences</a:t>
            </a:r>
            <a:endParaRPr lang="tr-TR" sz="3200" dirty="0" smtClean="0"/>
          </a:p>
          <a:p>
            <a:pPr lvl="2"/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level</a:t>
            </a:r>
            <a:r>
              <a:rPr lang="tr-TR" sz="2800" dirty="0" smtClean="0"/>
              <a:t> of </a:t>
            </a:r>
            <a:r>
              <a:rPr lang="tr-TR" sz="2800" dirty="0" err="1" smtClean="0"/>
              <a:t>managers</a:t>
            </a:r>
            <a:r>
              <a:rPr lang="tr-TR" sz="2800" dirty="0" smtClean="0"/>
              <a:t> </a:t>
            </a:r>
            <a:r>
              <a:rPr lang="tr-TR" sz="2800" dirty="0" err="1" smtClean="0"/>
              <a:t>does</a:t>
            </a:r>
            <a:r>
              <a:rPr lang="tr-TR" sz="2800" dirty="0" smtClean="0"/>
              <a:t> </a:t>
            </a:r>
            <a:r>
              <a:rPr lang="tr-TR" sz="2800" dirty="0" err="1" smtClean="0"/>
              <a:t>take</a:t>
            </a:r>
            <a:r>
              <a:rPr lang="tr-TR" sz="2800" dirty="0" smtClean="0"/>
              <a:t> </a:t>
            </a:r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?</a:t>
            </a:r>
          </a:p>
          <a:p>
            <a:pPr lvl="1"/>
            <a:r>
              <a:rPr lang="en-US" sz="3200" dirty="0" err="1"/>
              <a:t>Carr’s</a:t>
            </a:r>
            <a:r>
              <a:rPr lang="en-US" sz="3200" dirty="0"/>
              <a:t> criticism for the ERP </a:t>
            </a:r>
            <a:r>
              <a:rPr lang="en-US" sz="3200" dirty="0" smtClean="0"/>
              <a:t>systems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46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Baltzan</a:t>
            </a:r>
            <a:r>
              <a:rPr lang="tr-TR" sz="3200" dirty="0" smtClean="0"/>
              <a:t> P. (2019), Business </a:t>
            </a:r>
            <a:r>
              <a:rPr lang="tr-TR" sz="3200" dirty="0" err="1" smtClean="0"/>
              <a:t>Driven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</a:t>
            </a:r>
            <a:r>
              <a:rPr lang="tr-TR" sz="3200" dirty="0" smtClean="0"/>
              <a:t> </a:t>
            </a:r>
            <a:r>
              <a:rPr lang="tr-TR" sz="3200" dirty="0" err="1" smtClean="0"/>
              <a:t>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, 6th Ed.</a:t>
            </a:r>
          </a:p>
          <a:p>
            <a:r>
              <a:rPr lang="en-US" sz="3200" dirty="0" smtClean="0"/>
              <a:t>Laudon K. and J. Laudon</a:t>
            </a:r>
            <a:r>
              <a:rPr lang="tr-TR" sz="3200" dirty="0" smtClean="0"/>
              <a:t> (2018)</a:t>
            </a:r>
            <a:r>
              <a:rPr lang="en-US" sz="3200" dirty="0" smtClean="0"/>
              <a:t>, Management Information Systems, </a:t>
            </a:r>
            <a:r>
              <a:rPr lang="tr-TR" sz="3200" dirty="0" err="1" smtClean="0"/>
              <a:t>Managing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Digital</a:t>
            </a:r>
            <a:r>
              <a:rPr lang="tr-TR" sz="3200" dirty="0" smtClean="0"/>
              <a:t> </a:t>
            </a:r>
            <a:r>
              <a:rPr lang="tr-TR" sz="3200" dirty="0" err="1" smtClean="0"/>
              <a:t>Firm</a:t>
            </a:r>
            <a:r>
              <a:rPr lang="tr-TR" sz="3200" dirty="0" smtClean="0"/>
              <a:t>, </a:t>
            </a:r>
            <a:r>
              <a:rPr lang="tr-TR" sz="3200" dirty="0" err="1" smtClean="0"/>
              <a:t>Pearson</a:t>
            </a:r>
            <a:r>
              <a:rPr lang="tr-TR" sz="3200" dirty="0" smtClean="0"/>
              <a:t>, 15th Ed.</a:t>
            </a:r>
          </a:p>
          <a:p>
            <a:r>
              <a:rPr lang="tr-TR" sz="3200" dirty="0" err="1" smtClean="0"/>
              <a:t>Plant</a:t>
            </a:r>
            <a:r>
              <a:rPr lang="tr-TR" sz="3200" dirty="0" smtClean="0"/>
              <a:t> R. </a:t>
            </a:r>
            <a:r>
              <a:rPr lang="tr-TR" sz="3200" dirty="0" err="1" smtClean="0"/>
              <a:t>And</a:t>
            </a:r>
            <a:r>
              <a:rPr lang="tr-TR" sz="3200" dirty="0" smtClean="0"/>
              <a:t> S. </a:t>
            </a:r>
            <a:r>
              <a:rPr lang="tr-TR" sz="3200" dirty="0" err="1" smtClean="0"/>
              <a:t>Murrel</a:t>
            </a:r>
            <a:r>
              <a:rPr lang="tr-TR" sz="3200" dirty="0" smtClean="0"/>
              <a:t> (2007), An </a:t>
            </a:r>
            <a:r>
              <a:rPr lang="tr-TR" sz="3200" dirty="0" err="1" smtClean="0"/>
              <a:t>Executive’s</a:t>
            </a:r>
            <a:r>
              <a:rPr lang="tr-TR" sz="3200" dirty="0" smtClean="0"/>
              <a:t> Guide </a:t>
            </a:r>
            <a:r>
              <a:rPr lang="tr-TR" sz="3200" dirty="0" err="1" smtClean="0"/>
              <a:t>to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Tehcnology</a:t>
            </a:r>
            <a:r>
              <a:rPr lang="tr-TR" sz="3200" dirty="0" smtClean="0"/>
              <a:t>, Cambridge.</a:t>
            </a:r>
          </a:p>
          <a:p>
            <a:r>
              <a:rPr lang="en-US" sz="3200" dirty="0"/>
              <a:t>O’Brien and </a:t>
            </a:r>
            <a:r>
              <a:rPr lang="en-US" sz="3200" dirty="0" err="1" smtClean="0"/>
              <a:t>Marakas</a:t>
            </a:r>
            <a:r>
              <a:rPr lang="tr-TR" sz="3200" dirty="0" smtClean="0"/>
              <a:t> (2011)</a:t>
            </a:r>
            <a:r>
              <a:rPr lang="en-US" sz="3200" smtClean="0"/>
              <a:t>, </a:t>
            </a:r>
            <a:r>
              <a:rPr lang="en-US" sz="3200"/>
              <a:t>Management Information Systems, </a:t>
            </a:r>
            <a:r>
              <a:rPr lang="en-US" sz="3200" smtClean="0"/>
              <a:t>McGraw </a:t>
            </a:r>
            <a:r>
              <a:rPr lang="en-US" sz="3200"/>
              <a:t>Hill, 10</a:t>
            </a:r>
            <a:r>
              <a:rPr lang="en-US" sz="3200" baseline="30000"/>
              <a:t>th</a:t>
            </a:r>
            <a:r>
              <a:rPr lang="en-US" sz="3200"/>
              <a:t> Ed.</a:t>
            </a:r>
            <a:endParaRPr lang="tr-T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97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Relational databases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DBMS </a:t>
            </a:r>
            <a:r>
              <a:rPr lang="tr-TR" sz="3600" dirty="0" err="1" smtClean="0"/>
              <a:t>organizes</a:t>
            </a:r>
            <a:r>
              <a:rPr lang="tr-TR" sz="3600" dirty="0" smtClean="0"/>
              <a:t>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internally</a:t>
            </a:r>
            <a:r>
              <a:rPr lang="tr-TR" sz="3600" dirty="0" smtClean="0"/>
              <a:t> in </a:t>
            </a:r>
            <a:r>
              <a:rPr lang="tr-TR" sz="3600" dirty="0" err="1" smtClean="0"/>
              <a:t>different</a:t>
            </a:r>
            <a:r>
              <a:rPr lang="tr-TR" sz="3600" dirty="0" smtClean="0"/>
              <a:t> </a:t>
            </a:r>
            <a:r>
              <a:rPr lang="tr-TR" sz="3600" dirty="0" err="1" smtClean="0"/>
              <a:t>ways</a:t>
            </a:r>
            <a:r>
              <a:rPr lang="tr-TR" sz="3600" dirty="0" smtClean="0"/>
              <a:t>:</a:t>
            </a:r>
          </a:p>
          <a:p>
            <a:pPr lvl="1"/>
            <a:r>
              <a:rPr lang="en-US" sz="3200" i="1" dirty="0"/>
              <a:t>relational</a:t>
            </a:r>
            <a:r>
              <a:rPr lang="en-US" sz="3200" dirty="0"/>
              <a:t>, </a:t>
            </a:r>
            <a:r>
              <a:rPr lang="en-US" sz="3200" i="1" dirty="0"/>
              <a:t>network</a:t>
            </a:r>
            <a:r>
              <a:rPr lang="en-US" sz="3200" dirty="0"/>
              <a:t>, </a:t>
            </a:r>
            <a:r>
              <a:rPr lang="en-US" sz="3200" i="1" dirty="0"/>
              <a:t>flat</a:t>
            </a:r>
            <a:r>
              <a:rPr lang="en-US" sz="3200" dirty="0"/>
              <a:t>, </a:t>
            </a:r>
            <a:r>
              <a:rPr lang="tr-TR" sz="3200" i="1" dirty="0" err="1" smtClean="0"/>
              <a:t>object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oriented</a:t>
            </a:r>
            <a:r>
              <a:rPr lang="tr-TR" sz="3200" i="1" dirty="0" smtClean="0"/>
              <a:t> </a:t>
            </a:r>
            <a:r>
              <a:rPr lang="en-US" sz="3200" dirty="0" smtClean="0"/>
              <a:t>and </a:t>
            </a:r>
            <a:r>
              <a:rPr lang="en-US" sz="3200" i="1" dirty="0" smtClean="0"/>
              <a:t>hierarchical</a:t>
            </a:r>
            <a:r>
              <a:rPr lang="tr-TR" sz="3200" i="1" dirty="0" smtClean="0"/>
              <a:t> </a:t>
            </a:r>
            <a:r>
              <a:rPr lang="tr-TR" sz="3200" dirty="0" err="1" smtClean="0"/>
              <a:t>refer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way</a:t>
            </a:r>
            <a:r>
              <a:rPr lang="tr-TR" sz="3200" dirty="0" smtClean="0"/>
              <a:t> it </a:t>
            </a:r>
            <a:r>
              <a:rPr lang="tr-TR" sz="3200" dirty="0" err="1" smtClean="0"/>
              <a:t>organizes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36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Relational databases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smtClean="0"/>
              <a:t>D</a:t>
            </a:r>
            <a:r>
              <a:rPr lang="en-US" sz="4000" dirty="0" err="1" smtClean="0"/>
              <a:t>ata</a:t>
            </a:r>
            <a:r>
              <a:rPr lang="en-US" sz="4000" dirty="0" smtClean="0"/>
              <a:t> </a:t>
            </a:r>
            <a:r>
              <a:rPr lang="en-US" sz="4000" dirty="0"/>
              <a:t>is structured into </a:t>
            </a:r>
            <a:r>
              <a:rPr lang="tr-TR" sz="4000" dirty="0" err="1" smtClean="0"/>
              <a:t>two</a:t>
            </a:r>
            <a:r>
              <a:rPr lang="tr-TR" sz="4000" dirty="0" smtClean="0"/>
              <a:t> </a:t>
            </a:r>
            <a:r>
              <a:rPr lang="tr-TR" sz="4000" dirty="0" err="1" smtClean="0"/>
              <a:t>dimensional</a:t>
            </a:r>
            <a:r>
              <a:rPr lang="tr-TR" sz="4000" dirty="0" smtClean="0"/>
              <a:t> </a:t>
            </a:r>
            <a:r>
              <a:rPr lang="en-US" sz="4000" dirty="0" smtClean="0"/>
              <a:t>tables</a:t>
            </a:r>
            <a:r>
              <a:rPr lang="tr-TR" sz="4000" dirty="0" smtClean="0"/>
              <a:t>.</a:t>
            </a:r>
          </a:p>
          <a:p>
            <a:endParaRPr lang="tr-TR" sz="4000" dirty="0" smtClean="0"/>
          </a:p>
          <a:p>
            <a:r>
              <a:rPr lang="tr-TR" sz="4000" dirty="0" smtClean="0"/>
              <a:t>A</a:t>
            </a:r>
            <a:r>
              <a:rPr lang="en-US" sz="4000" dirty="0" err="1" smtClean="0"/>
              <a:t>ll</a:t>
            </a:r>
            <a:r>
              <a:rPr lang="en-US" sz="4000" dirty="0" smtClean="0"/>
              <a:t> </a:t>
            </a:r>
            <a:r>
              <a:rPr lang="en-US" sz="4000" dirty="0"/>
              <a:t>tables must be related to each other through unique identifiers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dirty="0" err="1" smtClean="0"/>
              <a:t>These</a:t>
            </a:r>
            <a:r>
              <a:rPr lang="tr-TR" sz="4000" dirty="0" smtClean="0"/>
              <a:t> </a:t>
            </a:r>
            <a:r>
              <a:rPr lang="tr-TR" sz="4000" dirty="0" err="1" smtClean="0"/>
              <a:t>databases</a:t>
            </a:r>
            <a:r>
              <a:rPr lang="tr-TR" sz="4000" dirty="0" smtClean="0"/>
              <a:t> </a:t>
            </a:r>
            <a:r>
              <a:rPr lang="en-US" sz="4000" dirty="0"/>
              <a:t>can relate any piece of information in another table as long as the two tables share a common data element</a:t>
            </a:r>
            <a:r>
              <a:rPr lang="en-US" sz="4000" dirty="0" smtClean="0"/>
              <a:t>.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5667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Relational databases</a:t>
            </a:r>
            <a:r>
              <a:rPr lang="tr-TR" b="1" dirty="0" smtClean="0"/>
              <a:t> </a:t>
            </a:r>
            <a:r>
              <a:rPr lang="tr-TR" sz="1800" b="1" dirty="0" smtClean="0"/>
              <a:t>(Source:</a:t>
            </a:r>
            <a:r>
              <a:rPr lang="en-US" sz="1800" dirty="0" smtClean="0"/>
              <a:t>Laudon K. and J. Laudon</a:t>
            </a:r>
            <a:r>
              <a:rPr lang="tr-TR" sz="1800" dirty="0" smtClean="0"/>
              <a:t> (2018)</a:t>
            </a:r>
            <a:r>
              <a:rPr lang="en-US" sz="1800" dirty="0" smtClean="0"/>
              <a:t>, Management Information Systems, </a:t>
            </a:r>
            <a:r>
              <a:rPr lang="tr-TR" sz="1800" dirty="0" err="1" smtClean="0"/>
              <a:t>Managing</a:t>
            </a:r>
            <a:r>
              <a:rPr lang="tr-TR" sz="1800" dirty="0" smtClean="0"/>
              <a:t> </a:t>
            </a:r>
            <a:r>
              <a:rPr lang="tr-TR" sz="1800" dirty="0" err="1" smtClean="0"/>
              <a:t>the</a:t>
            </a:r>
            <a:r>
              <a:rPr lang="tr-TR" sz="1800" dirty="0" smtClean="0"/>
              <a:t> </a:t>
            </a:r>
            <a:r>
              <a:rPr lang="tr-TR" sz="1800" dirty="0" err="1" smtClean="0"/>
              <a:t>Digital</a:t>
            </a:r>
            <a:r>
              <a:rPr lang="tr-TR" sz="1800" dirty="0" smtClean="0"/>
              <a:t> </a:t>
            </a:r>
            <a:r>
              <a:rPr lang="tr-TR" sz="1800" dirty="0" err="1" smtClean="0"/>
              <a:t>Firm</a:t>
            </a:r>
            <a:r>
              <a:rPr lang="tr-TR" sz="1800" dirty="0" smtClean="0"/>
              <a:t>, </a:t>
            </a:r>
            <a:r>
              <a:rPr lang="tr-TR" sz="1800" dirty="0" err="1" smtClean="0"/>
              <a:t>Pearson</a:t>
            </a:r>
            <a:r>
              <a:rPr lang="tr-TR" sz="1800" dirty="0" smtClean="0"/>
              <a:t>, 15th Ed.</a:t>
            </a:r>
            <a:r>
              <a:rPr lang="tr-TR" sz="1800" dirty="0"/>
              <a:t>)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78000"/>
            <a:ext cx="10515600" cy="4693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64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Relational databases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They</a:t>
            </a:r>
            <a:r>
              <a:rPr lang="tr-TR" sz="3600" dirty="0" smtClean="0"/>
              <a:t> </a:t>
            </a:r>
            <a:r>
              <a:rPr lang="tr-TR" sz="3600" dirty="0" err="1" smtClean="0"/>
              <a:t>offer</a:t>
            </a:r>
            <a:r>
              <a:rPr lang="tr-TR" sz="3600" dirty="0" smtClean="0"/>
              <a:t> </a:t>
            </a:r>
            <a:r>
              <a:rPr lang="en-US" sz="3600" dirty="0"/>
              <a:t>many advantages over using a text document or a </a:t>
            </a:r>
            <a:r>
              <a:rPr lang="en-US" sz="3600" dirty="0" smtClean="0"/>
              <a:t>spreadsheet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flexibility</a:t>
            </a:r>
            <a:r>
              <a:rPr lang="tr-TR" sz="3200" dirty="0" smtClean="0"/>
              <a:t>, </a:t>
            </a:r>
            <a:r>
              <a:rPr lang="tr-TR" sz="3200" dirty="0" err="1" smtClean="0"/>
              <a:t>reducing</a:t>
            </a:r>
            <a:r>
              <a:rPr lang="tr-TR" sz="3200" dirty="0" smtClean="0"/>
              <a:t> </a:t>
            </a:r>
            <a:r>
              <a:rPr lang="tr-TR" sz="3200" dirty="0" err="1" smtClean="0"/>
              <a:t>redundancy</a:t>
            </a:r>
            <a:r>
              <a:rPr lang="tr-TR" sz="3200" dirty="0" smtClean="0"/>
              <a:t>, </a:t>
            </a:r>
            <a:r>
              <a:rPr lang="tr-TR" sz="3200" dirty="0" err="1" smtClean="0"/>
              <a:t>increased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r>
              <a:rPr lang="tr-TR" sz="3200" dirty="0" smtClean="0"/>
              <a:t> </a:t>
            </a:r>
            <a:r>
              <a:rPr lang="tr-TR" sz="3200" dirty="0" err="1" smtClean="0"/>
              <a:t>integrity</a:t>
            </a:r>
            <a:r>
              <a:rPr lang="tr-TR" sz="3200" dirty="0" smtClean="0"/>
              <a:t>, </a:t>
            </a:r>
            <a:r>
              <a:rPr lang="tr-TR" sz="3200" dirty="0" err="1" smtClean="0"/>
              <a:t>increased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security</a:t>
            </a:r>
            <a:endParaRPr lang="tr-TR" sz="3200" dirty="0" smtClean="0"/>
          </a:p>
          <a:p>
            <a:r>
              <a:rPr lang="en-US" sz="3600" dirty="0"/>
              <a:t>The relational system is at the center of modern applications, and systems such as enterprise resource </a:t>
            </a:r>
            <a:r>
              <a:rPr lang="en-US" sz="3600" dirty="0" smtClean="0"/>
              <a:t>planning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36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Relational databases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Potential</a:t>
            </a:r>
            <a:r>
              <a:rPr lang="tr-TR" sz="4000" dirty="0" smtClean="0"/>
              <a:t> </a:t>
            </a:r>
            <a:r>
              <a:rPr lang="tr-TR" sz="4000" dirty="0" err="1" smtClean="0"/>
              <a:t>negative</a:t>
            </a:r>
            <a:r>
              <a:rPr lang="tr-TR" sz="4000" dirty="0" smtClean="0"/>
              <a:t> </a:t>
            </a:r>
            <a:r>
              <a:rPr lang="tr-TR" sz="4000" dirty="0" err="1" smtClean="0"/>
              <a:t>issues</a:t>
            </a:r>
            <a:r>
              <a:rPr lang="tr-TR" sz="4000" dirty="0" smtClean="0"/>
              <a:t>,</a:t>
            </a:r>
          </a:p>
          <a:p>
            <a:endParaRPr lang="tr-TR" sz="4000" dirty="0" smtClean="0"/>
          </a:p>
          <a:p>
            <a:pPr lvl="1"/>
            <a:r>
              <a:rPr lang="tr-TR" sz="3600" dirty="0" smtClean="0"/>
              <a:t>S</a:t>
            </a:r>
            <a:r>
              <a:rPr lang="en-US" sz="3600" dirty="0" err="1" smtClean="0"/>
              <a:t>pecific</a:t>
            </a:r>
            <a:r>
              <a:rPr lang="en-US" sz="3600" dirty="0" smtClean="0"/>
              <a:t> </a:t>
            </a:r>
            <a:r>
              <a:rPr lang="en-US" sz="3600" dirty="0"/>
              <a:t>technical </a:t>
            </a:r>
            <a:r>
              <a:rPr lang="en-US" sz="3600" dirty="0" smtClean="0"/>
              <a:t>training</a:t>
            </a:r>
            <a:r>
              <a:rPr lang="tr-TR" sz="3600" dirty="0" smtClean="0"/>
              <a:t> is </a:t>
            </a:r>
            <a:r>
              <a:rPr lang="tr-TR" sz="3600" dirty="0" err="1" smtClean="0"/>
              <a:t>required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their</a:t>
            </a:r>
            <a:r>
              <a:rPr lang="tr-TR" sz="3600" dirty="0" smtClean="0"/>
              <a:t> </a:t>
            </a:r>
            <a:r>
              <a:rPr lang="tr-TR" sz="3600" dirty="0" err="1" smtClean="0"/>
              <a:t>creation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execution</a:t>
            </a:r>
            <a:r>
              <a:rPr lang="tr-TR" sz="3600" dirty="0" smtClean="0"/>
              <a:t>.</a:t>
            </a:r>
          </a:p>
          <a:p>
            <a:pPr lvl="1"/>
            <a:endParaRPr lang="tr-TR" sz="3600" dirty="0" smtClean="0"/>
          </a:p>
          <a:p>
            <a:pPr lvl="1"/>
            <a:r>
              <a:rPr lang="tr-TR" sz="3600" dirty="0" err="1" smtClean="0"/>
              <a:t>Big</a:t>
            </a:r>
            <a:r>
              <a:rPr lang="tr-TR" sz="3600" dirty="0" smtClean="0"/>
              <a:t> data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125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 </a:t>
            </a:r>
            <a:r>
              <a:rPr lang="tr-TR" b="1" dirty="0" err="1" smtClean="0"/>
              <a:t>Mining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More</a:t>
            </a:r>
            <a:r>
              <a:rPr lang="tr-TR" sz="4000" dirty="0" smtClean="0"/>
              <a:t> </a:t>
            </a:r>
            <a:r>
              <a:rPr lang="tr-TR" sz="4000" dirty="0" err="1" smtClean="0"/>
              <a:t>discover</a:t>
            </a:r>
            <a:r>
              <a:rPr lang="tr-TR" sz="4000" dirty="0" smtClean="0"/>
              <a:t> </a:t>
            </a:r>
            <a:r>
              <a:rPr lang="tr-TR" sz="4000" dirty="0" err="1" smtClean="0"/>
              <a:t>driven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en-US" sz="4000" dirty="0"/>
              <a:t>the process of looking for patterns and relationships in large data sets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dirty="0" err="1" smtClean="0"/>
              <a:t>Searching</a:t>
            </a:r>
            <a:r>
              <a:rPr lang="tr-TR" sz="4000" dirty="0" smtClean="0"/>
              <a:t> </a:t>
            </a:r>
            <a:r>
              <a:rPr lang="tr-TR" sz="4000" dirty="0" err="1" smtClean="0"/>
              <a:t>for</a:t>
            </a:r>
            <a:r>
              <a:rPr lang="tr-TR" sz="4000" dirty="0" smtClean="0"/>
              <a:t> «</a:t>
            </a:r>
            <a:r>
              <a:rPr lang="tr-TR" sz="4000" dirty="0" err="1" smtClean="0"/>
              <a:t>patterns</a:t>
            </a:r>
            <a:r>
              <a:rPr lang="tr-TR" sz="4000" dirty="0" smtClean="0"/>
              <a:t> of </a:t>
            </a:r>
            <a:r>
              <a:rPr lang="tr-TR" sz="4000" dirty="0" err="1" smtClean="0"/>
              <a:t>interest</a:t>
            </a:r>
            <a:r>
              <a:rPr lang="tr-TR" sz="4000" dirty="0" smtClean="0"/>
              <a:t>»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994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 </a:t>
            </a:r>
            <a:r>
              <a:rPr lang="tr-TR" b="1" dirty="0" err="1" smtClean="0"/>
              <a:t>Mining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</a:t>
            </a:r>
            <a:r>
              <a:rPr lang="en-US" sz="3600" dirty="0" err="1" smtClean="0"/>
              <a:t>xamining</a:t>
            </a:r>
            <a:r>
              <a:rPr lang="en-US" sz="3600" dirty="0" smtClean="0"/>
              <a:t> </a:t>
            </a:r>
            <a:r>
              <a:rPr lang="en-US" sz="3600" dirty="0"/>
              <a:t>the sales </a:t>
            </a:r>
            <a:r>
              <a:rPr lang="en-US" sz="3600" dirty="0" smtClean="0"/>
              <a:t>data</a:t>
            </a:r>
            <a:r>
              <a:rPr lang="tr-TR" sz="3600" dirty="0" smtClean="0"/>
              <a:t> in a </a:t>
            </a:r>
            <a:r>
              <a:rPr lang="tr-TR" sz="3600" dirty="0" err="1" smtClean="0"/>
              <a:t>super</a:t>
            </a:r>
            <a:r>
              <a:rPr lang="tr-TR" sz="3600" dirty="0" smtClean="0"/>
              <a:t> market</a:t>
            </a:r>
            <a:r>
              <a:rPr lang="en-US" sz="3600" dirty="0" smtClean="0"/>
              <a:t>,</a:t>
            </a:r>
            <a:endParaRPr lang="tr-TR" sz="3600" dirty="0" smtClean="0"/>
          </a:p>
          <a:p>
            <a:pPr lvl="1"/>
            <a:r>
              <a:rPr lang="tr-TR" sz="3200" dirty="0" smtClean="0"/>
              <a:t>D</a:t>
            </a:r>
            <a:r>
              <a:rPr lang="en-US" sz="3200" dirty="0" smtClean="0"/>
              <a:t>id </a:t>
            </a:r>
            <a:r>
              <a:rPr lang="en-US" sz="3200" dirty="0"/>
              <a:t>the target group buy more or less of the product</a:t>
            </a:r>
            <a:r>
              <a:rPr lang="en-US" sz="3200" dirty="0" smtClean="0"/>
              <a:t>?</a:t>
            </a:r>
            <a:endParaRPr lang="tr-TR" sz="3200" dirty="0" smtClean="0"/>
          </a:p>
          <a:p>
            <a:pPr lvl="1"/>
            <a:r>
              <a:rPr lang="en-US" sz="3200" dirty="0" smtClean="0"/>
              <a:t>Did </a:t>
            </a:r>
            <a:r>
              <a:rPr lang="en-US" sz="3200" dirty="0"/>
              <a:t>they switch brands? </a:t>
            </a:r>
            <a:endParaRPr lang="tr-TR" sz="3200" dirty="0" smtClean="0"/>
          </a:p>
          <a:p>
            <a:pPr lvl="1"/>
            <a:r>
              <a:rPr lang="en-US" sz="3200" dirty="0" smtClean="0"/>
              <a:t>Did </a:t>
            </a:r>
            <a:r>
              <a:rPr lang="en-US" sz="3200" dirty="0"/>
              <a:t>they increase the volume of the product </a:t>
            </a:r>
            <a:r>
              <a:rPr lang="en-US" sz="3200" dirty="0" smtClean="0"/>
              <a:t>consumed</a:t>
            </a:r>
            <a:r>
              <a:rPr lang="tr-TR" sz="3200" dirty="0"/>
              <a:t>?</a:t>
            </a:r>
            <a:endParaRPr lang="tr-TR" sz="3200" dirty="0" smtClean="0"/>
          </a:p>
          <a:p>
            <a:pPr lvl="1"/>
            <a:r>
              <a:rPr lang="tr-TR" sz="3200" dirty="0" smtClean="0"/>
              <a:t>D</a:t>
            </a:r>
            <a:r>
              <a:rPr lang="en-US" sz="3200" dirty="0" smtClean="0"/>
              <a:t>id </a:t>
            </a:r>
            <a:r>
              <a:rPr lang="en-US" sz="3200" dirty="0"/>
              <a:t>they buy more of another product in association with the promoted product?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12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Many businesses use databases, data warehouses, and </a:t>
            </a:r>
            <a:r>
              <a:rPr lang="en-US" sz="3600" dirty="0" smtClean="0"/>
              <a:t>data</a:t>
            </a:r>
            <a:r>
              <a:rPr lang="tr-TR" sz="3600" dirty="0" smtClean="0"/>
              <a:t> </a:t>
            </a:r>
            <a:r>
              <a:rPr lang="en-US" sz="3600" dirty="0" smtClean="0"/>
              <a:t>mining </a:t>
            </a:r>
            <a:r>
              <a:rPr lang="en-US" sz="3600" dirty="0"/>
              <a:t>techniques in order to produce business intelligence and gain a competitive advantage. </a:t>
            </a:r>
            <a:endParaRPr lang="tr-TR" sz="3600" dirty="0" smtClean="0"/>
          </a:p>
          <a:p>
            <a:pPr marL="0" indent="0">
              <a:buNone/>
            </a:pPr>
            <a:endParaRPr lang="tr-TR" sz="3600" dirty="0" smtClean="0"/>
          </a:p>
          <a:p>
            <a:r>
              <a:rPr lang="en-US" sz="3600" dirty="0"/>
              <a:t>However, </a:t>
            </a:r>
            <a:r>
              <a:rPr lang="tr-TR" sz="3600" dirty="0" err="1" smtClean="0"/>
              <a:t>building</a:t>
            </a:r>
            <a:r>
              <a:rPr lang="tr-TR" sz="3600" dirty="0" smtClean="0"/>
              <a:t> </a:t>
            </a:r>
            <a:r>
              <a:rPr lang="tr-TR" sz="3600" dirty="0" err="1" smtClean="0"/>
              <a:t>these</a:t>
            </a:r>
            <a:r>
              <a:rPr lang="tr-TR" sz="3600" dirty="0" smtClean="0"/>
              <a:t> </a:t>
            </a:r>
            <a:r>
              <a:rPr lang="tr-TR" sz="3600" dirty="0" err="1" smtClean="0"/>
              <a:t>systems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very</a:t>
            </a:r>
            <a:r>
              <a:rPr lang="tr-TR" sz="3600" dirty="0" smtClean="0"/>
              <a:t> </a:t>
            </a:r>
            <a:r>
              <a:rPr lang="tr-TR" sz="3600" dirty="0" err="1" smtClean="0"/>
              <a:t>expensive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takes</a:t>
            </a:r>
            <a:r>
              <a:rPr lang="tr-TR" sz="3600" dirty="0" smtClean="0"/>
              <a:t> </a:t>
            </a:r>
            <a:r>
              <a:rPr lang="tr-TR" sz="3600" dirty="0" err="1" smtClean="0"/>
              <a:t>long</a:t>
            </a:r>
            <a:r>
              <a:rPr lang="tr-TR" sz="3600" dirty="0" smtClean="0"/>
              <a:t> time</a:t>
            </a:r>
            <a:r>
              <a:rPr lang="en-US" sz="3600" dirty="0" smtClean="0"/>
              <a:t>. 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388299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526</Words>
  <Application>Microsoft Office PowerPoint</Application>
  <PresentationFormat>Geniş ekran</PresentationFormat>
  <Paragraphs>62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Business Information Systems II</vt:lpstr>
      <vt:lpstr>Relational databases </vt:lpstr>
      <vt:lpstr>Relational databases </vt:lpstr>
      <vt:lpstr>Relational databases (Source:Laudon K. and J. Laudon (2018), Management Information Systems, Managing the Digital Firm, Pearson, 15th Ed.) </vt:lpstr>
      <vt:lpstr>Relational databases </vt:lpstr>
      <vt:lpstr>Relational databases </vt:lpstr>
      <vt:lpstr>Data Mining</vt:lpstr>
      <vt:lpstr>Data Mining</vt:lpstr>
      <vt:lpstr>Organizing Data</vt:lpstr>
      <vt:lpstr>Organizing Data</vt:lpstr>
      <vt:lpstr>Enterprise Resource Planning (ERP)</vt:lpstr>
      <vt:lpstr>Enterprise Resource Planning (ERP)</vt:lpstr>
      <vt:lpstr>Enterprise Resource Planning (ERP)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33</cp:revision>
  <dcterms:created xsi:type="dcterms:W3CDTF">2020-01-21T08:46:39Z</dcterms:created>
  <dcterms:modified xsi:type="dcterms:W3CDTF">2020-01-21T11:22:59Z</dcterms:modified>
</cp:coreProperties>
</file>