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258" r:id="rId3"/>
    <p:sldId id="259"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1" r:id="rId39"/>
    <p:sldId id="299"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EC2C0-7BD3-4652-B3AD-0F33A9A0D05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433B3BA8-79AE-4C27-BE69-8FA6492A645B}">
      <dgm:prSet custT="1"/>
      <dgm:spPr>
        <a:noFill/>
      </dgm:spPr>
      <dgm:t>
        <a:bodyPr/>
        <a:lstStyle/>
        <a:p>
          <a:pPr rtl="0"/>
          <a:r>
            <a:rPr lang="tr-TR" sz="2800" i="1" dirty="0" smtClean="0">
              <a:latin typeface="Bookman Old Style" panose="02050604050505020204" pitchFamily="18" charset="0"/>
            </a:rPr>
            <a:t>Hukuk</a:t>
          </a:r>
          <a:r>
            <a:rPr lang="tr-TR" sz="2800" dirty="0" smtClean="0">
              <a:latin typeface="Bookman Old Style" panose="02050604050505020204" pitchFamily="18" charset="0"/>
            </a:rPr>
            <a:t>, toplumsal hayatı düzenleyen ve uyulması kamu gücü ile desteklenen kuralların bütünü.</a:t>
          </a:r>
          <a:endParaRPr lang="tr-TR" sz="2800" dirty="0">
            <a:latin typeface="Bookman Old Style" panose="02050604050505020204" pitchFamily="18" charset="0"/>
          </a:endParaRPr>
        </a:p>
      </dgm:t>
    </dgm:pt>
    <dgm:pt modelId="{1E34207E-B751-43D8-A65E-466507A8E482}" type="parTrans" cxnId="{CA1D3DFC-A5B6-4565-BADD-6E962D7B5F5C}">
      <dgm:prSet/>
      <dgm:spPr/>
      <dgm:t>
        <a:bodyPr/>
        <a:lstStyle/>
        <a:p>
          <a:endParaRPr lang="tr-TR"/>
        </a:p>
      </dgm:t>
    </dgm:pt>
    <dgm:pt modelId="{8AFB5F80-4588-4A9B-84CB-9B5FD93E85B3}" type="sibTrans" cxnId="{CA1D3DFC-A5B6-4565-BADD-6E962D7B5F5C}">
      <dgm:prSet/>
      <dgm:spPr/>
      <dgm:t>
        <a:bodyPr/>
        <a:lstStyle/>
        <a:p>
          <a:endParaRPr lang="tr-TR"/>
        </a:p>
      </dgm:t>
    </dgm:pt>
    <dgm:pt modelId="{F757B790-DE4B-4E79-BAF9-79088B836EB6}">
      <dgm:prSet custT="1"/>
      <dgm:spPr>
        <a:noFill/>
      </dgm:spPr>
      <dgm:t>
        <a:bodyPr/>
        <a:lstStyle/>
        <a:p>
          <a:pPr rtl="0"/>
          <a:r>
            <a:rPr lang="tr-TR" sz="2800" i="1" dirty="0" smtClean="0">
              <a:latin typeface="Bookman Old Style" panose="02050604050505020204" pitchFamily="18" charset="0"/>
            </a:rPr>
            <a:t>Çocuk Hukuku</a:t>
          </a:r>
          <a:r>
            <a:rPr lang="tr-TR" sz="2800" dirty="0" smtClean="0">
              <a:latin typeface="Bookman Old Style" panose="02050604050505020204" pitchFamily="18" charset="0"/>
            </a:rPr>
            <a:t>, hukukun çocuklara özgü diğer bir deyişle çocuk haklarını düzenleyen dalıdır.</a:t>
          </a:r>
          <a:endParaRPr lang="tr-TR" sz="2800" dirty="0">
            <a:latin typeface="Bookman Old Style" panose="02050604050505020204" pitchFamily="18" charset="0"/>
          </a:endParaRPr>
        </a:p>
      </dgm:t>
    </dgm:pt>
    <dgm:pt modelId="{44878754-1127-44DE-B783-255FC2EE8BD2}" type="parTrans" cxnId="{E39977F8-72CD-421C-B4D1-97269E7A4671}">
      <dgm:prSet/>
      <dgm:spPr/>
      <dgm:t>
        <a:bodyPr/>
        <a:lstStyle/>
        <a:p>
          <a:endParaRPr lang="tr-TR"/>
        </a:p>
      </dgm:t>
    </dgm:pt>
    <dgm:pt modelId="{BAB0D43B-BD99-4345-8E08-4A95E59BECBE}" type="sibTrans" cxnId="{E39977F8-72CD-421C-B4D1-97269E7A4671}">
      <dgm:prSet/>
      <dgm:spPr/>
      <dgm:t>
        <a:bodyPr/>
        <a:lstStyle/>
        <a:p>
          <a:endParaRPr lang="tr-TR"/>
        </a:p>
      </dgm:t>
    </dgm:pt>
    <dgm:pt modelId="{B73E143A-3A47-48CA-8CF3-821259316272}" type="pres">
      <dgm:prSet presAssocID="{26BEC2C0-7BD3-4652-B3AD-0F33A9A0D05A}" presName="Name0" presStyleCnt="0">
        <dgm:presLayoutVars>
          <dgm:chMax val="2"/>
          <dgm:chPref val="2"/>
          <dgm:animLvl val="lvl"/>
        </dgm:presLayoutVars>
      </dgm:prSet>
      <dgm:spPr/>
      <dgm:t>
        <a:bodyPr/>
        <a:lstStyle/>
        <a:p>
          <a:endParaRPr lang="tr-TR"/>
        </a:p>
      </dgm:t>
    </dgm:pt>
    <dgm:pt modelId="{8F699046-DAF7-4CFE-972C-6A95FA21A93A}" type="pres">
      <dgm:prSet presAssocID="{26BEC2C0-7BD3-4652-B3AD-0F33A9A0D05A}" presName="LeftText" presStyleLbl="revTx" presStyleIdx="0" presStyleCnt="0">
        <dgm:presLayoutVars>
          <dgm:bulletEnabled val="1"/>
        </dgm:presLayoutVars>
      </dgm:prSet>
      <dgm:spPr/>
      <dgm:t>
        <a:bodyPr/>
        <a:lstStyle/>
        <a:p>
          <a:endParaRPr lang="tr-TR"/>
        </a:p>
      </dgm:t>
    </dgm:pt>
    <dgm:pt modelId="{34680F64-6D28-4F69-89FE-B8D183BDF31B}" type="pres">
      <dgm:prSet presAssocID="{26BEC2C0-7BD3-4652-B3AD-0F33A9A0D05A}" presName="LeftNode" presStyleLbl="bgImgPlace1" presStyleIdx="0" presStyleCnt="2" custScaleX="315847" custLinFactX="-80115" custLinFactNeighborX="-100000" custLinFactNeighborY="13884">
        <dgm:presLayoutVars>
          <dgm:chMax val="2"/>
          <dgm:chPref val="2"/>
        </dgm:presLayoutVars>
      </dgm:prSet>
      <dgm:spPr/>
      <dgm:t>
        <a:bodyPr/>
        <a:lstStyle/>
        <a:p>
          <a:endParaRPr lang="tr-TR"/>
        </a:p>
      </dgm:t>
    </dgm:pt>
    <dgm:pt modelId="{F740030D-4B4C-41E4-8BEB-116F1253F658}" type="pres">
      <dgm:prSet presAssocID="{26BEC2C0-7BD3-4652-B3AD-0F33A9A0D05A}" presName="RightText" presStyleLbl="revTx" presStyleIdx="0" presStyleCnt="0">
        <dgm:presLayoutVars>
          <dgm:bulletEnabled val="1"/>
        </dgm:presLayoutVars>
      </dgm:prSet>
      <dgm:spPr/>
      <dgm:t>
        <a:bodyPr/>
        <a:lstStyle/>
        <a:p>
          <a:endParaRPr lang="tr-TR"/>
        </a:p>
      </dgm:t>
    </dgm:pt>
    <dgm:pt modelId="{F915F7BC-6ADE-4185-AFB5-CA5B0C1FBB5B}" type="pres">
      <dgm:prSet presAssocID="{26BEC2C0-7BD3-4652-B3AD-0F33A9A0D05A}" presName="RightNode" presStyleLbl="bgImgPlace1" presStyleIdx="1" presStyleCnt="2" custScaleX="370614" custLinFactNeighborX="56877" custLinFactNeighborY="-13429">
        <dgm:presLayoutVars>
          <dgm:chMax val="0"/>
          <dgm:chPref val="0"/>
        </dgm:presLayoutVars>
      </dgm:prSet>
      <dgm:spPr/>
      <dgm:t>
        <a:bodyPr/>
        <a:lstStyle/>
        <a:p>
          <a:endParaRPr lang="tr-TR"/>
        </a:p>
      </dgm:t>
    </dgm:pt>
    <dgm:pt modelId="{30417281-6C05-417B-8A63-956BBC57E2CD}" type="pres">
      <dgm:prSet presAssocID="{26BEC2C0-7BD3-4652-B3AD-0F33A9A0D05A}" presName="TopArrow" presStyleLbl="node1" presStyleIdx="0" presStyleCnt="2" custFlipVert="1" custScaleY="87057" custLinFactY="100000" custLinFactNeighborX="-80704" custLinFactNeighborY="143510"/>
      <dgm:spPr/>
    </dgm:pt>
    <dgm:pt modelId="{1D223144-35B3-49E5-9A4A-1657FB43F799}" type="pres">
      <dgm:prSet presAssocID="{26BEC2C0-7BD3-4652-B3AD-0F33A9A0D05A}" presName="BottomArrow" presStyleLbl="node1" presStyleIdx="1" presStyleCnt="2" custLinFactY="23" custLinFactNeighborX="-68917" custLinFactNeighborY="100000"/>
      <dgm:spPr/>
    </dgm:pt>
  </dgm:ptLst>
  <dgm:cxnLst>
    <dgm:cxn modelId="{DB67A158-D7FF-4A87-AC42-1B913E16BB0D}" type="presOf" srcId="{433B3BA8-79AE-4C27-BE69-8FA6492A645B}" destId="{34680F64-6D28-4F69-89FE-B8D183BDF31B}" srcOrd="1" destOrd="0" presId="urn:microsoft.com/office/officeart/2009/layout/ReverseList"/>
    <dgm:cxn modelId="{CE875C2C-8C81-4AC5-8075-F331C7315308}" type="presOf" srcId="{F757B790-DE4B-4E79-BAF9-79088B836EB6}" destId="{F740030D-4B4C-41E4-8BEB-116F1253F658}" srcOrd="0" destOrd="0" presId="urn:microsoft.com/office/officeart/2009/layout/ReverseList"/>
    <dgm:cxn modelId="{E4488ADD-293F-4641-86D9-2C5C36DD94AD}" type="presOf" srcId="{433B3BA8-79AE-4C27-BE69-8FA6492A645B}" destId="{8F699046-DAF7-4CFE-972C-6A95FA21A93A}" srcOrd="0" destOrd="0" presId="urn:microsoft.com/office/officeart/2009/layout/ReverseList"/>
    <dgm:cxn modelId="{CA1D3DFC-A5B6-4565-BADD-6E962D7B5F5C}" srcId="{26BEC2C0-7BD3-4652-B3AD-0F33A9A0D05A}" destId="{433B3BA8-79AE-4C27-BE69-8FA6492A645B}" srcOrd="0" destOrd="0" parTransId="{1E34207E-B751-43D8-A65E-466507A8E482}" sibTransId="{8AFB5F80-4588-4A9B-84CB-9B5FD93E85B3}"/>
    <dgm:cxn modelId="{E39977F8-72CD-421C-B4D1-97269E7A4671}" srcId="{26BEC2C0-7BD3-4652-B3AD-0F33A9A0D05A}" destId="{F757B790-DE4B-4E79-BAF9-79088B836EB6}" srcOrd="1" destOrd="0" parTransId="{44878754-1127-44DE-B783-255FC2EE8BD2}" sibTransId="{BAB0D43B-BD99-4345-8E08-4A95E59BECBE}"/>
    <dgm:cxn modelId="{C22A5DDD-3108-45C0-938D-ED4CFD0F989D}" type="presOf" srcId="{26BEC2C0-7BD3-4652-B3AD-0F33A9A0D05A}" destId="{B73E143A-3A47-48CA-8CF3-821259316272}" srcOrd="0" destOrd="0" presId="urn:microsoft.com/office/officeart/2009/layout/ReverseList"/>
    <dgm:cxn modelId="{EB0CCA57-8601-41CC-B35F-038568BAE0BD}" type="presOf" srcId="{F757B790-DE4B-4E79-BAF9-79088B836EB6}" destId="{F915F7BC-6ADE-4185-AFB5-CA5B0C1FBB5B}" srcOrd="1" destOrd="0" presId="urn:microsoft.com/office/officeart/2009/layout/ReverseList"/>
    <dgm:cxn modelId="{87C2285C-5BF8-4EC9-B869-B3D85B111988}" type="presParOf" srcId="{B73E143A-3A47-48CA-8CF3-821259316272}" destId="{8F699046-DAF7-4CFE-972C-6A95FA21A93A}" srcOrd="0" destOrd="0" presId="urn:microsoft.com/office/officeart/2009/layout/ReverseList"/>
    <dgm:cxn modelId="{02C3F39A-5980-4F3A-99E3-5A944D416779}" type="presParOf" srcId="{B73E143A-3A47-48CA-8CF3-821259316272}" destId="{34680F64-6D28-4F69-89FE-B8D183BDF31B}" srcOrd="1" destOrd="0" presId="urn:microsoft.com/office/officeart/2009/layout/ReverseList"/>
    <dgm:cxn modelId="{1CE7DD47-6E28-4857-A2C0-A762E16D6966}" type="presParOf" srcId="{B73E143A-3A47-48CA-8CF3-821259316272}" destId="{F740030D-4B4C-41E4-8BEB-116F1253F658}" srcOrd="2" destOrd="0" presId="urn:microsoft.com/office/officeart/2009/layout/ReverseList"/>
    <dgm:cxn modelId="{02D48F19-FDC5-4E69-A196-C849241F0A73}" type="presParOf" srcId="{B73E143A-3A47-48CA-8CF3-821259316272}" destId="{F915F7BC-6ADE-4185-AFB5-CA5B0C1FBB5B}" srcOrd="3" destOrd="0" presId="urn:microsoft.com/office/officeart/2009/layout/ReverseList"/>
    <dgm:cxn modelId="{6018EE76-9C3B-449E-B530-8E406D36E9C2}" type="presParOf" srcId="{B73E143A-3A47-48CA-8CF3-821259316272}" destId="{30417281-6C05-417B-8A63-956BBC57E2CD}" srcOrd="4" destOrd="0" presId="urn:microsoft.com/office/officeart/2009/layout/ReverseList"/>
    <dgm:cxn modelId="{33E8047B-606E-45C1-9D7E-F38B1B6860B4}" type="presParOf" srcId="{B73E143A-3A47-48CA-8CF3-821259316272}" destId="{1D223144-35B3-49E5-9A4A-1657FB43F799}" srcOrd="5" destOrd="0" presId="urn:microsoft.com/office/officeart/2009/layout/Reverse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0F64-6D28-4F69-89FE-B8D183BDF31B}">
      <dsp:nvSpPr>
        <dsp:cNvPr id="0" name=""/>
        <dsp:cNvSpPr/>
      </dsp:nvSpPr>
      <dsp:spPr>
        <a:xfrm rot="16200000">
          <a:off x="1296814" y="-155828"/>
          <a:ext cx="2254891" cy="4352301"/>
        </a:xfrm>
        <a:prstGeom prst="round2SameRect">
          <a:avLst>
            <a:gd name="adj1" fmla="val 16670"/>
            <a:gd name="adj2" fmla="val 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rtl="0">
            <a:lnSpc>
              <a:spcPct val="90000"/>
            </a:lnSpc>
            <a:spcBef>
              <a:spcPct val="0"/>
            </a:spcBef>
            <a:spcAft>
              <a:spcPct val="35000"/>
            </a:spcAft>
          </a:pPr>
          <a:r>
            <a:rPr lang="tr-TR" sz="2800" i="1" kern="1200" dirty="0" smtClean="0">
              <a:latin typeface="Bookman Old Style" panose="02050604050505020204" pitchFamily="18" charset="0"/>
            </a:rPr>
            <a:t>Hukuk</a:t>
          </a:r>
          <a:r>
            <a:rPr lang="tr-TR" sz="2800" kern="1200" dirty="0" smtClean="0">
              <a:latin typeface="Bookman Old Style" panose="02050604050505020204" pitchFamily="18" charset="0"/>
            </a:rPr>
            <a:t>, toplumsal hayatı düzenleyen ve uyulması kamu gücü ile desteklenen kuralların bütünü.</a:t>
          </a:r>
          <a:endParaRPr lang="tr-TR" sz="2800" kern="1200" dirty="0">
            <a:latin typeface="Bookman Old Style" panose="02050604050505020204" pitchFamily="18" charset="0"/>
          </a:endParaRPr>
        </a:p>
      </dsp:txBody>
      <dsp:txXfrm rot="5400000">
        <a:off x="358205" y="1002971"/>
        <a:ext cx="4242206" cy="2034701"/>
      </dsp:txXfrm>
    </dsp:sp>
    <dsp:sp modelId="{F915F7BC-6ADE-4185-AFB5-CA5B0C1FBB5B}">
      <dsp:nvSpPr>
        <dsp:cNvPr id="0" name=""/>
        <dsp:cNvSpPr/>
      </dsp:nvSpPr>
      <dsp:spPr>
        <a:xfrm rot="5400000">
          <a:off x="6003060" y="-1149045"/>
          <a:ext cx="2254891" cy="5106978"/>
        </a:xfrm>
        <a:prstGeom prst="round2SameRect">
          <a:avLst>
            <a:gd name="adj1" fmla="val 16670"/>
            <a:gd name="adj2" fmla="val 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rtl="0">
            <a:lnSpc>
              <a:spcPct val="90000"/>
            </a:lnSpc>
            <a:spcBef>
              <a:spcPct val="0"/>
            </a:spcBef>
            <a:spcAft>
              <a:spcPct val="35000"/>
            </a:spcAft>
          </a:pPr>
          <a:r>
            <a:rPr lang="tr-TR" sz="2800" i="1" kern="1200" dirty="0" smtClean="0">
              <a:latin typeface="Bookman Old Style" panose="02050604050505020204" pitchFamily="18" charset="0"/>
            </a:rPr>
            <a:t>Çocuk Hukuku</a:t>
          </a:r>
          <a:r>
            <a:rPr lang="tr-TR" sz="2800" kern="1200" dirty="0" smtClean="0">
              <a:latin typeface="Bookman Old Style" panose="02050604050505020204" pitchFamily="18" charset="0"/>
            </a:rPr>
            <a:t>, hukukun çocuklara özgü diğer bir deyişle çocuk haklarını düzenleyen dalıdır.</a:t>
          </a:r>
          <a:endParaRPr lang="tr-TR" sz="2800" kern="1200" dirty="0">
            <a:latin typeface="Bookman Old Style" panose="02050604050505020204" pitchFamily="18" charset="0"/>
          </a:endParaRPr>
        </a:p>
      </dsp:txBody>
      <dsp:txXfrm rot="-5400000">
        <a:off x="4577017" y="387093"/>
        <a:ext cx="4996883" cy="2034701"/>
      </dsp:txXfrm>
    </dsp:sp>
    <dsp:sp modelId="{30417281-6C05-417B-8A63-956BBC57E2CD}">
      <dsp:nvSpPr>
        <dsp:cNvPr id="0" name=""/>
        <dsp:cNvSpPr/>
      </dsp:nvSpPr>
      <dsp:spPr>
        <a:xfrm flipV="1">
          <a:off x="3743483" y="2880356"/>
          <a:ext cx="1440548" cy="125403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23144-35B3-49E5-9A4A-1657FB43F799}">
      <dsp:nvSpPr>
        <dsp:cNvPr id="0" name=""/>
        <dsp:cNvSpPr/>
      </dsp:nvSpPr>
      <dsp:spPr>
        <a:xfrm rot="10800000">
          <a:off x="3913280" y="2787135"/>
          <a:ext cx="1440548" cy="144047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99E84D-461C-4CF6-8B1D-705644929642}"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626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9D7696-8FE7-467B-8CF9-822CFAB74C06}"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075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75172E-F837-4A91-813C-0C220181F51C}"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4274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3C9945-FCE7-4D65-89DB-C6A8BBE1A14E}"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453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AF908F-C9AC-46C5-B46E-E089CA86FD37}"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4909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6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3FA101-67A1-4125-A3C1-378C906DEDFD}"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136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7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8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885B7-1249-43C7-B64F-F53A9FDD210A}"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4983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3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4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D5B404-EDEB-4E79-B41B-7D3893BD084B}"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9122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2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3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2D2508-905E-4AF6-9DB9-63F075DBB0D3}"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7194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6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61805C-4413-4ECB-9F94-CF30FFE115DA}"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541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5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6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EC8832-A417-4F07-92C4-97BB08357B7C}"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0157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E5C42C-A366-41E0-B062-590141E076FE}" type="slidenum">
              <a:rPr kumimoji="0" lang="es-E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8592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Sonuc-Gozlemleri-2012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94114" y="1777284"/>
            <a:ext cx="8725989" cy="1569660"/>
          </a:xfrm>
          <a:prstGeom prst="rect">
            <a:avLst/>
          </a:prstGeom>
          <a:noFill/>
        </p:spPr>
        <p:txBody>
          <a:bodyPr wrap="square" rtlCol="0">
            <a:spAutoFit/>
          </a:bodyPr>
          <a:lstStyle/>
          <a:p>
            <a:pPr algn="ctr"/>
            <a:r>
              <a:rPr lang="tr-TR" sz="9600" b="1" i="1"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Mistral" panose="03090702030407020403" pitchFamily="66" charset="0"/>
              </a:rPr>
              <a:t>ÇOCUK HAKLARI</a:t>
            </a:r>
            <a:endParaRPr lang="en-US" sz="9600" b="1" i="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Mistral" panose="03090702030407020403" pitchFamily="66" charset="0"/>
            </a:endParaRPr>
          </a:p>
        </p:txBody>
      </p:sp>
      <p:sp>
        <p:nvSpPr>
          <p:cNvPr id="2" name="Metin kutusu 1"/>
          <p:cNvSpPr txBox="1"/>
          <p:nvPr/>
        </p:nvSpPr>
        <p:spPr>
          <a:xfrm>
            <a:off x="7463246" y="4271553"/>
            <a:ext cx="4728754" cy="369332"/>
          </a:xfrm>
          <a:prstGeom prst="rect">
            <a:avLst/>
          </a:prstGeom>
          <a:noFill/>
        </p:spPr>
        <p:txBody>
          <a:bodyPr wrap="square" rtlCol="0">
            <a:spAutoFit/>
          </a:bodyPr>
          <a:lstStyle/>
          <a:p>
            <a:r>
              <a:rPr lang="tr-TR" dirty="0" smtClean="0">
                <a:solidFill>
                  <a:srgbClr val="7030A0"/>
                </a:solidFill>
              </a:rPr>
              <a:t>Doç</a:t>
            </a:r>
            <a:r>
              <a:rPr lang="tr-TR" dirty="0" smtClean="0">
                <a:solidFill>
                  <a:srgbClr val="7030A0"/>
                </a:solidFill>
              </a:rPr>
              <a:t>. Dr. Pelin </a:t>
            </a:r>
            <a:r>
              <a:rPr lang="tr-TR" dirty="0" smtClean="0">
                <a:solidFill>
                  <a:srgbClr val="7030A0"/>
                </a:solidFill>
              </a:rPr>
              <a:t>TAŞKIN</a:t>
            </a:r>
            <a:endParaRPr lang="tr-TR" dirty="0" smtClean="0">
              <a:solidFill>
                <a:srgbClr val="7030A0"/>
              </a:solidFill>
            </a:endParaRPr>
          </a:p>
        </p:txBody>
      </p:sp>
    </p:spTree>
    <p:extLst>
      <p:ext uri="{BB962C8B-B14F-4D97-AF65-F5344CB8AC3E}">
        <p14:creationId xmlns:p14="http://schemas.microsoft.com/office/powerpoint/2010/main" val="403284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52822" y="0"/>
            <a:ext cx="8229600" cy="1143000"/>
          </a:xfrm>
        </p:spPr>
        <p:txBody>
          <a:bodyPr/>
          <a:lstStyle/>
          <a:p>
            <a:r>
              <a:rPr lang="tr-TR" sz="36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GENEL ÖZELLİKLERİ</a:t>
            </a:r>
            <a:endParaRPr lang="tr-TR"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463703" y="1396255"/>
            <a:ext cx="9607837" cy="2987898"/>
          </a:xfrm>
        </p:spPr>
        <p:txBody>
          <a:bodyPr/>
          <a:lstStyle/>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Sözleşme haklar arasında herhangi bir ayrım yapmamış ve hiyerarşi kurmamıştır.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Sözleşmede çok genel ifadeler kullanılmıştır.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err="1" smtClean="0">
                <a:latin typeface="Bookman Old Style" panose="02050604050505020204" pitchFamily="18" charset="0"/>
                <a:cs typeface="Times New Roman" panose="02020603050405020304" pitchFamily="18" charset="0"/>
              </a:rPr>
              <a:t>ÇHS’nin</a:t>
            </a:r>
            <a:r>
              <a:rPr lang="tr-TR" sz="2800" dirty="0" smtClean="0">
                <a:latin typeface="Bookman Old Style" panose="02050604050505020204" pitchFamily="18" charset="0"/>
                <a:cs typeface="Times New Roman" panose="02020603050405020304" pitchFamily="18" charset="0"/>
              </a:rPr>
              <a:t> her hükmü doğrudan uygulanabilir nitelikte değildir.</a:t>
            </a:r>
          </a:p>
          <a:p>
            <a:endParaRPr lang="tr-TR"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704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fade">
                                      <p:cBhvr>
                                        <p:cTn id="1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52822" y="0"/>
            <a:ext cx="8229600" cy="824248"/>
          </a:xfrm>
        </p:spPr>
        <p:txBody>
          <a:bodyPr/>
          <a:lstStyle/>
          <a:p>
            <a:r>
              <a:rPr lang="tr-TR" sz="36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YAKLAŞIMLARI</a:t>
            </a:r>
            <a:endParaRPr lang="tr-TR"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924913" y="824248"/>
            <a:ext cx="10685417" cy="4468968"/>
          </a:xfrm>
        </p:spPr>
        <p:txBody>
          <a:bodyPr/>
          <a:lstStyle/>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18 yaşından küçük herkes çocuktur.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Çocuk, yaşına ve gelişim düzeyine uygun hakları ve sorumlulukları olan bir bireydir.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Çocuğun yaşamında ailenin önemli rolü vardır.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Çocukların görüşlerini ifade etme hakkı vardır ve görüşleri ciddiye alınmalıdır.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Çocukların gelişen kişilik ve yeteneklerine saygı gösterilmelidir.</a:t>
            </a:r>
            <a:endParaRPr lang="tr-TR" sz="2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3181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52822" y="0"/>
            <a:ext cx="8229600" cy="824248"/>
          </a:xfrm>
        </p:spPr>
        <p:txBody>
          <a:bodyPr/>
          <a:lstStyle/>
          <a:p>
            <a:r>
              <a:rPr lang="tr-TR" sz="36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YAPISI VE TEMEL AMACI</a:t>
            </a:r>
            <a:endParaRPr lang="tr-TR"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600918" y="1004553"/>
            <a:ext cx="10586434" cy="4404574"/>
          </a:xfrm>
        </p:spPr>
        <p:txBody>
          <a:bodyPr/>
          <a:lstStyle/>
          <a:p>
            <a:pPr algn="just"/>
            <a:r>
              <a:rPr lang="tr-TR" sz="2800" dirty="0" smtClean="0">
                <a:latin typeface="Bookman Old Style" panose="02050604050505020204" pitchFamily="18" charset="0"/>
                <a:cs typeface="Times New Roman" panose="02020603050405020304" pitchFamily="18" charset="0"/>
              </a:rPr>
              <a:t>Sözleşme önsöz ve üç kısımdan oluşmaktadır.</a:t>
            </a:r>
          </a:p>
          <a:p>
            <a:pPr algn="just"/>
            <a:endParaRPr lang="tr-TR" sz="1000" dirty="0" smtClean="0">
              <a:latin typeface="Bookman Old Style" panose="02050604050505020204" pitchFamily="18" charset="0"/>
              <a:cs typeface="Times New Roman" panose="02020603050405020304" pitchFamily="18" charset="0"/>
            </a:endParaRPr>
          </a:p>
          <a:p>
            <a:pPr algn="just"/>
            <a:r>
              <a:rPr lang="tr-TR" sz="2800" dirty="0" smtClean="0">
                <a:latin typeface="Bookman Old Style" panose="02050604050505020204" pitchFamily="18" charset="0"/>
                <a:cs typeface="Times New Roman" panose="02020603050405020304" pitchFamily="18" charset="0"/>
              </a:rPr>
              <a:t>Birinci kısım 41 maddeden oluşmaktadır. (2., 3., 5. ve 12. maddeler temel ilkelere ilişkindir.)</a:t>
            </a:r>
          </a:p>
          <a:p>
            <a:pPr algn="just"/>
            <a:endParaRPr lang="tr-TR" sz="1000" dirty="0" smtClean="0">
              <a:latin typeface="Bookman Old Style" panose="02050604050505020204" pitchFamily="18" charset="0"/>
              <a:cs typeface="Times New Roman" panose="02020603050405020304" pitchFamily="18" charset="0"/>
            </a:endParaRPr>
          </a:p>
          <a:p>
            <a:pPr algn="just"/>
            <a:r>
              <a:rPr lang="tr-TR" sz="2800" dirty="0" smtClean="0">
                <a:latin typeface="Bookman Old Style" panose="02050604050505020204" pitchFamily="18" charset="0"/>
                <a:cs typeface="Times New Roman" panose="02020603050405020304" pitchFamily="18" charset="0"/>
              </a:rPr>
              <a:t>İkinci kısmın ilk hükmü olan 42. madde, taraf devletlere </a:t>
            </a:r>
            <a:r>
              <a:rPr lang="tr-TR" sz="2800" dirty="0" err="1" smtClean="0">
                <a:latin typeface="Bookman Old Style" panose="02050604050505020204" pitchFamily="18" charset="0"/>
                <a:cs typeface="Times New Roman" panose="02020603050405020304" pitchFamily="18" charset="0"/>
              </a:rPr>
              <a:t>ÇHS’nin</a:t>
            </a:r>
            <a:r>
              <a:rPr lang="tr-TR" sz="2800" dirty="0" smtClean="0">
                <a:latin typeface="Bookman Old Style" panose="02050604050505020204" pitchFamily="18" charset="0"/>
                <a:cs typeface="Times New Roman" panose="02020603050405020304" pitchFamily="18" charset="0"/>
              </a:rPr>
              <a:t> ilke ve hükümlerini uygun ve etkili araçlarla yetişkinler ve çocuklara öğretme yükümlülüğü getirmektedir.</a:t>
            </a:r>
          </a:p>
          <a:p>
            <a:pPr algn="just"/>
            <a:endParaRPr lang="tr-TR" sz="1000" dirty="0" smtClean="0">
              <a:latin typeface="Bookman Old Style" panose="02050604050505020204" pitchFamily="18" charset="0"/>
              <a:cs typeface="Times New Roman" panose="02020603050405020304" pitchFamily="18" charset="0"/>
            </a:endParaRPr>
          </a:p>
          <a:p>
            <a:pPr algn="just"/>
            <a:r>
              <a:rPr lang="tr-TR" sz="2800" dirty="0" smtClean="0">
                <a:latin typeface="Bookman Old Style" panose="02050604050505020204" pitchFamily="18" charset="0"/>
                <a:cs typeface="Times New Roman" panose="02020603050405020304" pitchFamily="18" charset="0"/>
              </a:rPr>
              <a:t>Üçüncü kısım, yürürlük ve yürütmeye ilişkindir.</a:t>
            </a:r>
          </a:p>
          <a:p>
            <a:pPr algn="just"/>
            <a:endParaRPr lang="tr-TR" sz="3000" dirty="0" smtClean="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6104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42052" y="195572"/>
            <a:ext cx="8229600" cy="824248"/>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HUKUKİ NİTELİĞİ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3866606" y="1163511"/>
            <a:ext cx="4376057" cy="1287886"/>
          </a:xfrm>
        </p:spPr>
        <p:txBody>
          <a:bodyPr/>
          <a:lstStyle/>
          <a:p>
            <a:pPr marL="0" indent="0" algn="just">
              <a:buNone/>
            </a:pPr>
            <a:r>
              <a:rPr lang="tr-TR" sz="2800" dirty="0" smtClean="0">
                <a:latin typeface="Bookman Old Style" panose="02050604050505020204" pitchFamily="18" charset="0"/>
                <a:cs typeface="Times New Roman" panose="02020603050405020304" pitchFamily="18" charset="0"/>
              </a:rPr>
              <a:t>Bağlayıcı</a:t>
            </a:r>
          </a:p>
          <a:p>
            <a:pPr marL="0" indent="0" algn="just">
              <a:buNone/>
            </a:pPr>
            <a:r>
              <a:rPr lang="tr-TR" sz="2800" dirty="0" smtClean="0">
                <a:latin typeface="Bookman Old Style" panose="02050604050505020204" pitchFamily="18" charset="0"/>
                <a:cs typeface="Times New Roman" panose="02020603050405020304" pitchFamily="18" charset="0"/>
              </a:rPr>
              <a:t>Anayasa md.90</a:t>
            </a:r>
            <a:endParaRPr lang="tr-TR" sz="2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8743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7925" y="-14990"/>
            <a:ext cx="2316541" cy="2338256"/>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İLKELERİ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Kalp 2"/>
          <p:cNvSpPr/>
          <p:nvPr/>
        </p:nvSpPr>
        <p:spPr>
          <a:xfrm rot="-3360000">
            <a:off x="4075358" y="706222"/>
            <a:ext cx="3415955" cy="274341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3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Ayrımcılık </a:t>
            </a:r>
            <a:r>
              <a:rPr kumimoji="0" lang="tr-TR" sz="23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yasağı (md.2)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3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a:ea typeface="+mn-ea"/>
              <a:cs typeface="Arial"/>
            </a:endParaRPr>
          </a:p>
        </p:txBody>
      </p:sp>
      <p:sp>
        <p:nvSpPr>
          <p:cNvPr id="6" name="Kalp 5"/>
          <p:cNvSpPr/>
          <p:nvPr/>
        </p:nvSpPr>
        <p:spPr>
          <a:xfrm rot="3360000">
            <a:off x="6279709" y="572834"/>
            <a:ext cx="3415955" cy="274341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Çocuğun </a:t>
            </a:r>
            <a:r>
              <a:rPr kumimoji="0" lang="tr-TR"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yaşama ve gelişme hakkı (md.6,4, 12,13,14,19,26</a:t>
            </a:r>
            <a:r>
              <a:rPr kumimoji="0" lang="tr-TR" sz="18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27,28,31</a:t>
            </a:r>
            <a:r>
              <a:rPr kumimoji="0" lang="tr-TR"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a:ea typeface="+mn-ea"/>
              <a:cs typeface="Arial"/>
            </a:endParaRPr>
          </a:p>
        </p:txBody>
      </p:sp>
      <p:sp>
        <p:nvSpPr>
          <p:cNvPr id="7" name="Kalp 6"/>
          <p:cNvSpPr/>
          <p:nvPr/>
        </p:nvSpPr>
        <p:spPr>
          <a:xfrm rot="2700000" flipV="1">
            <a:off x="4171367" y="2464184"/>
            <a:ext cx="3223939" cy="304788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7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Çocuğun yüksek yararına öncelik tanınması (md.3)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a:ea typeface="+mn-ea"/>
              <a:cs typeface="Arial"/>
            </a:endParaRPr>
          </a:p>
        </p:txBody>
      </p:sp>
      <p:sp>
        <p:nvSpPr>
          <p:cNvPr id="8" name="Kalp 7"/>
          <p:cNvSpPr/>
          <p:nvPr/>
        </p:nvSpPr>
        <p:spPr>
          <a:xfrm rot="-2700000" flipV="1">
            <a:off x="6366205" y="2333704"/>
            <a:ext cx="3242962" cy="330884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Çocuğun </a:t>
            </a:r>
            <a:r>
              <a:rPr kumimoji="0" lang="tr-TR" sz="1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görüşlerinin dikkate alınması ve katılım hakkı (md.12,13,14,15,16,17)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rial"/>
              <a:ea typeface="+mn-ea"/>
              <a:cs typeface="Arial"/>
            </a:endParaRPr>
          </a:p>
        </p:txBody>
      </p:sp>
      <p:sp>
        <p:nvSpPr>
          <p:cNvPr id="5" name="Yay 4"/>
          <p:cNvSpPr/>
          <p:nvPr/>
        </p:nvSpPr>
        <p:spPr>
          <a:xfrm flipH="1">
            <a:off x="6206257" y="5096134"/>
            <a:ext cx="1601252" cy="3304908"/>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17880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41453" y="90152"/>
            <a:ext cx="8229600" cy="824248"/>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İLKELERİ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953037" y="850001"/>
            <a:ext cx="10766737" cy="4417457"/>
          </a:xfrm>
        </p:spPr>
        <p:txBody>
          <a:bodyPr/>
          <a:lstStyle/>
          <a:p>
            <a:pPr marL="0" indent="0" algn="just">
              <a:buNone/>
            </a:pPr>
            <a:r>
              <a:rPr lang="tr-TR" dirty="0" smtClean="0">
                <a:solidFill>
                  <a:schemeClr val="accent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Ayrımcılık yasağı (md.2) </a:t>
            </a:r>
          </a:p>
          <a:p>
            <a:pPr marL="0" indent="0" algn="just">
              <a:buNone/>
            </a:pPr>
            <a:r>
              <a:rPr lang="tr-TR" sz="2800" dirty="0" err="1" smtClean="0">
                <a:latin typeface="Bookman Old Style" panose="02050604050505020204" pitchFamily="18" charset="0"/>
                <a:cs typeface="Times New Roman" panose="02020603050405020304" pitchFamily="18" charset="0"/>
              </a:rPr>
              <a:t>ÇHS’nin</a:t>
            </a:r>
            <a:r>
              <a:rPr lang="tr-TR" sz="2800" dirty="0" smtClean="0">
                <a:latin typeface="Bookman Old Style" panose="02050604050505020204" pitchFamily="18" charset="0"/>
                <a:cs typeface="Times New Roman" panose="02020603050405020304" pitchFamily="18" charset="0"/>
              </a:rPr>
              <a:t> ayrımcılığı yasaklayan 2. maddesine göre,</a:t>
            </a:r>
          </a:p>
          <a:p>
            <a:pPr marL="0" indent="0" algn="just">
              <a:buNone/>
            </a:pPr>
            <a:endParaRPr lang="tr-TR" sz="1000" dirty="0" smtClean="0">
              <a:latin typeface="Bookman Old Style" panose="02050604050505020204" pitchFamily="18" charset="0"/>
              <a:cs typeface="Times New Roman" panose="02020603050405020304" pitchFamily="18" charset="0"/>
            </a:endParaRPr>
          </a:p>
          <a:p>
            <a:pPr marL="0" indent="0" algn="just">
              <a:buNone/>
            </a:pPr>
            <a:r>
              <a:rPr lang="tr-TR" sz="2800" dirty="0" smtClean="0">
                <a:latin typeface="Bookman Old Style" panose="02050604050505020204" pitchFamily="18" charset="0"/>
                <a:cs typeface="Times New Roman" panose="02020603050405020304" pitchFamily="18" charset="0"/>
              </a:rPr>
              <a:t>Sözleşmedeki haklardan her çocuk ayrım gözetilmeksizin yararlanırlar. </a:t>
            </a:r>
          </a:p>
          <a:p>
            <a:pPr marL="0" indent="0" algn="just">
              <a:buNone/>
            </a:pPr>
            <a:endParaRPr lang="tr-TR" sz="1000" dirty="0" smtClean="0">
              <a:latin typeface="Bookman Old Style" panose="02050604050505020204" pitchFamily="18" charset="0"/>
              <a:cs typeface="Times New Roman" panose="02020603050405020304" pitchFamily="18" charset="0"/>
            </a:endParaRPr>
          </a:p>
          <a:p>
            <a:pPr marL="0" indent="0" algn="just">
              <a:buNone/>
            </a:pPr>
            <a:r>
              <a:rPr lang="tr-TR" sz="2800" dirty="0" smtClean="0">
                <a:latin typeface="Bookman Old Style" panose="02050604050505020204" pitchFamily="18" charset="0"/>
                <a:cs typeface="Times New Roman" panose="02020603050405020304" pitchFamily="18" charset="0"/>
              </a:rPr>
              <a:t>Kendileri, ana-babaları ya da vasilerinin sahip oldukları ırk, renk, cinsiyet, dil, siyasal ya da başka düşünceler, ulusal, etnik ve sosyal köken, mülkiyet, sakatlık, doğuş ve diğer statüler nedeniyle çocuklar arasında ayrım yapılamaz</a:t>
            </a:r>
            <a:r>
              <a:rPr lang="tr-TR" dirty="0" smtClean="0">
                <a:latin typeface="Bookman Old Style" panose="02050604050505020204" pitchFamily="18" charset="0"/>
                <a:cs typeface="Times New Roman" panose="02020603050405020304" pitchFamily="18" charset="0"/>
              </a:rPr>
              <a:t>.</a:t>
            </a:r>
          </a:p>
        </p:txBody>
      </p:sp>
    </p:spTree>
    <p:extLst>
      <p:ext uri="{BB962C8B-B14F-4D97-AF65-F5344CB8AC3E}">
        <p14:creationId xmlns:p14="http://schemas.microsoft.com/office/powerpoint/2010/main" val="42294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41453" y="90152"/>
            <a:ext cx="8229600" cy="824248"/>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İLKELERİ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953037" y="850001"/>
            <a:ext cx="10766737" cy="4417457"/>
          </a:xfrm>
        </p:spPr>
        <p:txBody>
          <a:bodyPr/>
          <a:lstStyle/>
          <a:p>
            <a:pPr marL="0" indent="0" algn="just">
              <a:buNone/>
            </a:pPr>
            <a:r>
              <a:rPr lang="tr-TR" dirty="0" smtClean="0">
                <a:solidFill>
                  <a:schemeClr val="accent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Çocuğun yaşama ve gelişme hakkı (md.6,4, 12,13,14,19,26,27,28,31)</a:t>
            </a:r>
          </a:p>
          <a:p>
            <a:pPr marL="0" indent="0" algn="just">
              <a:buNone/>
            </a:pPr>
            <a:endParaRPr lang="tr-TR" sz="1000" dirty="0" smtClean="0">
              <a:latin typeface="Bookman Old Style" panose="02050604050505020204" pitchFamily="18" charset="0"/>
              <a:cs typeface="Times New Roman" panose="02020603050405020304" pitchFamily="18" charset="0"/>
            </a:endParaRPr>
          </a:p>
          <a:p>
            <a:pPr marL="0" indent="0" algn="just">
              <a:buNone/>
            </a:pPr>
            <a:r>
              <a:rPr lang="tr-TR" sz="2800" dirty="0" err="1" smtClean="0">
                <a:latin typeface="Bookman Old Style" panose="02050604050505020204" pitchFamily="18" charset="0"/>
                <a:cs typeface="Times New Roman" panose="02020603050405020304" pitchFamily="18" charset="0"/>
              </a:rPr>
              <a:t>ÇHS’nin</a:t>
            </a:r>
            <a:r>
              <a:rPr lang="tr-TR" sz="2800" dirty="0" smtClean="0">
                <a:latin typeface="Bookman Old Style" panose="02050604050505020204" pitchFamily="18" charset="0"/>
                <a:cs typeface="Times New Roman" panose="02020603050405020304" pitchFamily="18" charset="0"/>
              </a:rPr>
              <a:t> 6. maddesinde, çocuğun temel yaşama hakkına sahip olduğu belirtilmiş; taraf devlet, çocuğun hayatta kalması ve gelişmesi için her türlü çabayı göstermekle yükümlü tutulmuştur.</a:t>
            </a:r>
          </a:p>
        </p:txBody>
      </p:sp>
    </p:spTree>
    <p:extLst>
      <p:ext uri="{BB962C8B-B14F-4D97-AF65-F5344CB8AC3E}">
        <p14:creationId xmlns:p14="http://schemas.microsoft.com/office/powerpoint/2010/main" val="29348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41453" y="90152"/>
            <a:ext cx="8229600" cy="824248"/>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İLKELERİ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731521" y="850001"/>
            <a:ext cx="10988254" cy="4417457"/>
          </a:xfrm>
        </p:spPr>
        <p:txBody>
          <a:bodyPr/>
          <a:lstStyle/>
          <a:p>
            <a:pPr marL="0" indent="0" algn="just">
              <a:buNone/>
            </a:pPr>
            <a:r>
              <a:rPr lang="tr-TR" dirty="0" smtClean="0">
                <a:solidFill>
                  <a:schemeClr val="accent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Çocuğun Yüksek Yararına Öncelik Tanınması (ÇHS </a:t>
            </a:r>
            <a:r>
              <a:rPr lang="tr-TR" dirty="0" err="1" smtClean="0">
                <a:solidFill>
                  <a:schemeClr val="accent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md.</a:t>
            </a:r>
            <a:r>
              <a:rPr lang="tr-TR" dirty="0" smtClean="0">
                <a:solidFill>
                  <a:schemeClr val="accent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3)</a:t>
            </a:r>
          </a:p>
          <a:p>
            <a:pPr marL="0" indent="0" algn="just">
              <a:buNone/>
            </a:pPr>
            <a:r>
              <a:rPr lang="tr-TR" sz="2800" dirty="0" smtClean="0">
                <a:latin typeface="Bookman Old Style" panose="02050604050505020204" pitchFamily="18" charset="0"/>
                <a:cs typeface="Times New Roman" panose="02020603050405020304" pitchFamily="18" charset="0"/>
              </a:rPr>
              <a:t>Yüksek yarar kavramı, çocuğun bedensel, zihinsel, duygusal, sosyal, kültürel, ahlaki, hukuki ve ekonomik bakımdan sağlıklı, dengeli ve özgür biçimde geliştirilmesi, korunup kollanmasıdır.</a:t>
            </a:r>
          </a:p>
          <a:p>
            <a:pPr marL="0" indent="0" algn="just">
              <a:buNone/>
            </a:pPr>
            <a:r>
              <a:rPr lang="tr-TR" sz="2800" dirty="0" smtClean="0">
                <a:latin typeface="Bookman Old Style" panose="02050604050505020204" pitchFamily="18" charset="0"/>
                <a:cs typeface="Times New Roman" panose="02020603050405020304" pitchFamily="18" charset="0"/>
              </a:rPr>
              <a:t>Sevgi ve özenli bakım, normal bedensel, zihinsel ve duygusal gelişme, hastalıklardan korunma, temel sağlık ve eğitim olanaklarına sahip olma çocuk gelişiminin dolayısıyla, çocuğun yüksek yararının vazgeçilmez unsurlarıdır.</a:t>
            </a:r>
          </a:p>
        </p:txBody>
      </p:sp>
    </p:spTree>
    <p:extLst>
      <p:ext uri="{BB962C8B-B14F-4D97-AF65-F5344CB8AC3E}">
        <p14:creationId xmlns:p14="http://schemas.microsoft.com/office/powerpoint/2010/main" val="17420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41453" y="90152"/>
            <a:ext cx="8229600" cy="824248"/>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TEMEL İLKELERİ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599607" y="850001"/>
            <a:ext cx="11120167" cy="4417457"/>
          </a:xfrm>
        </p:spPr>
        <p:txBody>
          <a:bodyPr/>
          <a:lstStyle/>
          <a:p>
            <a:pPr marL="0" indent="0" algn="just">
              <a:buNone/>
            </a:pPr>
            <a:r>
              <a:rPr lang="tr-TR" dirty="0"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Çocuğun Görüşlerinin Dikkate Alınması ve Katılım Hakkı (ÇHS </a:t>
            </a:r>
            <a:r>
              <a:rPr lang="tr-TR" dirty="0" err="1"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a:t>
            </a:r>
            <a:r>
              <a:rPr lang="tr-TR" dirty="0"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12)</a:t>
            </a:r>
          </a:p>
          <a:p>
            <a:pPr marL="0" indent="0" algn="just">
              <a:buNone/>
            </a:pPr>
            <a:r>
              <a:rPr lang="tr-TR" sz="2800" dirty="0" err="1" smtClean="0">
                <a:latin typeface="Times New Roman" panose="02020603050405020304" pitchFamily="18" charset="0"/>
                <a:cs typeface="Times New Roman" panose="02020603050405020304" pitchFamily="18" charset="0"/>
              </a:rPr>
              <a:t>ÇHS’nin</a:t>
            </a:r>
            <a:r>
              <a:rPr lang="tr-TR" sz="2800" dirty="0" smtClean="0">
                <a:latin typeface="Times New Roman" panose="02020603050405020304" pitchFamily="18" charset="0"/>
                <a:cs typeface="Times New Roman" panose="02020603050405020304" pitchFamily="18" charset="0"/>
              </a:rPr>
              <a:t> 12. maddesi çocuklara kendilerini ilgilendiren her konuda görüşlerini serbestçe ifade etme ve dinlenilme hakkını vermiştir. Bu maddeye göre, </a:t>
            </a:r>
          </a:p>
          <a:p>
            <a:pPr marL="0" indent="0" algn="just">
              <a:buNone/>
            </a:pPr>
            <a:r>
              <a:rPr lang="tr-TR" sz="2400" dirty="0" smtClean="0">
                <a:latin typeface="Times New Roman" panose="02020603050405020304" pitchFamily="18" charset="0"/>
                <a:cs typeface="Times New Roman" panose="02020603050405020304" pitchFamily="18" charset="0"/>
              </a:rPr>
              <a:t>Görüşlerini oluşturma yeteneğine sahip çocuğun kendini ilgilendiren her konuda görüşlerini ifade etme hakkı vardır.</a:t>
            </a:r>
          </a:p>
          <a:p>
            <a:pPr marL="0" indent="0" algn="just">
              <a:buNone/>
            </a:pPr>
            <a:r>
              <a:rPr lang="tr-TR" sz="2400" dirty="0" smtClean="0">
                <a:latin typeface="Times New Roman" panose="02020603050405020304" pitchFamily="18" charset="0"/>
                <a:cs typeface="Times New Roman" panose="02020603050405020304" pitchFamily="18" charset="0"/>
              </a:rPr>
              <a:t>Çocuğun yaşı ve olgunluk derecesine uygun olarak görüşlerine önem verilmelidir.</a:t>
            </a:r>
          </a:p>
          <a:p>
            <a:pPr marL="0" indent="0" algn="just">
              <a:buNone/>
            </a:pPr>
            <a:r>
              <a:rPr lang="tr-TR" sz="2400" dirty="0" smtClean="0">
                <a:latin typeface="Times New Roman" panose="02020603050405020304" pitchFamily="18" charset="0"/>
                <a:cs typeface="Times New Roman" panose="02020603050405020304" pitchFamily="18" charset="0"/>
              </a:rPr>
              <a:t>Çocuğu ilgilendiren adli ya da idari işlemlerde çocuğun doğrudan ya da temsilci aracılığıyla dinlenmesine fırsat verilmelidir.</a:t>
            </a:r>
          </a:p>
        </p:txBody>
      </p:sp>
    </p:spTree>
    <p:extLst>
      <p:ext uri="{BB962C8B-B14F-4D97-AF65-F5344CB8AC3E}">
        <p14:creationId xmlns:p14="http://schemas.microsoft.com/office/powerpoint/2010/main" val="10668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74690" y="1108416"/>
            <a:ext cx="9472864" cy="2159440"/>
          </a:xfrm>
        </p:spPr>
        <p:txBody>
          <a:bodyPr/>
          <a:lstStyle/>
          <a:p>
            <a:r>
              <a:rPr lang="tr-TR" sz="4000" b="1" dirty="0" smtClean="0">
                <a:solidFill>
                  <a:schemeClr val="accent2">
                    <a:lumMod val="60000"/>
                    <a:lumOff val="40000"/>
                  </a:schemeClr>
                </a:solidFill>
                <a:latin typeface="Bookman Old Style" panose="02050604050505020204" pitchFamily="18" charset="0"/>
                <a:cs typeface="Times New Roman" panose="02020603050405020304" pitchFamily="18" charset="0"/>
              </a:rPr>
              <a:t>ÇHS’NİN ÇOCUKLARA TANIDIĞI HAKLAR</a:t>
            </a:r>
            <a:endParaRPr lang="tr-TR" sz="4000" b="1" dirty="0">
              <a:solidFill>
                <a:schemeClr val="accent2">
                  <a:lumMod val="60000"/>
                  <a:lumOff val="4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2115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929079" y="173190"/>
            <a:ext cx="9966960" cy="595807"/>
          </a:xfrm>
          <a:effectLst>
            <a:outerShdw blurRad="50800" dist="38100" dir="5400000" algn="t" rotWithShape="0">
              <a:prstClr val="black">
                <a:alpha val="40000"/>
              </a:prstClr>
            </a:outerShdw>
          </a:effectLst>
        </p:spPr>
        <p:txBody>
          <a:bodyPr/>
          <a:lstStyle/>
          <a:p>
            <a:pPr marL="0" indent="0">
              <a:buNone/>
            </a:pPr>
            <a:r>
              <a:rPr lang="tr-TR" sz="3600" b="1"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Bookman Old Style" panose="02050604050505020204" pitchFamily="18" charset="0"/>
              </a:rPr>
              <a:t>Çocuk Hukuku Kavramı</a:t>
            </a:r>
          </a:p>
        </p:txBody>
      </p:sp>
      <p:sp>
        <p:nvSpPr>
          <p:cNvPr id="2" name="Dikdörtgen 1"/>
          <p:cNvSpPr/>
          <p:nvPr/>
        </p:nvSpPr>
        <p:spPr>
          <a:xfrm>
            <a:off x="1929079" y="2569947"/>
            <a:ext cx="640912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w="22225">
                  <a:solidFill>
                    <a:srgbClr val="333399"/>
                  </a:solidFill>
                  <a:prstDash val="solid"/>
                </a:ln>
                <a:solidFill>
                  <a:srgbClr val="333399">
                    <a:lumMod val="40000"/>
                    <a:lumOff val="60000"/>
                  </a:srgbClr>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Hakları Sözleşmesi</a:t>
            </a:r>
          </a:p>
        </p:txBody>
      </p:sp>
      <p:sp>
        <p:nvSpPr>
          <p:cNvPr id="4" name="Dikdörtgen 3"/>
          <p:cNvSpPr/>
          <p:nvPr/>
        </p:nvSpPr>
        <p:spPr>
          <a:xfrm>
            <a:off x="1831543" y="1731027"/>
            <a:ext cx="745107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w="22225">
                  <a:solidFill>
                    <a:srgbClr val="333399"/>
                  </a:solidFill>
                  <a:prstDash val="solid"/>
                </a:ln>
                <a:solidFill>
                  <a:srgbClr val="333399">
                    <a:lumMod val="40000"/>
                    <a:lumOff val="60000"/>
                  </a:srgbClr>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Hukukunun Kaynakları</a:t>
            </a:r>
          </a:p>
        </p:txBody>
      </p:sp>
      <p:sp>
        <p:nvSpPr>
          <p:cNvPr id="5" name="Dikdörtgen 4"/>
          <p:cNvSpPr/>
          <p:nvPr/>
        </p:nvSpPr>
        <p:spPr>
          <a:xfrm>
            <a:off x="1831543" y="1028310"/>
            <a:ext cx="577914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w="22225">
                  <a:solidFill>
                    <a:srgbClr val="333399"/>
                  </a:solidFill>
                  <a:prstDash val="solid"/>
                </a:ln>
                <a:solidFill>
                  <a:srgbClr val="333399">
                    <a:lumMod val="40000"/>
                    <a:lumOff val="60000"/>
                  </a:srgbClr>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Hakları Kavramı</a:t>
            </a:r>
          </a:p>
        </p:txBody>
      </p:sp>
      <p:sp>
        <p:nvSpPr>
          <p:cNvPr id="3" name="Metin kutusu 2"/>
          <p:cNvSpPr txBox="1"/>
          <p:nvPr/>
        </p:nvSpPr>
        <p:spPr>
          <a:xfrm>
            <a:off x="1929079" y="3339388"/>
            <a:ext cx="93607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22225">
                  <a:solidFill>
                    <a:srgbClr val="333399"/>
                  </a:solidFill>
                  <a:prstDash val="solid"/>
                </a:ln>
                <a:solidFill>
                  <a:srgbClr val="333399">
                    <a:lumMod val="40000"/>
                    <a:lumOff val="60000"/>
                  </a:srgbClr>
                </a:solidFill>
                <a:effectLst/>
                <a:uLnTx/>
                <a:uFillTx/>
                <a:latin typeface="Bookman Old Style" panose="02050604050505020204" pitchFamily="18" charset="0"/>
                <a:ea typeface="+mn-ea"/>
                <a:cs typeface="Arial"/>
              </a:rPr>
              <a:t>Çocuğun İhmal ve İstismardan Korunması</a:t>
            </a:r>
            <a:endParaRPr kumimoji="0" lang="tr-TR" sz="36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Bookman Old Style" panose="02050604050505020204" pitchFamily="18" charset="0"/>
              <a:ea typeface="+mn-ea"/>
              <a:cs typeface="Arial"/>
            </a:endParaRPr>
          </a:p>
        </p:txBody>
      </p:sp>
      <p:sp>
        <p:nvSpPr>
          <p:cNvPr id="7" name="Metin kutusu 6"/>
          <p:cNvSpPr txBox="1"/>
          <p:nvPr/>
        </p:nvSpPr>
        <p:spPr>
          <a:xfrm>
            <a:off x="1929079" y="4525322"/>
            <a:ext cx="93607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w="22225">
                  <a:solidFill>
                    <a:srgbClr val="333399"/>
                  </a:solidFill>
                  <a:prstDash val="solid"/>
                </a:ln>
                <a:solidFill>
                  <a:srgbClr val="333399">
                    <a:lumMod val="40000"/>
                    <a:lumOff val="60000"/>
                  </a:srgbClr>
                </a:solidFill>
                <a:effectLst/>
                <a:uLnTx/>
                <a:uFillTx/>
                <a:latin typeface="Bookman Old Style" panose="02050604050505020204" pitchFamily="18" charset="0"/>
                <a:ea typeface="+mn-ea"/>
                <a:cs typeface="Arial"/>
              </a:rPr>
              <a:t>Çocuk Hakları Eğitiminin Önemi</a:t>
            </a:r>
            <a:endParaRPr kumimoji="0" lang="tr-TR" sz="36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41387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2" grpId="0"/>
      <p:bldP spid="4" grpId="0"/>
      <p:bldP spid="5" grpId="0"/>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5092" y="0"/>
            <a:ext cx="8229600" cy="502277"/>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ÇOCUKLARA TANIDIĞI HAKLAR</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28789" y="555734"/>
            <a:ext cx="12063211" cy="500766"/>
          </a:xfrm>
        </p:spPr>
        <p:txBody>
          <a:bodyPr/>
          <a:lstStyle/>
          <a:p>
            <a:pPr marL="971550" lvl="1" indent="-514350" algn="just">
              <a:buAutoNum type="alphaUcPeriod"/>
            </a:pPr>
            <a:r>
              <a:rPr lang="tr-TR" sz="2600"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Çocuğun Kişisel Hakları ve Özgürlükleri (Medeni Haklar)</a:t>
            </a:r>
          </a:p>
          <a:p>
            <a:pPr marL="457200" lvl="1" indent="0" algn="just">
              <a:buNone/>
            </a:pPr>
            <a:r>
              <a:rPr lang="tr-TR" sz="2600" dirty="0" smtClean="0">
                <a:latin typeface="Bookman Old Style" panose="02050604050505020204" pitchFamily="18" charset="0"/>
                <a:cs typeface="Times New Roman" panose="02020603050405020304" pitchFamily="18" charset="0"/>
              </a:rPr>
              <a:t>	</a:t>
            </a:r>
            <a:endParaRPr lang="tr-TR" sz="2600" dirty="0">
              <a:latin typeface="Bookman Old Style" panose="02050604050505020204" pitchFamily="18" charset="0"/>
              <a:cs typeface="Times New Roman" panose="02020603050405020304" pitchFamily="18" charset="0"/>
            </a:endParaRPr>
          </a:p>
        </p:txBody>
      </p:sp>
      <p:sp>
        <p:nvSpPr>
          <p:cNvPr id="2" name="Dikdörtgen 1"/>
          <p:cNvSpPr/>
          <p:nvPr/>
        </p:nvSpPr>
        <p:spPr>
          <a:xfrm>
            <a:off x="128789" y="1183342"/>
            <a:ext cx="6312954" cy="4093428"/>
          </a:xfrm>
          <a:prstGeom prst="rect">
            <a:avLst/>
          </a:prstGeom>
        </p:spPr>
        <p:txBody>
          <a:bodyPr wrap="square">
            <a:spAutoFit/>
          </a:bodyPr>
          <a:lstStyle/>
          <a:p>
            <a:pPr marL="45085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1</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 Çocuğun isim, vatandaşlık, kimlik ve nüfusa kayıt hakkı.</a:t>
            </a:r>
          </a:p>
          <a:p>
            <a:pPr marL="45085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2.Çocuğun </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düşüncesini ifade etme hakkı.</a:t>
            </a:r>
          </a:p>
          <a:p>
            <a:pPr marL="45085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3</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 Çocuğun düşünce, din ve vicdan özgürlüğü.</a:t>
            </a:r>
          </a:p>
          <a:p>
            <a:pPr marL="45085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4</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 Çocuğun özel yaşantısının ve iletişiminin korunması hakkı.</a:t>
            </a:r>
          </a:p>
          <a:p>
            <a:pPr marL="45085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5.Çocuğun </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bilgi edinme ve zararlı yayınlara karşı korunma hakkı</a:t>
            </a: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a:t>
            </a:r>
            <a:endPar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endParaRPr>
          </a:p>
        </p:txBody>
      </p:sp>
      <p:sp>
        <p:nvSpPr>
          <p:cNvPr id="3" name="Dikdörtgen 2"/>
          <p:cNvSpPr/>
          <p:nvPr/>
        </p:nvSpPr>
        <p:spPr>
          <a:xfrm>
            <a:off x="6332560" y="1056500"/>
            <a:ext cx="5349923" cy="4093428"/>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6. Çocuğun her türlü şiddete karşı korunma hakkı.</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Times New Roman" panose="02020603050405020304" pitchFamily="18" charset="0"/>
              </a:rPr>
              <a:t>7</a:t>
            </a: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 Çocuğun işkence, aşağılayıcı davranış ve özgürlükten yoksun bırakılmaya karşı korunma hakkı.</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Times New Roman" panose="02020603050405020304" pitchFamily="18" charset="0"/>
              </a:rPr>
              <a:t>	8. Çocuğun dernek kurma, barışçı toplanma hakkı.</a:t>
            </a:r>
          </a:p>
        </p:txBody>
      </p:sp>
    </p:spTree>
    <p:extLst>
      <p:ext uri="{BB962C8B-B14F-4D97-AF65-F5344CB8AC3E}">
        <p14:creationId xmlns:p14="http://schemas.microsoft.com/office/powerpoint/2010/main" val="22213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5092" y="0"/>
            <a:ext cx="8229600" cy="502277"/>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ÇOCUKLARA TANIDIĞI HAKLAR</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28789" y="682575"/>
            <a:ext cx="12063211" cy="4726551"/>
          </a:xfrm>
        </p:spPr>
        <p:txBody>
          <a:bodyPr/>
          <a:lstStyle/>
          <a:p>
            <a:pPr marL="457200" lvl="1" indent="0" algn="just">
              <a:buNone/>
            </a:pPr>
            <a:r>
              <a:rPr lang="tr-TR"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B. Çocuğun Ailesi Tarafından veya Ailesi Dışındaki Bakım Ortamlarında Yetiştirilme ve Korunma Hakkı</a:t>
            </a:r>
          </a:p>
          <a:p>
            <a:pPr marL="457200" lvl="1" indent="0" algn="just">
              <a:buNone/>
            </a:pPr>
            <a:endParaRPr lang="tr-TR" sz="1000"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marL="457200" lvl="1" indent="0" algn="just">
              <a:buNone/>
            </a:pPr>
            <a:r>
              <a:rPr lang="tr-TR" dirty="0" smtClean="0">
                <a:latin typeface="Bookman Old Style" panose="02050604050505020204" pitchFamily="18" charset="0"/>
                <a:cs typeface="Times New Roman" panose="02020603050405020304" pitchFamily="18" charset="0"/>
              </a:rPr>
              <a:t>	1. Çocuğun Ana Babası Tarafından Yetiştirilme Hakkı</a:t>
            </a:r>
          </a:p>
          <a:p>
            <a:pPr marL="457200" lvl="1" indent="0" algn="just">
              <a:buNone/>
            </a:pPr>
            <a:endParaRPr lang="tr-TR" sz="1000" dirty="0" smtClean="0">
              <a:latin typeface="Bookman Old Style" panose="02050604050505020204" pitchFamily="18" charset="0"/>
              <a:cs typeface="Times New Roman" panose="02020603050405020304" pitchFamily="18" charset="0"/>
            </a:endParaRP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2. Çocuğu Ana Babadan Ayırma Yasağı</a:t>
            </a:r>
          </a:p>
          <a:p>
            <a:pPr marL="457200" lvl="1" indent="0" algn="just">
              <a:buNone/>
            </a:pPr>
            <a:endParaRPr lang="tr-TR" sz="1000" dirty="0" smtClean="0">
              <a:latin typeface="Bookman Old Style" panose="02050604050505020204" pitchFamily="18" charset="0"/>
              <a:cs typeface="Times New Roman" panose="02020603050405020304" pitchFamily="18" charset="0"/>
            </a:endParaRP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3. Çocuğun Ailesi Dışında Korunması</a:t>
            </a:r>
          </a:p>
          <a:p>
            <a:pPr marL="457200" lvl="1" indent="0" algn="just">
              <a:buNone/>
            </a:pPr>
            <a:endParaRPr lang="tr-TR"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0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5092" y="0"/>
            <a:ext cx="8229600" cy="502277"/>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ÇOCUKLARA TANIDIĞI HAKLAR</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28789" y="682575"/>
            <a:ext cx="12063211" cy="4726551"/>
          </a:xfrm>
        </p:spPr>
        <p:txBody>
          <a:bodyPr/>
          <a:lstStyle/>
          <a:p>
            <a:pPr marL="457200" lvl="1" indent="0" algn="just">
              <a:buNone/>
            </a:pPr>
            <a:r>
              <a:rPr lang="tr-TR"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C. Çocuğun Ekonomik, Sosyal ve Kültürel Hakları</a:t>
            </a:r>
          </a:p>
          <a:p>
            <a:pPr marL="457200" lvl="1" indent="0" algn="just">
              <a:buNone/>
            </a:pPr>
            <a:endParaRPr lang="tr-TR" sz="1000"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marL="457200" lvl="1" indent="0" algn="just">
              <a:buNone/>
            </a:pPr>
            <a:r>
              <a:rPr lang="tr-TR" sz="2700"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1.Engelli Çocukların Hakları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2. Çocuğun Sağlık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3. Çocuğun Sosyal Güvenlik ve Uygun Yaşam Standartlarına 	Sahip Olma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4.Çocuğun Eğitim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5. Çocuğun Oyun, Dinlenme, Boş Zaman Değerlendirme Hakkı</a:t>
            </a:r>
          </a:p>
          <a:p>
            <a:pPr marL="457200" lvl="1" indent="0" algn="just">
              <a:buNone/>
            </a:pPr>
            <a:r>
              <a:rPr lang="tr-TR" sz="2700" dirty="0">
                <a:latin typeface="Times New Roman" panose="02020603050405020304" pitchFamily="18" charset="0"/>
                <a:cs typeface="Times New Roman" panose="02020603050405020304" pitchFamily="18" charset="0"/>
              </a:rPr>
              <a:t>	</a:t>
            </a:r>
            <a:endParaRPr lang="tr-TR" sz="2700" dirty="0" smtClean="0">
              <a:latin typeface="Times New Roman" panose="02020603050405020304" pitchFamily="18" charset="0"/>
              <a:cs typeface="Times New Roman" panose="02020603050405020304" pitchFamily="18" charset="0"/>
            </a:endParaRPr>
          </a:p>
          <a:p>
            <a:pPr marL="457200" lvl="1" indent="0" algn="just">
              <a:buNone/>
            </a:pPr>
            <a:endParaRPr lang="tr-TR"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5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5092" y="0"/>
            <a:ext cx="8229600" cy="502277"/>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ÇHS’NİN ÇOCUKLARA TANIDIĞI HAKLAR</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28789" y="682575"/>
            <a:ext cx="12063211" cy="4726551"/>
          </a:xfrm>
        </p:spPr>
        <p:txBody>
          <a:bodyPr/>
          <a:lstStyle/>
          <a:p>
            <a:pPr marL="457200" lvl="1" indent="0" algn="just">
              <a:buNone/>
            </a:pPr>
            <a:r>
              <a:rPr lang="tr-TR"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 </a:t>
            </a:r>
            <a:r>
              <a:rPr lang="tr-TR"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Özel </a:t>
            </a:r>
            <a:r>
              <a:rPr lang="tr-TR"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Durumdaki Çocukların Korunma Hakkı</a:t>
            </a:r>
          </a:p>
          <a:p>
            <a:pPr marL="457200" lvl="1" indent="0" algn="just">
              <a:buNone/>
            </a:pPr>
            <a:r>
              <a:rPr lang="tr-TR" sz="2700"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1. Sığınmacı, Azınlık ve Yerli Halklara Mensup Çocukların Hakları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2. Çocuğun Ekonomik Sömürüden Korunma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3. Çocuğun Uyuşturucudan Korunma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4. Çocuğun Cinsel Sömürüden Korunma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5. Çocuğun Kaçırılma, Satılma ve Fuhuştan Korunma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6. Suça Sürüklenmiş Çocukların Korunma Hakkı</a:t>
            </a:r>
          </a:p>
          <a:p>
            <a:pPr marL="457200" lvl="1" indent="0" algn="just">
              <a:buNone/>
            </a:pPr>
            <a:r>
              <a:rPr lang="tr-TR" dirty="0">
                <a:latin typeface="Bookman Old Style" panose="02050604050505020204" pitchFamily="18" charset="0"/>
                <a:cs typeface="Times New Roman" panose="02020603050405020304" pitchFamily="18" charset="0"/>
              </a:rPr>
              <a:t>	</a:t>
            </a:r>
            <a:r>
              <a:rPr lang="tr-TR" dirty="0" smtClean="0">
                <a:latin typeface="Bookman Old Style" panose="02050604050505020204" pitchFamily="18" charset="0"/>
                <a:cs typeface="Times New Roman" panose="02020603050405020304" pitchFamily="18" charset="0"/>
              </a:rPr>
              <a:t>7. Savaş Ortamındaki Çocukların Korunma Hakkı</a:t>
            </a:r>
          </a:p>
          <a:p>
            <a:pPr marL="457200" lvl="1" indent="0" algn="just">
              <a:buNone/>
            </a:pPr>
            <a:r>
              <a:rPr lang="tr-TR" sz="2700" dirty="0">
                <a:latin typeface="Times New Roman" panose="02020603050405020304" pitchFamily="18" charset="0"/>
                <a:cs typeface="Times New Roman" panose="02020603050405020304" pitchFamily="18" charset="0"/>
              </a:rPr>
              <a:t>	</a:t>
            </a:r>
            <a:endParaRPr lang="tr-TR" sz="2700" dirty="0" smtClean="0">
              <a:latin typeface="Times New Roman" panose="02020603050405020304" pitchFamily="18" charset="0"/>
              <a:cs typeface="Times New Roman" panose="02020603050405020304" pitchFamily="18" charset="0"/>
            </a:endParaRPr>
          </a:p>
          <a:p>
            <a:pPr marL="457200" lvl="1" indent="0" algn="just">
              <a:buNone/>
            </a:pPr>
            <a:endParaRPr lang="tr-TR"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5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18009" y="188945"/>
            <a:ext cx="9581882" cy="824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0" cap="none" spc="0" normalizeH="0" baseline="0" noProof="0" dirty="0" smtClean="0">
                <a:ln>
                  <a:noFill/>
                </a:ln>
                <a:solidFill>
                  <a:srgbClr val="333399">
                    <a:lumMod val="60000"/>
                    <a:lumOff val="40000"/>
                  </a:srgbClr>
                </a:solidFill>
                <a:effectLst/>
                <a:uLnTx/>
                <a:uFillTx/>
                <a:latin typeface="Times New Roman" panose="02020603050405020304" pitchFamily="18" charset="0"/>
                <a:ea typeface="+mj-ea"/>
                <a:cs typeface="Times New Roman" panose="02020603050405020304" pitchFamily="18" charset="0"/>
              </a:rPr>
              <a:t>ÇHS’YE UYULMASININ DENETİMİ VE İZLEME MEKANİZMASI</a:t>
            </a:r>
            <a:endParaRPr kumimoji="0" lang="tr-TR" sz="3000" b="1" i="0" u="none" strike="noStrike" kern="0" cap="none" spc="0" normalizeH="0" baseline="0" noProof="0" dirty="0">
              <a:ln>
                <a:noFill/>
              </a:ln>
              <a:solidFill>
                <a:srgbClr val="333399">
                  <a:lumMod val="60000"/>
                  <a:lumOff val="40000"/>
                </a:srgbClr>
              </a:solidFill>
              <a:effectLst/>
              <a:uLnTx/>
              <a:uFillTx/>
              <a:latin typeface="Times New Roman" panose="02020603050405020304" pitchFamily="18" charset="0"/>
              <a:ea typeface="+mj-ea"/>
              <a:cs typeface="Times New Roman" panose="02020603050405020304" pitchFamily="18" charset="0"/>
            </a:endParaRPr>
          </a:p>
        </p:txBody>
      </p:sp>
      <p:sp>
        <p:nvSpPr>
          <p:cNvPr id="5" name="Rectangle 3"/>
          <p:cNvSpPr txBox="1">
            <a:spLocks noChangeArrowheads="1"/>
          </p:cNvSpPr>
          <p:nvPr/>
        </p:nvSpPr>
        <p:spPr bwMode="auto">
          <a:xfrm>
            <a:off x="2724556" y="1246421"/>
            <a:ext cx="6168788" cy="5835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Times New Roman" panose="02020603050405020304" pitchFamily="18" charset="0"/>
              </a:rPr>
              <a:t>BM Çocuk Hakları Komitesi</a:t>
            </a:r>
          </a:p>
        </p:txBody>
      </p:sp>
      <p:sp>
        <p:nvSpPr>
          <p:cNvPr id="2" name="Metin kutusu 1"/>
          <p:cNvSpPr txBox="1"/>
          <p:nvPr/>
        </p:nvSpPr>
        <p:spPr>
          <a:xfrm>
            <a:off x="450376" y="1898934"/>
            <a:ext cx="563652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Taraf devletler 5 yılda bir Komiteye rapor sunmakla yükümlüdür.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Komite genel tavsiyelerde bulunabilir.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Sözleşme hükümlerine açıklık getirmek amacıyla genel yorumlarda bulunabilir.</a:t>
            </a:r>
            <a:endPar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endParaRPr>
          </a:p>
        </p:txBody>
      </p:sp>
      <p:sp>
        <p:nvSpPr>
          <p:cNvPr id="3" name="Dikdörtgen 2"/>
          <p:cNvSpPr/>
          <p:nvPr/>
        </p:nvSpPr>
        <p:spPr>
          <a:xfrm>
            <a:off x="6411500" y="1939877"/>
            <a:ext cx="5462052"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Çocuk Haklarına Dair Sözleşmenin Başvuru Usulüne İlişkin İhtiyari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Protokol uyarınca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panose="020B0604020202020204" pitchFamily="34" charset="0"/>
              </a:rPr>
              <a:t>Geçici tedbirler alınabilir.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panose="020B0604020202020204" pitchFamily="34" charset="0"/>
              </a:rPr>
              <a:t>Soruşturma usulüne başvurulabilir.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panose="020B0604020202020204" pitchFamily="34" charset="0"/>
              </a:rPr>
              <a:t>Taraf Devlet ziyaret edilebilir.</a:t>
            </a:r>
            <a:endParaRPr kumimoji="0" lang="tr-TR" sz="28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Metin kutusu 5"/>
          <p:cNvSpPr txBox="1"/>
          <p:nvPr/>
        </p:nvSpPr>
        <p:spPr>
          <a:xfrm>
            <a:off x="4148920" y="6431392"/>
            <a:ext cx="3121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Arial"/>
                <a:ea typeface="+mn-ea"/>
                <a:cs typeface="Arial"/>
                <a:hlinkClick r:id="rId2" action="ppaction://hlinkfile"/>
              </a:rPr>
              <a:t>Sonuc-Gozlemleri-20121.pdf</a:t>
            </a:r>
            <a:endParaRPr kumimoji="0" lang="tr-TR"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9806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823" y="1633296"/>
            <a:ext cx="9235440" cy="2329104"/>
          </a:xfrm>
        </p:spPr>
        <p:txBody>
          <a:bodyPr/>
          <a:lstStyle/>
          <a:p>
            <a:pPr marL="0" indent="0" algn="ctr">
              <a:buNone/>
            </a:pPr>
            <a:r>
              <a:rPr lang="tr-TR" sz="4000" b="1" dirty="0" smtClean="0">
                <a:solidFill>
                  <a:schemeClr val="accent6">
                    <a:lumMod val="60000"/>
                    <a:lumOff val="40000"/>
                  </a:schemeClr>
                </a:solidFill>
                <a:effectLst>
                  <a:outerShdw blurRad="38100" dist="38100" dir="2700000" algn="tl">
                    <a:srgbClr val="000000">
                      <a:alpha val="43137"/>
                    </a:srgbClr>
                  </a:outerShdw>
                </a:effectLst>
                <a:latin typeface="Bookman Old Style" panose="02050604050505020204" pitchFamily="18" charset="0"/>
              </a:rPr>
              <a:t>ÇOCUĞUN İHMAL </a:t>
            </a:r>
          </a:p>
          <a:p>
            <a:pPr marL="0" indent="0" algn="ctr">
              <a:buNone/>
            </a:pPr>
            <a:r>
              <a:rPr lang="tr-TR" sz="4000" b="1" dirty="0" smtClean="0">
                <a:solidFill>
                  <a:schemeClr val="accent6">
                    <a:lumMod val="60000"/>
                    <a:lumOff val="40000"/>
                  </a:schemeClr>
                </a:solidFill>
                <a:effectLst>
                  <a:outerShdw blurRad="38100" dist="38100" dir="2700000" algn="tl">
                    <a:srgbClr val="000000">
                      <a:alpha val="43137"/>
                    </a:srgbClr>
                  </a:outerShdw>
                </a:effectLst>
                <a:latin typeface="Bookman Old Style" panose="02050604050505020204" pitchFamily="18" charset="0"/>
              </a:rPr>
              <a:t>VE </a:t>
            </a:r>
          </a:p>
          <a:p>
            <a:pPr marL="0" indent="0" algn="ctr">
              <a:buNone/>
            </a:pPr>
            <a:r>
              <a:rPr lang="tr-TR" sz="4000" b="1" dirty="0" smtClean="0">
                <a:solidFill>
                  <a:schemeClr val="accent6">
                    <a:lumMod val="60000"/>
                    <a:lumOff val="40000"/>
                  </a:schemeClr>
                </a:solidFill>
                <a:effectLst>
                  <a:outerShdw blurRad="38100" dist="38100" dir="2700000" algn="tl">
                    <a:srgbClr val="000000">
                      <a:alpha val="43137"/>
                    </a:srgbClr>
                  </a:outerShdw>
                </a:effectLst>
                <a:latin typeface="Bookman Old Style" panose="02050604050505020204" pitchFamily="18" charset="0"/>
              </a:rPr>
              <a:t>İSTİSMARDAN KORUNMASI</a:t>
            </a:r>
          </a:p>
        </p:txBody>
      </p:sp>
    </p:spTree>
    <p:extLst>
      <p:ext uri="{BB962C8B-B14F-4D97-AF65-F5344CB8AC3E}">
        <p14:creationId xmlns:p14="http://schemas.microsoft.com/office/powerpoint/2010/main" val="4198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9116" y="869995"/>
            <a:ext cx="9962865" cy="4193325"/>
          </a:xfrm>
        </p:spPr>
        <p:txBody>
          <a:bodyPr/>
          <a:lstStyle/>
          <a:p>
            <a:pPr marL="0" indent="0" algn="just">
              <a:buNone/>
            </a:pPr>
            <a:r>
              <a:rPr lang="tr-TR" b="1" dirty="0" smtClean="0">
                <a:effectLst>
                  <a:outerShdw blurRad="38100" dist="38100" dir="2700000" algn="tl">
                    <a:srgbClr val="000000">
                      <a:alpha val="43137"/>
                    </a:srgbClr>
                  </a:outerShdw>
                </a:effectLst>
                <a:latin typeface="Bookman Old Style" panose="02050604050505020204" pitchFamily="18" charset="0"/>
              </a:rPr>
              <a:t>Çocuk ihmali </a:t>
            </a:r>
          </a:p>
          <a:p>
            <a:pPr marL="0" indent="0" algn="just">
              <a:buNone/>
            </a:pPr>
            <a:r>
              <a:rPr lang="tr-TR" dirty="0" smtClean="0">
                <a:latin typeface="Bookman Old Style" panose="02050604050505020204" pitchFamily="18" charset="0"/>
              </a:rPr>
              <a:t>başta </a:t>
            </a:r>
            <a:r>
              <a:rPr lang="tr-TR" dirty="0">
                <a:latin typeface="Bookman Old Style" panose="02050604050505020204" pitchFamily="18" charset="0"/>
              </a:rPr>
              <a:t>anne ve babaları olmak üzere, bakmakla yükümlü kimseler ve diğer yetişkinlerin çocuğun beslenme, giyinme, barınma eğitim, sağlık ve sevgi gibi temel ihtiyaçlarını karşılamada ihmal göstermeleri sonucu çocuğun beden veya ruh sağlığının veya bedensel, duygusal, ahlaksal ya da sosyal gelişiminin engellenmesidir.</a:t>
            </a:r>
            <a:endParaRPr lang="tr-TR" dirty="0" smtClean="0">
              <a:latin typeface="Bookman Old Style" panose="02050604050505020204" pitchFamily="18" charset="0"/>
            </a:endParaRP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328847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10085695" cy="4643701"/>
          </a:xfrm>
        </p:spPr>
        <p:txBody>
          <a:bodyPr/>
          <a:lstStyle/>
          <a:p>
            <a:pPr marL="0" indent="0" algn="just">
              <a:buNone/>
            </a:pPr>
            <a:r>
              <a:rPr lang="tr-TR" dirty="0">
                <a:latin typeface="Bookman Old Style" panose="02050604050505020204" pitchFamily="18" charset="0"/>
              </a:rPr>
              <a:t>Çocuğun beslenme, barınma, sağlık, giyinme, eğitim gibi temel ihtiyaçlarını karşılamada ihmal gösterme “</a:t>
            </a:r>
            <a:r>
              <a:rPr lang="tr-TR" b="1" dirty="0">
                <a:latin typeface="Bookman Old Style" panose="02050604050505020204" pitchFamily="18" charset="0"/>
              </a:rPr>
              <a:t>fiziksel ihmal</a:t>
            </a:r>
            <a:r>
              <a:rPr lang="tr-TR" dirty="0">
                <a:latin typeface="Bookman Old Style" panose="02050604050505020204" pitchFamily="18" charset="0"/>
              </a:rPr>
              <a:t>”; </a:t>
            </a:r>
            <a:endParaRPr lang="tr-TR" dirty="0" smtClean="0">
              <a:latin typeface="Bookman Old Style" panose="02050604050505020204" pitchFamily="18" charset="0"/>
            </a:endParaRPr>
          </a:p>
          <a:p>
            <a:pPr marL="0" indent="0" algn="just">
              <a:buNone/>
            </a:pPr>
            <a:r>
              <a:rPr lang="tr-TR" dirty="0" smtClean="0">
                <a:latin typeface="Bookman Old Style" panose="02050604050505020204" pitchFamily="18" charset="0"/>
              </a:rPr>
              <a:t>çocuğa </a:t>
            </a:r>
            <a:r>
              <a:rPr lang="tr-TR" dirty="0">
                <a:latin typeface="Bookman Old Style" panose="02050604050505020204" pitchFamily="18" charset="0"/>
              </a:rPr>
              <a:t>ihtiyaç duyduğu sevgiyi, ilgiyi, yakınlığı göstermeme, yaşamının her evresinde yardımcı olacak gerekli rehberliği yapmama, eğitimine önem vermeme ve başarılarından dolayı onu ödüllendirmeme “</a:t>
            </a:r>
            <a:r>
              <a:rPr lang="tr-TR" b="1" dirty="0">
                <a:latin typeface="Bookman Old Style" panose="02050604050505020204" pitchFamily="18" charset="0"/>
              </a:rPr>
              <a:t>duygusal ihmal</a:t>
            </a:r>
            <a:r>
              <a:rPr lang="tr-TR" dirty="0">
                <a:latin typeface="Bookman Old Style" panose="02050604050505020204" pitchFamily="18" charset="0"/>
              </a:rPr>
              <a:t>” olarak adlandırılmaktadır.</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527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10085695" cy="3620119"/>
          </a:xfrm>
        </p:spPr>
        <p:txBody>
          <a:bodyPr/>
          <a:lstStyle/>
          <a:p>
            <a:pPr marL="0" indent="0" algn="just">
              <a:buNone/>
            </a:pPr>
            <a:r>
              <a:rPr lang="tr-TR" b="1" dirty="0" smtClean="0">
                <a:effectLst>
                  <a:outerShdw blurRad="38100" dist="38100" dir="2700000" algn="tl">
                    <a:srgbClr val="000000">
                      <a:alpha val="43137"/>
                    </a:srgbClr>
                  </a:outerShdw>
                </a:effectLst>
                <a:latin typeface="Bookman Old Style" panose="02050604050505020204" pitchFamily="18" charset="0"/>
              </a:rPr>
              <a:t> Çocuk istismarı </a:t>
            </a:r>
          </a:p>
          <a:p>
            <a:pPr marL="0" indent="0" algn="just">
              <a:buNone/>
            </a:pPr>
            <a:r>
              <a:rPr lang="tr-TR" dirty="0" smtClean="0">
                <a:latin typeface="Bookman Old Style" panose="02050604050505020204" pitchFamily="18" charset="0"/>
              </a:rPr>
              <a:t>çocukların, başta anne ve babaları olmak üzere, bakmakla yükümlü kimseler ve diğer yetişkinler tarafından fiziksel, duygusal, zihinsel veya cinsel gelişimlerini engelleyen ya da beden veya ruh sağlıklarına zarar veren, kaza sonucu olmayan durumlarla karşı karşıya bırakılmasıdır.</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01685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7923" y="597040"/>
            <a:ext cx="11300346" cy="5025838"/>
          </a:xfrm>
        </p:spPr>
        <p:txBody>
          <a:bodyPr/>
          <a:lstStyle/>
          <a:p>
            <a:pPr marL="0" indent="0" algn="just">
              <a:buNone/>
            </a:pPr>
            <a:r>
              <a:rPr lang="tr-TR" dirty="0" smtClean="0">
                <a:latin typeface="Bookman Old Style" panose="02050604050505020204" pitchFamily="18" charset="0"/>
              </a:rPr>
              <a:t>Çocuğa </a:t>
            </a:r>
            <a:r>
              <a:rPr lang="tr-TR" dirty="0">
                <a:latin typeface="Bookman Old Style" panose="02050604050505020204" pitchFamily="18" charset="0"/>
              </a:rPr>
              <a:t>karşı girişilen ve kaza sonucu olmayan yaralanmalar, şiddetli dayak, yakma, ısırma, boğma gibi davranışlar sonucu çocuğun sağlığının zarar görmesi </a:t>
            </a:r>
            <a:r>
              <a:rPr lang="tr-TR" b="1" dirty="0">
                <a:latin typeface="Bookman Old Style" panose="02050604050505020204" pitchFamily="18" charset="0"/>
              </a:rPr>
              <a:t>“fiziksel istismar”; </a:t>
            </a:r>
            <a:endParaRPr lang="tr-TR" b="1" dirty="0" smtClean="0">
              <a:latin typeface="Bookman Old Style" panose="02050604050505020204" pitchFamily="18" charset="0"/>
            </a:endParaRPr>
          </a:p>
          <a:p>
            <a:pPr marL="0" indent="0" algn="just">
              <a:buNone/>
            </a:pPr>
            <a:r>
              <a:rPr lang="tr-TR" dirty="0" smtClean="0">
                <a:latin typeface="Bookman Old Style" panose="02050604050505020204" pitchFamily="18" charset="0"/>
              </a:rPr>
              <a:t>çocuğun </a:t>
            </a:r>
            <a:r>
              <a:rPr lang="tr-TR" dirty="0">
                <a:latin typeface="Bookman Old Style" panose="02050604050505020204" pitchFamily="18" charset="0"/>
              </a:rPr>
              <a:t>çevresindeki yetişkinlerin, çocuğun kişiliğini zedeleyici, duygusal gelişimini engelleyici eylemleri ya da eylemsizlikleri “</a:t>
            </a:r>
            <a:r>
              <a:rPr lang="tr-TR" b="1" dirty="0">
                <a:latin typeface="Bookman Old Style" panose="02050604050505020204" pitchFamily="18" charset="0"/>
              </a:rPr>
              <a:t>duygusal istismar</a:t>
            </a:r>
            <a:r>
              <a:rPr lang="tr-TR" dirty="0">
                <a:latin typeface="Bookman Old Style" panose="02050604050505020204" pitchFamily="18" charset="0"/>
              </a:rPr>
              <a:t>”; </a:t>
            </a:r>
            <a:endParaRPr lang="tr-TR" dirty="0" smtClean="0">
              <a:latin typeface="Bookman Old Style" panose="02050604050505020204" pitchFamily="18" charset="0"/>
            </a:endParaRPr>
          </a:p>
          <a:p>
            <a:pPr marL="0" indent="0" algn="just">
              <a:buNone/>
            </a:pPr>
            <a:r>
              <a:rPr lang="tr-TR" dirty="0" smtClean="0">
                <a:latin typeface="Bookman Old Style" panose="02050604050505020204" pitchFamily="18" charset="0"/>
              </a:rPr>
              <a:t>çocuğun </a:t>
            </a:r>
            <a:r>
              <a:rPr lang="tr-TR" dirty="0">
                <a:latin typeface="Bookman Old Style" panose="02050604050505020204" pitchFamily="18" charset="0"/>
              </a:rPr>
              <a:t>bir yetişkin tarafından cinsel haz almak amacıyla kullanılması “</a:t>
            </a:r>
            <a:r>
              <a:rPr lang="tr-TR" b="1" dirty="0">
                <a:latin typeface="Bookman Old Style" panose="02050604050505020204" pitchFamily="18" charset="0"/>
              </a:rPr>
              <a:t>cinsel istismar</a:t>
            </a:r>
            <a:r>
              <a:rPr lang="tr-TR" dirty="0">
                <a:latin typeface="Bookman Old Style" panose="02050604050505020204" pitchFamily="18" charset="0"/>
              </a:rPr>
              <a:t>” olarak adlandırılmaktadır.</a:t>
            </a:r>
            <a:endParaRPr lang="tr-TR" dirty="0" smtClean="0">
              <a:latin typeface="Bookman Old Style" panose="02050604050505020204" pitchFamily="18" charset="0"/>
            </a:endParaRP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9466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nvPr>
        </p:nvGraphicFramePr>
        <p:xfrm>
          <a:off x="387531" y="320041"/>
          <a:ext cx="11630297" cy="350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stretch>
            <a:fillRect/>
          </a:stretch>
        </p:blipFill>
        <p:spPr>
          <a:xfrm>
            <a:off x="-104503" y="3678463"/>
            <a:ext cx="6962503" cy="3179536"/>
          </a:xfrm>
          <a:prstGeom prst="rect">
            <a:avLst/>
          </a:prstGeom>
        </p:spPr>
      </p:pic>
      <p:pic>
        <p:nvPicPr>
          <p:cNvPr id="5" name="Resim 4"/>
          <p:cNvPicPr>
            <a:picLocks noChangeAspect="1"/>
          </p:cNvPicPr>
          <p:nvPr/>
        </p:nvPicPr>
        <p:blipFill>
          <a:blip r:embed="rId8"/>
          <a:stretch>
            <a:fillRect/>
          </a:stretch>
        </p:blipFill>
        <p:spPr>
          <a:xfrm>
            <a:off x="6622868" y="3095897"/>
            <a:ext cx="5569132" cy="3762102"/>
          </a:xfrm>
          <a:prstGeom prst="rect">
            <a:avLst/>
          </a:prstGeom>
        </p:spPr>
      </p:pic>
      <p:sp>
        <p:nvSpPr>
          <p:cNvPr id="2" name="Metin kutusu 1"/>
          <p:cNvSpPr txBox="1"/>
          <p:nvPr/>
        </p:nvSpPr>
        <p:spPr>
          <a:xfrm>
            <a:off x="0" y="135375"/>
            <a:ext cx="3853940"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Hukuku Kavramı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7408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9368" y="726693"/>
            <a:ext cx="10085695" cy="603963"/>
          </a:xfrm>
        </p:spPr>
        <p:txBody>
          <a:bodyPr/>
          <a:lstStyle/>
          <a:p>
            <a:pPr marL="0" indent="0">
              <a:buNone/>
            </a:pPr>
            <a:r>
              <a:rPr lang="tr-TR" dirty="0" smtClean="0">
                <a:effectLst>
                  <a:outerShdw blurRad="38100" dist="38100" dir="2700000" algn="tl">
                    <a:srgbClr val="000000">
                      <a:alpha val="43137"/>
                    </a:srgbClr>
                  </a:outerShdw>
                </a:effectLst>
                <a:latin typeface="Bookman Old Style" panose="02050604050505020204" pitchFamily="18" charset="0"/>
              </a:rPr>
              <a:t>Çocuk istismarı ve ihmalinin nedenleri</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
        <p:nvSpPr>
          <p:cNvPr id="2" name="Dikdörtgen 1"/>
          <p:cNvSpPr/>
          <p:nvPr/>
        </p:nvSpPr>
        <p:spPr>
          <a:xfrm>
            <a:off x="393510" y="1460310"/>
            <a:ext cx="5188424"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Anne ve babaların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eğitim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düzeylerinin düşük olması,</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 Ç</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ocuk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gelişimi konusunda yeterince bilgi sahibi olmamaları,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Genç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ve hazırlıksız anne ve baba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olmaları.</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İşsizlik.</a:t>
            </a:r>
            <a:endPar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endParaRPr>
          </a:p>
        </p:txBody>
      </p:sp>
      <p:sp>
        <p:nvSpPr>
          <p:cNvPr id="6" name="Dikdörtgen 5"/>
          <p:cNvSpPr/>
          <p:nvPr/>
        </p:nvSpPr>
        <p:spPr>
          <a:xfrm>
            <a:off x="5895834" y="1460309"/>
            <a:ext cx="6141492" cy="353943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çocukken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istismar ve ihmal edilmiş olmaları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iyi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bir anne ve baba modeline sahip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olmamaları</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alkol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ve uyuşturucu madde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kullanımı.</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kişilik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bozuklukları veya psikolojik sorunları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olması.</a:t>
            </a:r>
            <a:endPar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8272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9368" y="726693"/>
            <a:ext cx="10085695" cy="603963"/>
          </a:xfrm>
        </p:spPr>
        <p:txBody>
          <a:bodyPr/>
          <a:lstStyle/>
          <a:p>
            <a:pPr marL="0" indent="0">
              <a:buNone/>
            </a:pPr>
            <a:r>
              <a:rPr lang="tr-TR" dirty="0" smtClean="0">
                <a:effectLst>
                  <a:outerShdw blurRad="38100" dist="38100" dir="2700000" algn="tl">
                    <a:srgbClr val="000000">
                      <a:alpha val="43137"/>
                    </a:srgbClr>
                  </a:outerShdw>
                </a:effectLst>
                <a:latin typeface="Bookman Old Style" panose="02050604050505020204" pitchFamily="18" charset="0"/>
              </a:rPr>
              <a:t>Çocuk istismarı ve ihmalinin nedenleri</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
        <p:nvSpPr>
          <p:cNvPr id="5" name="Dikdörtgen 4"/>
          <p:cNvSpPr/>
          <p:nvPr/>
        </p:nvSpPr>
        <p:spPr>
          <a:xfrm>
            <a:off x="1419368" y="1460309"/>
            <a:ext cx="8966578" cy="2677656"/>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Ailede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sık aralıklarla doğumun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olması</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Eşler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arası şiddetli geçimsizliğin yaşanması ve evlilikle ilgili ciddi sorunların bulunması </a:t>
            </a:r>
            <a:endPar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Eşlerden </a:t>
            </a:r>
            <a:r>
              <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birinin ölümü, boşanma ve ayrı yaşama gibi sorunlar sonucu evin tek ebeveyn tarafından </a:t>
            </a: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yönetilmesi.</a:t>
            </a:r>
            <a:endParaRPr kumimoji="0" lang="tr-TR"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5982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9058" y="760813"/>
            <a:ext cx="10972798" cy="4384393"/>
          </a:xfrm>
        </p:spPr>
        <p:txBody>
          <a:bodyPr/>
          <a:lstStyle/>
          <a:p>
            <a:pPr marL="0" indent="0" algn="ctr">
              <a:buNone/>
            </a:pPr>
            <a:r>
              <a:rPr lang="tr-TR" dirty="0">
                <a:effectLst>
                  <a:outerShdw blurRad="38100" dist="38100" dir="2700000" algn="tl">
                    <a:srgbClr val="000000">
                      <a:alpha val="43137"/>
                    </a:srgbClr>
                  </a:outerShdw>
                </a:effectLst>
                <a:latin typeface="Bookman Old Style" panose="02050604050505020204" pitchFamily="18" charset="0"/>
              </a:rPr>
              <a:t>İstismar ve ihmal edilen çocukların </a:t>
            </a:r>
            <a:r>
              <a:rPr lang="tr-TR" dirty="0" smtClean="0">
                <a:effectLst>
                  <a:outerShdw blurRad="38100" dist="38100" dir="2700000" algn="tl">
                    <a:srgbClr val="000000">
                      <a:alpha val="43137"/>
                    </a:srgbClr>
                  </a:outerShdw>
                </a:effectLst>
                <a:latin typeface="Bookman Old Style" panose="02050604050505020204" pitchFamily="18" charset="0"/>
              </a:rPr>
              <a:t>özellikleri</a:t>
            </a:r>
          </a:p>
          <a:p>
            <a:r>
              <a:rPr lang="tr-TR" sz="2800" dirty="0" smtClean="0">
                <a:latin typeface="Bookman Old Style" panose="02050604050505020204" pitchFamily="18" charset="0"/>
              </a:rPr>
              <a:t>Zor </a:t>
            </a:r>
            <a:r>
              <a:rPr lang="tr-TR" sz="2800" dirty="0">
                <a:latin typeface="Bookman Old Style" panose="02050604050505020204" pitchFamily="18" charset="0"/>
              </a:rPr>
              <a:t>bir hamilelik veya doğum sonucu dünyaya gelen </a:t>
            </a:r>
            <a:r>
              <a:rPr lang="tr-TR" sz="2800" dirty="0" smtClean="0">
                <a:latin typeface="Bookman Old Style" panose="02050604050505020204" pitchFamily="18" charset="0"/>
              </a:rPr>
              <a:t>çocuklar</a:t>
            </a:r>
          </a:p>
          <a:p>
            <a:r>
              <a:rPr lang="tr-TR" sz="2800" dirty="0" smtClean="0">
                <a:latin typeface="Bookman Old Style" panose="02050604050505020204" pitchFamily="18" charset="0"/>
              </a:rPr>
              <a:t>Anne </a:t>
            </a:r>
            <a:r>
              <a:rPr lang="tr-TR" sz="2800" dirty="0">
                <a:latin typeface="Bookman Old Style" panose="02050604050505020204" pitchFamily="18" charset="0"/>
              </a:rPr>
              <a:t>ve babanın isteği dışında bir gebelik sonucu veya gayri meşru (evlilik dışı) doğan çocuklar </a:t>
            </a:r>
            <a:endParaRPr lang="tr-TR" sz="2800" dirty="0" smtClean="0">
              <a:latin typeface="Bookman Old Style" panose="02050604050505020204" pitchFamily="18" charset="0"/>
            </a:endParaRPr>
          </a:p>
          <a:p>
            <a:r>
              <a:rPr lang="tr-TR" sz="2800" dirty="0" smtClean="0">
                <a:latin typeface="Bookman Old Style" panose="02050604050505020204" pitchFamily="18" charset="0"/>
              </a:rPr>
              <a:t>Özel </a:t>
            </a:r>
            <a:r>
              <a:rPr lang="tr-TR" sz="2800" dirty="0">
                <a:latin typeface="Bookman Old Style" panose="02050604050505020204" pitchFamily="18" charset="0"/>
              </a:rPr>
              <a:t>eğitime muhtaç çocuklar da </a:t>
            </a:r>
          </a:p>
          <a:p>
            <a:r>
              <a:rPr lang="tr-TR" sz="2800" dirty="0" smtClean="0">
                <a:latin typeface="Bookman Old Style" panose="02050604050505020204" pitchFamily="18" charset="0"/>
              </a:rPr>
              <a:t>Çocukların </a:t>
            </a:r>
            <a:r>
              <a:rPr lang="tr-TR" sz="2800" dirty="0">
                <a:latin typeface="Bookman Old Style" panose="02050604050505020204" pitchFamily="18" charset="0"/>
              </a:rPr>
              <a:t>doğum </a:t>
            </a:r>
            <a:r>
              <a:rPr lang="tr-TR" sz="2800" dirty="0" smtClean="0">
                <a:latin typeface="Bookman Old Style" panose="02050604050505020204" pitchFamily="18" charset="0"/>
              </a:rPr>
              <a:t>sırası.</a:t>
            </a:r>
          </a:p>
          <a:p>
            <a:r>
              <a:rPr lang="tr-TR" sz="2800" dirty="0" smtClean="0">
                <a:latin typeface="Bookman Old Style" panose="02050604050505020204" pitchFamily="18" charset="0"/>
              </a:rPr>
              <a:t>Çok </a:t>
            </a:r>
            <a:r>
              <a:rPr lang="tr-TR" sz="2800" dirty="0">
                <a:latin typeface="Bookman Old Style" panose="02050604050505020204" pitchFamily="18" charset="0"/>
              </a:rPr>
              <a:t>fazla kardeşe sahip </a:t>
            </a:r>
            <a:r>
              <a:rPr lang="tr-TR" sz="2800" dirty="0" smtClean="0">
                <a:latin typeface="Bookman Old Style" panose="02050604050505020204" pitchFamily="18" charset="0"/>
              </a:rPr>
              <a:t>olma-evdeki </a:t>
            </a:r>
            <a:r>
              <a:rPr lang="tr-TR" sz="2800" dirty="0">
                <a:latin typeface="Bookman Old Style" panose="02050604050505020204" pitchFamily="18" charset="0"/>
              </a:rPr>
              <a:t>çocuk sayısının fazlalığı istismar ve ihmal olaylarını artırmaktadır. </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8234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10085695" cy="4452632"/>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İstismar ve İhmali Bildirim Yükümlülüğü</a:t>
            </a:r>
          </a:p>
          <a:p>
            <a:pPr marL="0" indent="0" algn="just">
              <a:buNone/>
            </a:pPr>
            <a:r>
              <a:rPr lang="tr-TR" sz="2800" dirty="0">
                <a:latin typeface="Bookman Old Style" panose="02050604050505020204" pitchFamily="18" charset="0"/>
              </a:rPr>
              <a:t>Suç niteliği taşıyan çocuk istismarı ve ihmali olaylarını ilgili makamlara bildirmek yasal bir zorunluluktur. </a:t>
            </a:r>
            <a:endParaRPr lang="tr-TR" sz="2800" dirty="0" smtClean="0">
              <a:latin typeface="Bookman Old Style" panose="02050604050505020204" pitchFamily="18" charset="0"/>
            </a:endParaRPr>
          </a:p>
          <a:p>
            <a:pPr marL="0" indent="0" algn="just">
              <a:buNone/>
            </a:pPr>
            <a:r>
              <a:rPr lang="tr-TR" sz="2800" dirty="0" smtClean="0">
                <a:latin typeface="Bookman Old Style" panose="02050604050505020204" pitchFamily="18" charset="0"/>
              </a:rPr>
              <a:t>Çocukların kasten ya da ihmal ile yaralanmasına, ölmesine sebebiyet verilmesi, kötü muameleye maruz bırakılması, terk edilmesi, cinsel istismarı, </a:t>
            </a:r>
            <a:r>
              <a:rPr lang="tr-TR" sz="2800" dirty="0" err="1" smtClean="0">
                <a:latin typeface="Bookman Old Style" panose="02050604050505020204" pitchFamily="18" charset="0"/>
              </a:rPr>
              <a:t>fuhuşa</a:t>
            </a:r>
            <a:r>
              <a:rPr lang="tr-TR" sz="2800" dirty="0" smtClean="0">
                <a:latin typeface="Bookman Old Style" panose="02050604050505020204" pitchFamily="18" charset="0"/>
              </a:rPr>
              <a:t> teşvik gibi istismar ve ihmal kavramı içine giren eylemleri yetkili makamlara bildirmemek TCK kapsamında suç sayılmıştır.</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33229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10495127" cy="4452632"/>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İstismar ve İhmali Bildirim Yükümlülüğü</a:t>
            </a:r>
          </a:p>
          <a:p>
            <a:pPr marL="0" indent="0" algn="just">
              <a:buNone/>
            </a:pPr>
            <a:r>
              <a:rPr lang="tr-TR" sz="2800" dirty="0" smtClean="0">
                <a:effectLst>
                  <a:outerShdw blurRad="38100" dist="38100" dir="2700000" algn="tl">
                    <a:srgbClr val="000000">
                      <a:alpha val="43137"/>
                    </a:srgbClr>
                  </a:outerShdw>
                </a:effectLst>
                <a:latin typeface="Bookman Old Style" panose="02050604050505020204" pitchFamily="18" charset="0"/>
              </a:rPr>
              <a:t>TCK’nın 98. </a:t>
            </a:r>
            <a:r>
              <a:rPr lang="tr-TR" sz="2800" dirty="0" smtClean="0">
                <a:latin typeface="Bookman Old Style" panose="02050604050505020204" pitchFamily="18" charset="0"/>
              </a:rPr>
              <a:t>maddesine göre, yaşı, hastalığı, yaralanması dolayısıyla ya da başka herhangi bir nedenle </a:t>
            </a:r>
            <a:r>
              <a:rPr lang="tr-TR" sz="2800" dirty="0" smtClean="0">
                <a:effectLst>
                  <a:outerShdw blurRad="38100" dist="38100" dir="2700000" algn="tl">
                    <a:srgbClr val="000000">
                      <a:alpha val="43137"/>
                    </a:srgbClr>
                  </a:outerShdw>
                </a:effectLst>
                <a:latin typeface="Bookman Old Style" panose="02050604050505020204" pitchFamily="18" charset="0"/>
              </a:rPr>
              <a:t>kendini idare edemeyecek durumda olan kimseye </a:t>
            </a:r>
            <a:r>
              <a:rPr lang="tr-TR" sz="2800" dirty="0" smtClean="0">
                <a:latin typeface="Bookman Old Style" panose="02050604050505020204" pitchFamily="18" charset="0"/>
              </a:rPr>
              <a:t>hal ve koşulların elverdiği ölçüde </a:t>
            </a:r>
            <a:r>
              <a:rPr lang="tr-TR" sz="2800" dirty="0" smtClean="0">
                <a:effectLst>
                  <a:outerShdw blurRad="38100" dist="38100" dir="2700000" algn="tl">
                    <a:srgbClr val="000000">
                      <a:alpha val="43137"/>
                    </a:srgbClr>
                  </a:outerShdw>
                </a:effectLst>
                <a:latin typeface="Bookman Old Style" panose="02050604050505020204" pitchFamily="18" charset="0"/>
              </a:rPr>
              <a:t>yardım etmeyen</a:t>
            </a:r>
            <a:r>
              <a:rPr lang="tr-TR" sz="2800" dirty="0" smtClean="0">
                <a:latin typeface="Bookman Old Style" panose="02050604050505020204" pitchFamily="18" charset="0"/>
              </a:rPr>
              <a:t> ya da durumu derhal ilgili makamlara (polise, savcılığa, </a:t>
            </a:r>
            <a:r>
              <a:rPr lang="tr-TR" sz="2800" dirty="0" err="1" smtClean="0">
                <a:latin typeface="Bookman Old Style" panose="02050604050505020204" pitchFamily="18" charset="0"/>
              </a:rPr>
              <a:t>SHÇEK’na</a:t>
            </a:r>
            <a:r>
              <a:rPr lang="tr-TR" sz="2800" dirty="0" smtClean="0">
                <a:latin typeface="Bookman Old Style" panose="02050604050505020204" pitchFamily="18" charset="0"/>
              </a:rPr>
              <a:t>) </a:t>
            </a:r>
            <a:r>
              <a:rPr lang="tr-TR" sz="2800" dirty="0" smtClean="0">
                <a:effectLst>
                  <a:outerShdw blurRad="38100" dist="38100" dir="2700000" algn="tl">
                    <a:srgbClr val="000000">
                      <a:alpha val="43137"/>
                    </a:srgbClr>
                  </a:outerShdw>
                </a:effectLst>
                <a:latin typeface="Bookman Old Style" panose="02050604050505020204" pitchFamily="18" charset="0"/>
              </a:rPr>
              <a:t>bildirmeyen </a:t>
            </a:r>
            <a:r>
              <a:rPr lang="tr-TR" sz="2800" dirty="0" smtClean="0">
                <a:latin typeface="Bookman Old Style" panose="02050604050505020204" pitchFamily="18" charset="0"/>
              </a:rPr>
              <a:t>kişi </a:t>
            </a:r>
            <a:r>
              <a:rPr lang="tr-TR" sz="2800" b="1" dirty="0" smtClean="0">
                <a:latin typeface="Bookman Old Style" panose="02050604050505020204" pitchFamily="18" charset="0"/>
              </a:rPr>
              <a:t>bir yıla kadar</a:t>
            </a:r>
            <a:r>
              <a:rPr lang="tr-TR" sz="2800" dirty="0" smtClean="0">
                <a:latin typeface="Bookman Old Style" panose="02050604050505020204" pitchFamily="18" charset="0"/>
              </a:rPr>
              <a:t> hapis cezası ile cezalandırılır.</a:t>
            </a:r>
          </a:p>
          <a:p>
            <a:pPr marL="0" indent="0" algn="just">
              <a:buNone/>
            </a:pPr>
            <a:r>
              <a:rPr lang="tr-TR" sz="2800" dirty="0" smtClean="0">
                <a:latin typeface="Bookman Old Style" panose="02050604050505020204" pitchFamily="18" charset="0"/>
              </a:rPr>
              <a:t>Bildirim ya da yardım yükümlülüğünün yerine getirilmemesi dolayısıyla, kişinin ölmesi durumunda ceza arttırılır.</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7256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9894625" cy="3620119"/>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İstismar ve İhmali Bildirim Yükümlülüğü</a:t>
            </a:r>
          </a:p>
          <a:p>
            <a:pPr marL="0" indent="0" algn="just">
              <a:buNone/>
            </a:pPr>
            <a:r>
              <a:rPr lang="tr-TR" sz="2800" dirty="0" smtClean="0">
                <a:effectLst>
                  <a:outerShdw blurRad="38100" dist="38100" dir="2700000" algn="tl">
                    <a:srgbClr val="000000">
                      <a:alpha val="43137"/>
                    </a:srgbClr>
                  </a:outerShdw>
                </a:effectLst>
                <a:latin typeface="Bookman Old Style" panose="02050604050505020204" pitchFamily="18" charset="0"/>
              </a:rPr>
              <a:t>TCK’nın </a:t>
            </a:r>
            <a:r>
              <a:rPr lang="tr-TR" sz="2800" dirty="0">
                <a:effectLst>
                  <a:outerShdw blurRad="38100" dist="38100" dir="2700000" algn="tl">
                    <a:srgbClr val="000000">
                      <a:alpha val="43137"/>
                    </a:srgbClr>
                  </a:outerShdw>
                </a:effectLst>
                <a:latin typeface="Bookman Old Style" panose="02050604050505020204" pitchFamily="18" charset="0"/>
              </a:rPr>
              <a:t>278</a:t>
            </a:r>
            <a:r>
              <a:rPr lang="tr-TR" sz="2800" dirty="0">
                <a:latin typeface="Bookman Old Style" panose="02050604050505020204" pitchFamily="18" charset="0"/>
              </a:rPr>
              <a:t>. maddesine göre işlenmekte olan bir suçu yetkili makamlara bildirmeyen kişi </a:t>
            </a:r>
            <a:r>
              <a:rPr lang="tr-TR" sz="2800" b="1" dirty="0">
                <a:latin typeface="Bookman Old Style" panose="02050604050505020204" pitchFamily="18" charset="0"/>
              </a:rPr>
              <a:t>bir yıla kadar </a:t>
            </a:r>
            <a:r>
              <a:rPr lang="tr-TR" sz="2800" dirty="0">
                <a:latin typeface="Bookman Old Style" panose="02050604050505020204" pitchFamily="18" charset="0"/>
              </a:rPr>
              <a:t>hapis cezası ile cezalandırılır. Mağdur 15 yaşını bitirmemiş bir çocuksa verilecek ceza yarı oranında artırılır. </a:t>
            </a:r>
            <a:endParaRPr lang="tr-TR" sz="2800" dirty="0" smtClean="0">
              <a:latin typeface="Bookman Old Style" panose="02050604050505020204" pitchFamily="18" charset="0"/>
            </a:endParaRP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9200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3583" y="856347"/>
            <a:ext cx="10959151" cy="4711940"/>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İstismar ve İhmali Bildirim Yükümlülüğü</a:t>
            </a:r>
          </a:p>
          <a:p>
            <a:pPr marL="0" indent="0" algn="just">
              <a:buNone/>
            </a:pPr>
            <a:r>
              <a:rPr lang="tr-TR" sz="2750" dirty="0" smtClean="0">
                <a:latin typeface="Bookman Old Style" panose="02050604050505020204" pitchFamily="18" charset="0"/>
              </a:rPr>
              <a:t>TCK </a:t>
            </a:r>
            <a:r>
              <a:rPr lang="tr-TR" sz="2750" dirty="0">
                <a:latin typeface="Bookman Old Style" panose="02050604050505020204" pitchFamily="18" charset="0"/>
              </a:rPr>
              <a:t>devlet memurları ve bazı meslek mensuplarını görevlerini yaptıkları sırada, görevlerine ilişkin bir suçun işlendiğini öğrendiklerinde, bunu bildirmekle yükümlü tutmuştur. </a:t>
            </a:r>
            <a:endParaRPr lang="tr-TR" sz="2750" dirty="0" smtClean="0">
              <a:latin typeface="Bookman Old Style" panose="02050604050505020204" pitchFamily="18" charset="0"/>
            </a:endParaRPr>
          </a:p>
          <a:p>
            <a:pPr marL="0" indent="0" algn="just">
              <a:buNone/>
            </a:pPr>
            <a:r>
              <a:rPr lang="tr-TR" sz="2750" dirty="0" smtClean="0">
                <a:latin typeface="Bookman Old Style" panose="02050604050505020204" pitchFamily="18" charset="0"/>
              </a:rPr>
              <a:t>TCK’nın </a:t>
            </a:r>
            <a:r>
              <a:rPr lang="tr-TR" sz="2750" dirty="0">
                <a:latin typeface="Bookman Old Style" panose="02050604050505020204" pitchFamily="18" charset="0"/>
              </a:rPr>
              <a:t>279. maddesine göre kamu adına soruşturma ve kovuşturmayı gerektiren </a:t>
            </a:r>
            <a:r>
              <a:rPr lang="tr-TR" sz="2750" dirty="0">
                <a:effectLst>
                  <a:outerShdw blurRad="38100" dist="38100" dir="2700000" algn="tl">
                    <a:srgbClr val="000000">
                      <a:alpha val="43137"/>
                    </a:srgbClr>
                  </a:outerShdw>
                </a:effectLst>
                <a:latin typeface="Bookman Old Style" panose="02050604050505020204" pitchFamily="18" charset="0"/>
              </a:rPr>
              <a:t>bir suçun işlendiğini görevi ile bağlantılı olarak</a:t>
            </a:r>
            <a:r>
              <a:rPr lang="tr-TR" sz="2750" dirty="0">
                <a:latin typeface="Bookman Old Style" panose="02050604050505020204" pitchFamily="18" charset="0"/>
              </a:rPr>
              <a:t> öğrenip de yetkili makamlara bildirimde bulunmayı ihmal eden ve bu hususta gecikme gösteren kamu görevlisi </a:t>
            </a:r>
            <a:r>
              <a:rPr lang="tr-TR" sz="2750" b="1" dirty="0">
                <a:effectLst>
                  <a:outerShdw blurRad="38100" dist="38100" dir="2700000" algn="tl">
                    <a:srgbClr val="000000">
                      <a:alpha val="43137"/>
                    </a:srgbClr>
                  </a:outerShdw>
                </a:effectLst>
                <a:latin typeface="Bookman Old Style" panose="02050604050505020204" pitchFamily="18" charset="0"/>
              </a:rPr>
              <a:t>altı aydan iki yıla kadar </a:t>
            </a:r>
            <a:r>
              <a:rPr lang="tr-TR" sz="2750" dirty="0">
                <a:latin typeface="Bookman Old Style" panose="02050604050505020204" pitchFamily="18" charset="0"/>
              </a:rPr>
              <a:t>hapis cezası ile </a:t>
            </a:r>
            <a:r>
              <a:rPr lang="tr-TR" sz="2750" dirty="0" smtClean="0">
                <a:latin typeface="Bookman Old Style" panose="02050604050505020204" pitchFamily="18" charset="0"/>
              </a:rPr>
              <a:t>cezalandırılır</a:t>
            </a: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5208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856347"/>
            <a:ext cx="11696131" cy="5776465"/>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İstismar ve İhmali Bildirim Yükümlülüğü</a:t>
            </a:r>
          </a:p>
          <a:p>
            <a:pPr marL="0" indent="0" algn="just">
              <a:buNone/>
            </a:pPr>
            <a:r>
              <a:rPr lang="tr-TR" sz="2600" dirty="0" smtClean="0">
                <a:latin typeface="Bookman Old Style" panose="02050604050505020204" pitchFamily="18" charset="0"/>
              </a:rPr>
              <a:t>Buna </a:t>
            </a:r>
            <a:r>
              <a:rPr lang="tr-TR" sz="2600" dirty="0">
                <a:latin typeface="Bookman Old Style" panose="02050604050505020204" pitchFamily="18" charset="0"/>
              </a:rPr>
              <a:t>göre herhangi bir kamu kurumu (okul, yurt, hastane vb.) bünyesinde bulunan çocuklara karşı işlenen istismar suçunun kamu görevlilerince bildirilmesi yükümlülüğü TCK’da hükme bağlanmıştır. Çocuk Koruma Kanunu’nun 6. maddesi gereğince adli ve idari merciler, kolluk görevlileri, sağlık ve eğitim kuruluşları, sivil toplum kuruluşları korunma ihtiyacı içinde bulunan çocukları Aile ve Sosyal Politikalar Bakanlığı’nın ilgili kuruluşlarına bildirmekle yükümlüdürler </a:t>
            </a:r>
            <a:endParaRPr lang="tr-TR" sz="2600" dirty="0" smtClean="0">
              <a:latin typeface="Bookman Old Style" panose="02050604050505020204" pitchFamily="18" charset="0"/>
            </a:endParaRPr>
          </a:p>
          <a:p>
            <a:pPr marL="0" indent="0" algn="just">
              <a:buNone/>
            </a:pPr>
            <a:r>
              <a:rPr lang="tr-TR" sz="2600" dirty="0" smtClean="0">
                <a:latin typeface="Bookman Old Style" panose="02050604050505020204" pitchFamily="18" charset="0"/>
              </a:rPr>
              <a:t>Dolayısıyla </a:t>
            </a:r>
            <a:r>
              <a:rPr lang="tr-TR" sz="2600" dirty="0">
                <a:latin typeface="Bookman Old Style" panose="02050604050505020204" pitchFamily="18" charset="0"/>
              </a:rPr>
              <a:t>birer kamu görevlisi olan öğretmenlerin ve yöneticilerin istismar ve ihmale uğrayan çocukları ihbar etme yükümlülüğü bulunmaktadır.</a:t>
            </a:r>
            <a:endParaRPr lang="tr-TR" sz="2600" dirty="0" smtClean="0">
              <a:latin typeface="Bookman Old Style" panose="02050604050505020204" pitchFamily="18" charset="0"/>
            </a:endParaRPr>
          </a:p>
        </p:txBody>
      </p:sp>
      <p:sp>
        <p:nvSpPr>
          <p:cNvPr id="4" name="Metin kutusu 3"/>
          <p:cNvSpPr txBox="1"/>
          <p:nvPr/>
        </p:nvSpPr>
        <p:spPr>
          <a:xfrm>
            <a:off x="0" y="135375"/>
            <a:ext cx="6585457"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Çocuğun İhmal ve İstismardan Korunması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0643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068" y="657698"/>
            <a:ext cx="11696131" cy="2658707"/>
          </a:xfrm>
        </p:spPr>
        <p:txBody>
          <a:bodyPr/>
          <a:lstStyle/>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KAYNAK:</a:t>
            </a:r>
          </a:p>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Emine Akyüz (2019) Çocuk hukuku, Çocukların Hakları ve Korunması. </a:t>
            </a:r>
            <a:r>
              <a:rPr lang="tr-TR" sz="2800" dirty="0" err="1" smtClean="0">
                <a:effectLst>
                  <a:outerShdw blurRad="38100" dist="38100" dir="2700000" algn="tl">
                    <a:srgbClr val="000000">
                      <a:alpha val="43137"/>
                    </a:srgbClr>
                  </a:outerShdw>
                </a:effectLst>
                <a:latin typeface="Bookman Old Style" panose="02050604050505020204" pitchFamily="18" charset="0"/>
              </a:rPr>
              <a:t>PegemA</a:t>
            </a:r>
            <a:r>
              <a:rPr lang="tr-TR" sz="2800" dirty="0" smtClean="0">
                <a:effectLst>
                  <a:outerShdw blurRad="38100" dist="38100" dir="2700000" algn="tl">
                    <a:srgbClr val="000000">
                      <a:alpha val="43137"/>
                    </a:srgbClr>
                  </a:outerShdw>
                </a:effectLst>
                <a:latin typeface="Bookman Old Style" panose="02050604050505020204" pitchFamily="18" charset="0"/>
              </a:rPr>
              <a:t> Yayınları.</a:t>
            </a:r>
          </a:p>
          <a:p>
            <a:pPr marL="0" indent="0">
              <a:buNone/>
            </a:pPr>
            <a:r>
              <a:rPr lang="tr-TR" sz="2800" dirty="0" smtClean="0">
                <a:effectLst>
                  <a:outerShdw blurRad="38100" dist="38100" dir="2700000" algn="tl">
                    <a:srgbClr val="000000">
                      <a:alpha val="43137"/>
                    </a:srgbClr>
                  </a:outerShdw>
                </a:effectLst>
                <a:latin typeface="Bookman Old Style" panose="02050604050505020204" pitchFamily="18" charset="0"/>
              </a:rPr>
              <a:t>Yasemin Karaman </a:t>
            </a:r>
            <a:r>
              <a:rPr lang="tr-TR" sz="2800" dirty="0" err="1" smtClean="0">
                <a:effectLst>
                  <a:outerShdw blurRad="38100" dist="38100" dir="2700000" algn="tl">
                    <a:srgbClr val="000000">
                      <a:alpha val="43137"/>
                    </a:srgbClr>
                  </a:outerShdw>
                </a:effectLst>
                <a:latin typeface="Bookman Old Style" panose="02050604050505020204" pitchFamily="18" charset="0"/>
              </a:rPr>
              <a:t>Kepenekci</a:t>
            </a:r>
            <a:r>
              <a:rPr lang="tr-TR" sz="2800" dirty="0" smtClean="0">
                <a:effectLst>
                  <a:outerShdw blurRad="38100" dist="38100" dir="2700000" algn="tl">
                    <a:srgbClr val="000000">
                      <a:alpha val="43137"/>
                    </a:srgbClr>
                  </a:outerShdw>
                </a:effectLst>
                <a:latin typeface="Bookman Old Style" panose="02050604050505020204" pitchFamily="18" charset="0"/>
              </a:rPr>
              <a:t> &amp; Pelin Taşkın (2019). Eğitim Hukuku. Siyasal Kitabevi.</a:t>
            </a:r>
            <a:endParaRPr lang="tr-TR" sz="2600" dirty="0" smtClean="0">
              <a:latin typeface="Bookman Old Style" panose="02050604050505020204" pitchFamily="18" charset="0"/>
            </a:endParaRPr>
          </a:p>
        </p:txBody>
      </p:sp>
      <p:pic>
        <p:nvPicPr>
          <p:cNvPr id="5" name="Picture 2" descr="Pegem Çocuk Hukuku Emine Akyüz Pegem Akademi Yayıncılı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192" y="3246904"/>
            <a:ext cx="1974936" cy="2142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31bAeNTtn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20" y="3138982"/>
            <a:ext cx="1746914" cy="225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710916"/>
          </a:xfrm>
        </p:spPr>
        <p:txBody>
          <a:bodyPr/>
          <a:lstStyle/>
          <a:p>
            <a:r>
              <a:rPr lang="tr-TR" b="1" dirty="0" smtClean="0">
                <a:solidFill>
                  <a:srgbClr val="7030A0"/>
                </a:solidFill>
                <a:effectLst>
                  <a:outerShdw blurRad="38100" dist="38100" dir="2700000" algn="tl">
                    <a:srgbClr val="000000">
                      <a:alpha val="43137"/>
                    </a:srgbClr>
                  </a:outerShdw>
                </a:effectLst>
              </a:rPr>
              <a:t>DİNLEDİĞİNİZ İÇİN TEŞEKKÜR EDERİM.</a:t>
            </a:r>
            <a:endParaRPr lang="tr-TR" b="1" dirty="0">
              <a:solidFill>
                <a:srgbClr val="7030A0"/>
              </a:solidFill>
              <a:effectLst>
                <a:outerShdw blurRad="38100" dist="38100" dir="2700000" algn="tl">
                  <a:srgbClr val="000000">
                    <a:alpha val="43137"/>
                  </a:srgbClr>
                </a:outerShdw>
              </a:effectLst>
            </a:endParaRPr>
          </a:p>
        </p:txBody>
      </p:sp>
      <p:pic>
        <p:nvPicPr>
          <p:cNvPr id="4" name="İçerik Yer Tutucusu 3"/>
          <p:cNvPicPr>
            <a:picLocks noGrp="1" noChangeAspect="1"/>
          </p:cNvPicPr>
          <p:nvPr>
            <p:ph idx="1"/>
          </p:nvPr>
        </p:nvPicPr>
        <p:blipFill>
          <a:blip r:embed="rId2"/>
          <a:stretch>
            <a:fillRect/>
          </a:stretch>
        </p:blipFill>
        <p:spPr>
          <a:xfrm>
            <a:off x="0" y="2332037"/>
            <a:ext cx="12370526" cy="4525963"/>
          </a:xfrm>
          <a:prstGeom prst="rect">
            <a:avLst/>
          </a:prstGeom>
        </p:spPr>
      </p:pic>
    </p:spTree>
    <p:extLst>
      <p:ext uri="{BB962C8B-B14F-4D97-AF65-F5344CB8AC3E}">
        <p14:creationId xmlns:p14="http://schemas.microsoft.com/office/powerpoint/2010/main" val="34239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35375"/>
            <a:ext cx="3853940"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Hukuku Kavramı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
        <p:nvSpPr>
          <p:cNvPr id="8" name="Dikdörtgen 7"/>
          <p:cNvSpPr/>
          <p:nvPr/>
        </p:nvSpPr>
        <p:spPr>
          <a:xfrm>
            <a:off x="1158240" y="950608"/>
            <a:ext cx="9534144"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Çocuk hukukunun konusuna, </a:t>
            </a:r>
            <a:endParaRPr kumimoji="0" lang="tr-TR" sz="3200" b="0" i="1"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0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çocuğun </a:t>
            </a:r>
            <a:r>
              <a:rPr kumimoji="0" lang="tr-TR" sz="3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ana babasına karşı haklarını düzenleyen </a:t>
            </a:r>
            <a:r>
              <a:rPr kumimoji="0" lang="tr-TR" sz="32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kurallar</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0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topluma </a:t>
            </a:r>
            <a:r>
              <a:rPr kumimoji="0" lang="tr-TR" sz="3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rPr>
              <a:t>ve devlete karşı haklarını düzenleyen kurallar da girer.</a:t>
            </a:r>
          </a:p>
        </p:txBody>
      </p:sp>
    </p:spTree>
    <p:extLst>
      <p:ext uri="{BB962C8B-B14F-4D97-AF65-F5344CB8AC3E}">
        <p14:creationId xmlns:p14="http://schemas.microsoft.com/office/powerpoint/2010/main" val="35167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2047" y="999312"/>
            <a:ext cx="9235440" cy="3938450"/>
          </a:xfrm>
        </p:spPr>
        <p:txBody>
          <a:bodyPr/>
          <a:lstStyle/>
          <a:p>
            <a:pPr marL="0" indent="0" algn="just">
              <a:buNone/>
            </a:pPr>
            <a:r>
              <a:rPr lang="tr-TR" sz="2800" i="1" dirty="0" smtClean="0">
                <a:latin typeface="Bookman Old Style" panose="02050604050505020204" pitchFamily="18" charset="0"/>
              </a:rPr>
              <a:t>Hak, </a:t>
            </a:r>
            <a:r>
              <a:rPr lang="tr-TR" sz="2800" dirty="0" smtClean="0">
                <a:latin typeface="Bookman Old Style" panose="02050604050505020204" pitchFamily="18" charset="0"/>
              </a:rPr>
              <a:t>bir şeyi yapma veya başkalarından bir şeyi yapmalarını, belirli bir şekilde davranmalarını isteme yetkisidir. </a:t>
            </a:r>
          </a:p>
          <a:p>
            <a:pPr marL="0" indent="0" algn="just">
              <a:buNone/>
            </a:pPr>
            <a:endParaRPr lang="tr-TR" sz="1000" dirty="0" smtClean="0">
              <a:latin typeface="Bookman Old Style" panose="02050604050505020204" pitchFamily="18" charset="0"/>
            </a:endParaRPr>
          </a:p>
          <a:p>
            <a:pPr marL="0" indent="0" algn="just">
              <a:buNone/>
            </a:pPr>
            <a:r>
              <a:rPr lang="tr-TR" sz="2800" i="1" dirty="0" smtClean="0">
                <a:latin typeface="Bookman Old Style" panose="02050604050505020204" pitchFamily="18" charset="0"/>
              </a:rPr>
              <a:t>Çocuk hakları</a:t>
            </a:r>
            <a:r>
              <a:rPr lang="tr-TR" sz="2800" dirty="0" smtClean="0">
                <a:latin typeface="Bookman Old Style" panose="02050604050505020204" pitchFamily="18" charset="0"/>
              </a:rPr>
              <a:t>, çocuğun bedensel, zihinsel, duygusal, sosyal, ahlaki bakımdan, özgürlük ve saygınlık içinde, sağlıklı ve normal biçimde gelişebilmesi için hukuk kuralları ile korunan yararlarıdır.</a:t>
            </a:r>
          </a:p>
        </p:txBody>
      </p:sp>
      <p:sp>
        <p:nvSpPr>
          <p:cNvPr id="4" name="Metin kutusu 3"/>
          <p:cNvSpPr txBox="1"/>
          <p:nvPr/>
        </p:nvSpPr>
        <p:spPr>
          <a:xfrm>
            <a:off x="0" y="135375"/>
            <a:ext cx="3709670"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Hakları Kavramı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7120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2479" y="1007773"/>
            <a:ext cx="5945746" cy="4525963"/>
          </a:xfrm>
        </p:spPr>
        <p:txBody>
          <a:bodyPr/>
          <a:lstStyle/>
          <a:p>
            <a:pPr marL="0" indent="0">
              <a:buNone/>
            </a:pPr>
            <a:r>
              <a:rPr lang="tr-TR" dirty="0" smtClean="0">
                <a:latin typeface="Bookman Old Style" panose="02050604050505020204" pitchFamily="18" charset="0"/>
              </a:rPr>
              <a:t>Ulusal Hukukta</a:t>
            </a:r>
          </a:p>
          <a:p>
            <a:pPr lvl="1"/>
            <a:r>
              <a:rPr lang="tr-TR" dirty="0" smtClean="0">
                <a:latin typeface="Bookman Old Style" panose="02050604050505020204" pitchFamily="18" charset="0"/>
              </a:rPr>
              <a:t>Anayasa</a:t>
            </a:r>
          </a:p>
          <a:p>
            <a:pPr lvl="1"/>
            <a:r>
              <a:rPr lang="tr-TR" dirty="0" smtClean="0">
                <a:latin typeface="Bookman Old Style" panose="02050604050505020204" pitchFamily="18" charset="0"/>
              </a:rPr>
              <a:t>Medeni Kanun</a:t>
            </a:r>
          </a:p>
          <a:p>
            <a:pPr lvl="1"/>
            <a:r>
              <a:rPr lang="tr-TR" dirty="0" smtClean="0">
                <a:latin typeface="Bookman Old Style" panose="02050604050505020204" pitchFamily="18" charset="0"/>
              </a:rPr>
              <a:t>Ceza Kanunu &amp; Ceza Muhakemesi Kanunu</a:t>
            </a:r>
          </a:p>
          <a:p>
            <a:pPr lvl="1"/>
            <a:r>
              <a:rPr lang="tr-TR" dirty="0" smtClean="0">
                <a:latin typeface="Bookman Old Style" panose="02050604050505020204" pitchFamily="18" charset="0"/>
              </a:rPr>
              <a:t>Çocuk Koruma Kanunu</a:t>
            </a:r>
          </a:p>
          <a:p>
            <a:pPr lvl="1"/>
            <a:r>
              <a:rPr lang="tr-TR" dirty="0" smtClean="0">
                <a:latin typeface="Bookman Old Style" panose="02050604050505020204" pitchFamily="18" charset="0"/>
              </a:rPr>
              <a:t>Milli Eğitim Temel Kanunu</a:t>
            </a:r>
          </a:p>
          <a:p>
            <a:pPr lvl="1"/>
            <a:r>
              <a:rPr lang="tr-TR" dirty="0" smtClean="0">
                <a:latin typeface="Bookman Old Style" panose="02050604050505020204" pitchFamily="18" charset="0"/>
              </a:rPr>
              <a:t>İş Kanunu</a:t>
            </a:r>
            <a:endParaRPr lang="tr-TR" dirty="0">
              <a:latin typeface="Bookman Old Style" panose="02050604050505020204" pitchFamily="18" charset="0"/>
            </a:endParaRPr>
          </a:p>
        </p:txBody>
      </p:sp>
      <p:sp>
        <p:nvSpPr>
          <p:cNvPr id="4" name="Metin kutusu 3"/>
          <p:cNvSpPr txBox="1"/>
          <p:nvPr/>
        </p:nvSpPr>
        <p:spPr>
          <a:xfrm>
            <a:off x="0" y="135375"/>
            <a:ext cx="4854214"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Hukukunun Kaynakları</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
        <p:nvSpPr>
          <p:cNvPr id="2" name="Metin kutusu 1"/>
          <p:cNvSpPr txBox="1"/>
          <p:nvPr/>
        </p:nvSpPr>
        <p:spPr>
          <a:xfrm>
            <a:off x="6117464" y="1007773"/>
            <a:ext cx="5228823"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Uluslararası Hukukta</a:t>
            </a:r>
          </a:p>
          <a:p>
            <a:pPr marL="45085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-20 Kasım 1989 tarihli Çocuk Haklarına Dair Birleşmiş Milletler Sözleşmesi</a:t>
            </a:r>
          </a:p>
          <a:p>
            <a:pPr marL="45085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Bookman Old Style" panose="02050604050505020204" pitchFamily="18" charset="0"/>
                <a:ea typeface="+mn-ea"/>
                <a:cs typeface="Arial"/>
              </a:rPr>
              <a:t>Ek protokolleri</a:t>
            </a:r>
            <a:endParaRPr kumimoji="0" lang="en-US"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29475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43456" y="856489"/>
            <a:ext cx="8948928" cy="2996183"/>
          </a:xfrm>
        </p:spPr>
        <p:txBody>
          <a:bodyPr/>
          <a:lstStyle/>
          <a:p>
            <a:r>
              <a:rPr lang="tr-TR" dirty="0" smtClean="0">
                <a:latin typeface="Bookman Old Style" panose="02050604050505020204" pitchFamily="18" charset="0"/>
              </a:rPr>
              <a:t>Çocuk yararının önceliği</a:t>
            </a:r>
          </a:p>
          <a:p>
            <a:r>
              <a:rPr lang="tr-TR" dirty="0" smtClean="0">
                <a:latin typeface="Bookman Old Style" panose="02050604050505020204" pitchFamily="18" charset="0"/>
              </a:rPr>
              <a:t>Kamusallık</a:t>
            </a:r>
          </a:p>
          <a:p>
            <a:r>
              <a:rPr lang="tr-TR" dirty="0" smtClean="0">
                <a:latin typeface="Bookman Old Style" panose="02050604050505020204" pitchFamily="18" charset="0"/>
              </a:rPr>
              <a:t>Düzenleme serbestisinin bulunmaması ve şekilcilik</a:t>
            </a:r>
          </a:p>
          <a:p>
            <a:r>
              <a:rPr lang="tr-TR" dirty="0" smtClean="0">
                <a:latin typeface="Bookman Old Style" panose="02050604050505020204" pitchFamily="18" charset="0"/>
              </a:rPr>
              <a:t>Güçsüzlerin korunması</a:t>
            </a:r>
            <a:endParaRPr lang="en-US" dirty="0">
              <a:latin typeface="Bookman Old Style" panose="02050604050505020204" pitchFamily="18" charset="0"/>
            </a:endParaRPr>
          </a:p>
        </p:txBody>
      </p:sp>
      <p:sp>
        <p:nvSpPr>
          <p:cNvPr id="4" name="Metin kutusu 3"/>
          <p:cNvSpPr txBox="1"/>
          <p:nvPr/>
        </p:nvSpPr>
        <p:spPr>
          <a:xfrm>
            <a:off x="0" y="135375"/>
            <a:ext cx="4722768" cy="461665"/>
          </a:xfrm>
          <a:prstGeom prst="rect">
            <a:avLst/>
          </a:prstGeom>
          <a:solidFill>
            <a:schemeClr val="accent2">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rPr>
              <a:t>Çocuk Hukukunun Özellikleri</a:t>
            </a:r>
            <a:endParaRPr kumimoji="0" lang="tr-TR"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ookman Old Style" panose="02050604050505020204" pitchFamily="18" charset="0"/>
              <a:ea typeface="+mn-ea"/>
              <a:cs typeface="Arial"/>
            </a:endParaRPr>
          </a:p>
        </p:txBody>
      </p:sp>
    </p:spTree>
    <p:extLst>
      <p:ext uri="{BB962C8B-B14F-4D97-AF65-F5344CB8AC3E}">
        <p14:creationId xmlns:p14="http://schemas.microsoft.com/office/powerpoint/2010/main" val="33761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24034" y="0"/>
            <a:ext cx="8229600" cy="1143000"/>
          </a:xfrm>
        </p:spPr>
        <p:txBody>
          <a:bodyPr/>
          <a:lstStyle/>
          <a:p>
            <a:r>
              <a:rPr lang="tr-TR" sz="4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ÇHS’YE ADIM ADIM</a:t>
            </a:r>
            <a:endParaRPr lang="tr-TR" sz="4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261256" y="975559"/>
            <a:ext cx="11534503" cy="4983179"/>
          </a:xfrm>
        </p:spPr>
        <p:txBody>
          <a:bodyPr/>
          <a:lstStyle/>
          <a:p>
            <a:pPr algn="just">
              <a:buFont typeface="Arial" panose="020B0604020202020204" pitchFamily="34" charset="0"/>
              <a:buChar char="•"/>
            </a:pPr>
            <a:r>
              <a:rPr lang="tr-TR" sz="2800" dirty="0" smtClean="0">
                <a:latin typeface="Bookman Old Style" panose="02050604050505020204" pitchFamily="18" charset="0"/>
                <a:cs typeface="Times New Roman" panose="02020603050405020304" pitchFamily="18" charset="0"/>
              </a:rPr>
              <a:t>BM 10 Aralık 1948’de İnsan Hakları Evrensel Bildirgesini kabul etti.</a:t>
            </a:r>
          </a:p>
          <a:p>
            <a:pPr algn="just">
              <a:buFont typeface="Arial" panose="020B0604020202020204" pitchFamily="34" charset="0"/>
              <a:buChar char="•"/>
            </a:pPr>
            <a:endParaRPr lang="tr-TR" sz="1000" dirty="0" smtClean="0">
              <a:latin typeface="Bookman Old Style" panose="02050604050505020204" pitchFamily="18" charset="0"/>
              <a:cs typeface="Times New Roman" panose="02020603050405020304" pitchFamily="18" charset="0"/>
            </a:endParaRPr>
          </a:p>
          <a:p>
            <a:pPr algn="just">
              <a:buFont typeface="Arial" panose="020B0604020202020204" pitchFamily="34" charset="0"/>
              <a:buChar char="•"/>
            </a:pPr>
            <a:r>
              <a:rPr lang="tr-TR" sz="2800" dirty="0" smtClean="0">
                <a:latin typeface="Bookman Old Style" panose="02050604050505020204" pitchFamily="18" charset="0"/>
                <a:cs typeface="Times New Roman" panose="02020603050405020304" pitchFamily="18" charset="0"/>
              </a:rPr>
              <a:t>(Daha da öncesinde:) 1921’de </a:t>
            </a:r>
            <a:r>
              <a:rPr lang="tr-TR" sz="2800" dirty="0" err="1" smtClean="0">
                <a:latin typeface="Bookman Old Style" panose="02050604050505020204" pitchFamily="18" charset="0"/>
                <a:cs typeface="Times New Roman" panose="02020603050405020304" pitchFamily="18" charset="0"/>
              </a:rPr>
              <a:t>Brükselde</a:t>
            </a:r>
            <a:r>
              <a:rPr lang="tr-TR" sz="2800" dirty="0" smtClean="0">
                <a:latin typeface="Bookman Old Style" panose="02050604050505020204" pitchFamily="18" charset="0"/>
                <a:cs typeface="Times New Roman" panose="02020603050405020304" pitchFamily="18" charset="0"/>
              </a:rPr>
              <a:t> toplanan kongrede, ″Uluslararası Çocukları Koruma </a:t>
            </a:r>
            <a:r>
              <a:rPr lang="tr-TR" sz="2800" dirty="0" err="1" smtClean="0">
                <a:latin typeface="Bookman Old Style" panose="02050604050505020204" pitchFamily="18" charset="0"/>
                <a:cs typeface="Times New Roman" panose="02020603050405020304" pitchFamily="18" charset="0"/>
              </a:rPr>
              <a:t>Birliği″nin</a:t>
            </a:r>
            <a:r>
              <a:rPr lang="tr-TR" sz="2800" dirty="0" smtClean="0">
                <a:latin typeface="Bookman Old Style" panose="02050604050505020204" pitchFamily="18" charset="0"/>
                <a:cs typeface="Times New Roman" panose="02020603050405020304" pitchFamily="18" charset="0"/>
              </a:rPr>
              <a:t> kurulması.</a:t>
            </a:r>
          </a:p>
          <a:p>
            <a:pPr algn="just">
              <a:buFont typeface="Arial" panose="020B0604020202020204" pitchFamily="34" charset="0"/>
              <a:buChar char="•"/>
            </a:pPr>
            <a:endParaRPr lang="tr-TR" sz="1000" dirty="0" smtClean="0">
              <a:latin typeface="Bookman Old Style" panose="02050604050505020204" pitchFamily="18" charset="0"/>
              <a:cs typeface="Times New Roman" panose="02020603050405020304" pitchFamily="18" charset="0"/>
            </a:endParaRPr>
          </a:p>
          <a:p>
            <a:pPr algn="just">
              <a:buFont typeface="Arial" panose="020B0604020202020204" pitchFamily="34" charset="0"/>
              <a:buChar char="•"/>
            </a:pPr>
            <a:r>
              <a:rPr lang="tr-TR" sz="2800" dirty="0" smtClean="0">
                <a:latin typeface="Bookman Old Style" panose="02050604050505020204" pitchFamily="18" charset="0"/>
                <a:cs typeface="Times New Roman" panose="02020603050405020304" pitchFamily="18" charset="0"/>
              </a:rPr>
              <a:t>Cenevre’de ″Uluslararası Çocuklara Yardım Birliği″ kurulmuştur.1924 Milletler Cemiyeti </a:t>
            </a:r>
            <a:r>
              <a:rPr lang="tr-TR" sz="2800" dirty="0">
                <a:latin typeface="Bookman Old Style" panose="02050604050505020204" pitchFamily="18" charset="0"/>
                <a:cs typeface="Times New Roman" panose="02020603050405020304" pitchFamily="18" charset="0"/>
              </a:rPr>
              <a:t>tarafından ″Cenevre </a:t>
            </a:r>
            <a:r>
              <a:rPr lang="tr-TR" sz="2800" dirty="0" smtClean="0">
                <a:latin typeface="Bookman Old Style" panose="02050604050505020204" pitchFamily="18" charset="0"/>
                <a:cs typeface="Times New Roman" panose="02020603050405020304" pitchFamily="18" charset="0"/>
              </a:rPr>
              <a:t>Çocuk Hakları Bildirgesi″.</a:t>
            </a:r>
          </a:p>
          <a:p>
            <a:pPr algn="just">
              <a:buFont typeface="Arial" panose="020B0604020202020204" pitchFamily="34" charset="0"/>
              <a:buChar char="•"/>
            </a:pPr>
            <a:endParaRPr lang="tr-TR" sz="1000" dirty="0" smtClean="0">
              <a:latin typeface="Bookman Old Style" panose="02050604050505020204" pitchFamily="18" charset="0"/>
              <a:cs typeface="Times New Roman" panose="02020603050405020304" pitchFamily="18" charset="0"/>
            </a:endParaRPr>
          </a:p>
          <a:p>
            <a:pPr algn="just">
              <a:buFont typeface="Arial" panose="020B0604020202020204" pitchFamily="34" charset="0"/>
              <a:buChar char="•"/>
            </a:pPr>
            <a:r>
              <a:rPr lang="tr-TR" sz="2800" dirty="0" smtClean="0">
                <a:latin typeface="Bookman Old Style" panose="02050604050505020204" pitchFamily="18" charset="0"/>
                <a:cs typeface="Times New Roman" panose="02020603050405020304" pitchFamily="18" charset="0"/>
              </a:rPr>
              <a:t>Birleşmiş Milletler Çocuk Hakları Bildirgesi.(20 Kasım 1959)</a:t>
            </a:r>
          </a:p>
          <a:p>
            <a:endParaRPr lang="tr-TR" dirty="0"/>
          </a:p>
        </p:txBody>
      </p:sp>
    </p:spTree>
    <p:extLst>
      <p:ext uri="{BB962C8B-B14F-4D97-AF65-F5344CB8AC3E}">
        <p14:creationId xmlns:p14="http://schemas.microsoft.com/office/powerpoint/2010/main" val="12239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fade">
                                      <p:cBhvr>
                                        <p:cTn id="17" dur="500"/>
                                        <p:tgtEl>
                                          <p:spTgt spid="552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9">
                                            <p:txEl>
                                              <p:pRg st="6" end="6"/>
                                            </p:txEl>
                                          </p:spTgt>
                                        </p:tgtEl>
                                        <p:attrNameLst>
                                          <p:attrName>style.visibility</p:attrName>
                                        </p:attrNameLst>
                                      </p:cBhvr>
                                      <p:to>
                                        <p:strVal val="visible"/>
                                      </p:to>
                                    </p:set>
                                    <p:animEffect transition="in" filter="fade">
                                      <p:cBhvr>
                                        <p:cTn id="22"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52822" y="321972"/>
            <a:ext cx="8229600" cy="1143000"/>
          </a:xfrm>
        </p:spPr>
        <p:txBody>
          <a:bodyPr/>
          <a:lstStyle/>
          <a:p>
            <a:r>
              <a:rPr lang="tr-TR" sz="3000" b="1" dirty="0" smtClean="0">
                <a:solidFill>
                  <a:schemeClr val="accent2">
                    <a:lumMod val="60000"/>
                    <a:lumOff val="40000"/>
                  </a:schemeClr>
                </a:solidFill>
                <a:latin typeface="Times New Roman" panose="02020603050405020304" pitchFamily="18" charset="0"/>
                <a:cs typeface="Times New Roman" panose="02020603050405020304" pitchFamily="18" charset="0"/>
              </a:rPr>
              <a:t>ÇOCUK HAKLARINA DAİR BİRLEŞMİŞ MİLLETLER SÖZLEŞMESİ</a:t>
            </a:r>
            <a:endParaRPr lang="tr-TR" sz="3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1333739" y="1946734"/>
            <a:ext cx="9625999" cy="1384296"/>
          </a:xfrm>
        </p:spPr>
        <p:txBody>
          <a:bodyPr/>
          <a:lstStyle/>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Türkiye </a:t>
            </a:r>
            <a:r>
              <a:rPr lang="tr-TR" sz="2800" dirty="0" err="1" smtClean="0">
                <a:latin typeface="Bookman Old Style" panose="02050604050505020204" pitchFamily="18" charset="0"/>
                <a:cs typeface="Times New Roman" panose="02020603050405020304" pitchFamily="18" charset="0"/>
              </a:rPr>
              <a:t>ÇHS’yi</a:t>
            </a:r>
            <a:r>
              <a:rPr lang="tr-TR" sz="2800" dirty="0" smtClean="0">
                <a:latin typeface="Bookman Old Style" panose="02050604050505020204" pitchFamily="18" charset="0"/>
                <a:cs typeface="Times New Roman" panose="02020603050405020304" pitchFamily="18" charset="0"/>
              </a:rPr>
              <a:t> 09.12.1994’de onaylamıştır.</a:t>
            </a:r>
          </a:p>
          <a:p>
            <a:pPr algn="just">
              <a:buFont typeface="Wingdings" panose="05000000000000000000" pitchFamily="2" charset="2"/>
              <a:buChar char="Ø"/>
            </a:pPr>
            <a:endParaRPr lang="tr-TR" sz="1000" dirty="0" smtClean="0">
              <a:latin typeface="Bookman Old Style" panose="02050604050505020204" pitchFamily="18" charset="0"/>
              <a:cs typeface="Times New Roman" panose="02020603050405020304" pitchFamily="18" charset="0"/>
            </a:endParaRPr>
          </a:p>
          <a:p>
            <a:pPr algn="just">
              <a:buFont typeface="Wingdings" panose="05000000000000000000" pitchFamily="2" charset="2"/>
              <a:buChar char="Ø"/>
            </a:pPr>
            <a:r>
              <a:rPr lang="tr-TR" sz="2800" dirty="0" smtClean="0">
                <a:latin typeface="Bookman Old Style" panose="02050604050505020204" pitchFamily="18" charset="0"/>
                <a:cs typeface="Times New Roman" panose="02020603050405020304" pitchFamily="18" charset="0"/>
              </a:rPr>
              <a:t>ÇHS Türkiye’de 27.01.1995’de yürürlüğe girmiştir.</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7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1713</Words>
  <Application>Microsoft Office PowerPoint</Application>
  <PresentationFormat>Geniş ekran</PresentationFormat>
  <Paragraphs>214</Paragraphs>
  <Slides>39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Book Antiqua</vt:lpstr>
      <vt:lpstr>Bookman Old Style</vt:lpstr>
      <vt:lpstr>Calibri</vt:lpstr>
      <vt:lpstr>Mistral</vt:lpstr>
      <vt:lpstr>Times New Roman</vt:lpstr>
      <vt:lpstr>Wingdings</vt:lpstr>
      <vt:lpstr>Diseño predeterminado</vt:lpstr>
      <vt:lpstr>PowerPoint Sunusu</vt:lpstr>
      <vt:lpstr>PowerPoint Sunusu</vt:lpstr>
      <vt:lpstr>PowerPoint Sunusu</vt:lpstr>
      <vt:lpstr>PowerPoint Sunusu</vt:lpstr>
      <vt:lpstr>PowerPoint Sunusu</vt:lpstr>
      <vt:lpstr>PowerPoint Sunusu</vt:lpstr>
      <vt:lpstr>PowerPoint Sunusu</vt:lpstr>
      <vt:lpstr>ÇHS’YE ADIM ADIM</vt:lpstr>
      <vt:lpstr>ÇOCUK HAKLARINA DAİR BİRLEŞMİŞ MİLLETLER SÖZLEŞMESİ</vt:lpstr>
      <vt:lpstr>ÇHS’NİN GENEL ÖZELLİKLERİ</vt:lpstr>
      <vt:lpstr>ÇHS’NİN TEMEL YAKLAŞIMLARI</vt:lpstr>
      <vt:lpstr>ÇHS’NİN YAPISI VE TEMEL AMACI</vt:lpstr>
      <vt:lpstr>ÇHS’NİN HUKUKİ NİTELİĞİ</vt:lpstr>
      <vt:lpstr>ÇHS’NİN TEMEL İLKELERİ</vt:lpstr>
      <vt:lpstr>ÇHS’NİN TEMEL İLKELERİ</vt:lpstr>
      <vt:lpstr>ÇHS’NİN TEMEL İLKELERİ</vt:lpstr>
      <vt:lpstr>ÇHS’NİN TEMEL İLKELERİ</vt:lpstr>
      <vt:lpstr>ÇHS’NİN TEMEL İLKELERİ</vt:lpstr>
      <vt:lpstr>ÇHS’NİN ÇOCUKLARA TANIDIĞI HAKLAR</vt:lpstr>
      <vt:lpstr>ÇHS’NİN ÇOCUKLARA TANIDIĞI HAKLAR</vt:lpstr>
      <vt:lpstr>ÇHS’NİN ÇOCUKLARA TANIDIĞI HAKLAR</vt:lpstr>
      <vt:lpstr>ÇHS’NİN ÇOCUKLARA TANIDIĞI HAKLAR</vt:lpstr>
      <vt:lpstr>ÇHS’NİN ÇOCUKLARA TANIDIĞI HAKLAR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Yazar</dc:creator>
  <cp:lastModifiedBy>Yazar</cp:lastModifiedBy>
  <cp:revision>2</cp:revision>
  <dcterms:created xsi:type="dcterms:W3CDTF">2020-01-31T08:53:32Z</dcterms:created>
  <dcterms:modified xsi:type="dcterms:W3CDTF">2020-01-31T08:55:25Z</dcterms:modified>
</cp:coreProperties>
</file>