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6" r:id="rId2"/>
    <p:sldId id="267" r:id="rId3"/>
    <p:sldId id="346" r:id="rId4"/>
    <p:sldId id="268" r:id="rId5"/>
    <p:sldId id="269" r:id="rId6"/>
    <p:sldId id="345" r:id="rId7"/>
    <p:sldId id="354" r:id="rId8"/>
    <p:sldId id="35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053053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731566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90538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92566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0743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549569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8693816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265125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6111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821603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170773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440369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487683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910460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946169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522754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8994125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764704"/>
            <a:ext cx="8686800" cy="595536"/>
          </a:xfrm>
        </p:spPr>
        <p:txBody>
          <a:bodyPr>
            <a:normAutofit fontScale="90000"/>
          </a:bodyPr>
          <a:lstStyle/>
          <a:p>
            <a:r>
              <a:rPr lang="tr-TR" dirty="0" smtClean="0">
                <a:latin typeface="Cambria" panose="02040503050406030204" pitchFamily="18" charset="0"/>
              </a:rPr>
              <a:t>Operasyon Sorumlusu </a:t>
            </a:r>
            <a:endParaRPr lang="tr-TR" dirty="0">
              <a:latin typeface="Cambria" panose="02040503050406030204" pitchFamily="18" charset="0"/>
            </a:endParaRPr>
          </a:p>
        </p:txBody>
      </p:sp>
      <p:sp>
        <p:nvSpPr>
          <p:cNvPr id="3" name="2 İçerik Yer Tutucusu"/>
          <p:cNvSpPr>
            <a:spLocks noGrp="1"/>
          </p:cNvSpPr>
          <p:nvPr>
            <p:ph idx="1"/>
          </p:nvPr>
        </p:nvSpPr>
        <p:spPr>
          <a:xfrm>
            <a:off x="1619673" y="2133600"/>
            <a:ext cx="6914728" cy="3777622"/>
          </a:xfrm>
        </p:spPr>
        <p:txBody>
          <a:bodyPr>
            <a:normAutofit/>
          </a:bodyPr>
          <a:lstStyle/>
          <a:p>
            <a:r>
              <a:rPr lang="tr-TR" dirty="0" smtClean="0">
                <a:latin typeface="Cambria" panose="02040503050406030204" pitchFamily="18" charset="0"/>
              </a:rPr>
              <a:t>Şubeye ait tüm operasyon organizasyonlarından ve operasyon personelinden şube müdürüne karşı sorumlu olan kişidir. En az bir yabancı dili iyi derecede bilmesi gerekir.  </a:t>
            </a:r>
          </a:p>
          <a:p>
            <a:r>
              <a:rPr lang="tr-TR" dirty="0" smtClean="0">
                <a:latin typeface="Cambria" panose="02040503050406030204" pitchFamily="18" charset="0"/>
              </a:rPr>
              <a:t>Operasyon departmanında çalışan elemanların işe alınma, terfi gibi bütün işlemleriyle ilgilenen, operasyon elemanlarının iş başı eğitim programlarını hazırlayan seyahat acentesi personelidir</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556792"/>
            <a:ext cx="8182744" cy="5715040"/>
          </a:xfrm>
        </p:spPr>
        <p:txBody>
          <a:bodyPr>
            <a:normAutofit/>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Acente </a:t>
            </a:r>
            <a:r>
              <a:rPr lang="tr-TR" dirty="0" smtClean="0">
                <a:latin typeface="Cambria" panose="02040503050406030204" pitchFamily="18" charset="0"/>
              </a:rPr>
              <a:t>ve diğer departmanlar ile operasyon departmanının organizasyonunu sağlamak,</a:t>
            </a:r>
          </a:p>
          <a:p>
            <a:r>
              <a:rPr lang="tr-TR" dirty="0" smtClean="0">
                <a:latin typeface="Cambria" panose="02040503050406030204" pitchFamily="18" charset="0"/>
              </a:rPr>
              <a:t> </a:t>
            </a:r>
            <a:r>
              <a:rPr lang="tr-TR" dirty="0" smtClean="0">
                <a:latin typeface="Cambria" panose="02040503050406030204" pitchFamily="18" charset="0"/>
              </a:rPr>
              <a:t>Operasyon </a:t>
            </a:r>
            <a:r>
              <a:rPr lang="tr-TR" dirty="0" smtClean="0">
                <a:latin typeface="Cambria" panose="02040503050406030204" pitchFamily="18" charset="0"/>
              </a:rPr>
              <a:t>bölümündeki personelin işe alma, terfi ve tayinlerini yapmak</a:t>
            </a:r>
          </a:p>
          <a:p>
            <a:r>
              <a:rPr lang="tr-TR" dirty="0" smtClean="0">
                <a:latin typeface="Cambria" panose="02040503050406030204" pitchFamily="18" charset="0"/>
              </a:rPr>
              <a:t> </a:t>
            </a:r>
            <a:r>
              <a:rPr lang="tr-TR" dirty="0" smtClean="0">
                <a:latin typeface="Cambria" panose="02040503050406030204" pitchFamily="18" charset="0"/>
              </a:rPr>
              <a:t>Operasyon </a:t>
            </a:r>
            <a:r>
              <a:rPr lang="tr-TR" dirty="0" smtClean="0">
                <a:latin typeface="Cambria" panose="02040503050406030204" pitchFamily="18" charset="0"/>
              </a:rPr>
              <a:t>personelinin eğitim programlarını düzenlemek.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1" y="2133600"/>
            <a:ext cx="7562800" cy="3777622"/>
          </a:xfrm>
        </p:spPr>
        <p:txBody>
          <a:bodyPr/>
          <a:lstStyle/>
          <a:p>
            <a:r>
              <a:rPr lang="tr-TR" dirty="0" smtClean="0">
                <a:latin typeface="Cambria" panose="02040503050406030204" pitchFamily="18" charset="0"/>
              </a:rPr>
              <a:t>Bölgeye </a:t>
            </a:r>
            <a:r>
              <a:rPr lang="tr-TR" dirty="0" smtClean="0">
                <a:latin typeface="Cambria" panose="02040503050406030204" pitchFamily="18" charset="0"/>
              </a:rPr>
              <a:t>ait araçların bakım ve onarımlarının düzenli olarak yapılmasını sağlamak</a:t>
            </a:r>
          </a:p>
          <a:p>
            <a:r>
              <a:rPr lang="tr-TR" dirty="0" smtClean="0">
                <a:latin typeface="Cambria" panose="02040503050406030204" pitchFamily="18" charset="0"/>
              </a:rPr>
              <a:t> </a:t>
            </a:r>
            <a:r>
              <a:rPr lang="tr-TR" dirty="0" smtClean="0">
                <a:latin typeface="Cambria" panose="02040503050406030204" pitchFamily="18" charset="0"/>
              </a:rPr>
              <a:t>Günlük </a:t>
            </a:r>
            <a:r>
              <a:rPr lang="tr-TR" dirty="0" smtClean="0">
                <a:latin typeface="Cambria" panose="02040503050406030204" pitchFamily="18" charset="0"/>
              </a:rPr>
              <a:t>tur ve transferde kullanılan araçların zamanında görev başında olmalarını sağlamak</a:t>
            </a:r>
          </a:p>
          <a:p>
            <a:r>
              <a:rPr lang="tr-TR" dirty="0" smtClean="0">
                <a:latin typeface="Cambria" panose="02040503050406030204" pitchFamily="18" charset="0"/>
              </a:rPr>
              <a:t> </a:t>
            </a:r>
            <a:r>
              <a:rPr lang="tr-TR" dirty="0" smtClean="0">
                <a:latin typeface="Cambria" panose="02040503050406030204" pitchFamily="18" charset="0"/>
              </a:rPr>
              <a:t>Günlük </a:t>
            </a:r>
            <a:r>
              <a:rPr lang="tr-TR" dirty="0" smtClean="0">
                <a:latin typeface="Cambria" panose="02040503050406030204" pitchFamily="18" charset="0"/>
              </a:rPr>
              <a:t>tur ve transferde kullanılan araçların benzin ve diğer masraf kontrolünü yapmak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ambria" panose="02040503050406030204" pitchFamily="18" charset="0"/>
              </a:rPr>
              <a:t>Tur Bölümü Sorumlusu </a:t>
            </a:r>
            <a:endParaRPr lang="tr-TR" dirty="0">
              <a:latin typeface="Cambria" panose="02040503050406030204" pitchFamily="18" charset="0"/>
            </a:endParaRPr>
          </a:p>
        </p:txBody>
      </p:sp>
      <p:sp>
        <p:nvSpPr>
          <p:cNvPr id="3" name="2 İçerik Yer Tutucusu"/>
          <p:cNvSpPr>
            <a:spLocks noGrp="1"/>
          </p:cNvSpPr>
          <p:nvPr>
            <p:ph idx="1"/>
          </p:nvPr>
        </p:nvSpPr>
        <p:spPr>
          <a:xfrm>
            <a:off x="971600" y="2204864"/>
            <a:ext cx="6984776" cy="3777622"/>
          </a:xfrm>
        </p:spPr>
        <p:txBody>
          <a:bodyPr/>
          <a:lstStyle/>
          <a:p>
            <a:r>
              <a:rPr lang="tr-TR" dirty="0" smtClean="0">
                <a:latin typeface="Cambria" panose="02040503050406030204" pitchFamily="18" charset="0"/>
              </a:rPr>
              <a:t>Acentenin bağlı olduğu bölge tur koordinatörlüğünden gelen bilgiler doğrultusunda tur dosyalarını hazırlayarak otel rehberine ileten, tur satışlarının takip ve kontrolünü yapan, bölümdeki elemanların yönetim ve organizasyonundan sorumlu, bir yabancı dil bilen seyahat acentesi personelidir.</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30716" y="1556792"/>
            <a:ext cx="8686800" cy="5508645"/>
          </a:xfrm>
        </p:spPr>
        <p:txBody>
          <a:bodyPr>
            <a:normAutofit/>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Tur </a:t>
            </a:r>
            <a:r>
              <a:rPr lang="tr-TR" dirty="0" err="1" smtClean="0">
                <a:latin typeface="Cambria" panose="02040503050406030204" pitchFamily="18" charset="0"/>
              </a:rPr>
              <a:t>kordinartörlüğünden</a:t>
            </a:r>
            <a:r>
              <a:rPr lang="tr-TR" dirty="0" smtClean="0">
                <a:latin typeface="Cambria" panose="02040503050406030204" pitchFamily="18" charset="0"/>
              </a:rPr>
              <a:t> </a:t>
            </a:r>
            <a:r>
              <a:rPr lang="tr-TR" dirty="0" smtClean="0">
                <a:latin typeface="Cambria" panose="02040503050406030204" pitchFamily="18" charset="0"/>
              </a:rPr>
              <a:t>gelen bilgiler doğrultusunda tur dosyalarını hazırlayarak otel rehberine iletmek </a:t>
            </a:r>
          </a:p>
          <a:p>
            <a:r>
              <a:rPr lang="tr-TR" dirty="0" smtClean="0">
                <a:latin typeface="Cambria" panose="02040503050406030204" pitchFamily="18" charset="0"/>
              </a:rPr>
              <a:t>Tur </a:t>
            </a:r>
            <a:r>
              <a:rPr lang="tr-TR" dirty="0" smtClean="0">
                <a:latin typeface="Cambria" panose="02040503050406030204" pitchFamily="18" charset="0"/>
              </a:rPr>
              <a:t>satışlarının takip ve kontrolünü yapmak  Tura gidecek rehberin seçimini yapmak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3" y="2133600"/>
            <a:ext cx="7634808" cy="3777622"/>
          </a:xfrm>
        </p:spPr>
        <p:txBody>
          <a:bodyPr/>
          <a:lstStyle/>
          <a:p>
            <a:r>
              <a:rPr lang="tr-TR" dirty="0" smtClean="0">
                <a:latin typeface="Cambria" panose="02040503050406030204" pitchFamily="18" charset="0"/>
              </a:rPr>
              <a:t>Tur </a:t>
            </a:r>
            <a:r>
              <a:rPr lang="tr-TR" dirty="0" smtClean="0">
                <a:latin typeface="Cambria" panose="02040503050406030204" pitchFamily="18" charset="0"/>
              </a:rPr>
              <a:t>raporlarını inceleyerek, sorunlarla ilgilenmek </a:t>
            </a:r>
          </a:p>
          <a:p>
            <a:r>
              <a:rPr lang="tr-TR" dirty="0" smtClean="0">
                <a:latin typeface="Cambria" panose="02040503050406030204" pitchFamily="18" charset="0"/>
              </a:rPr>
              <a:t>Tur </a:t>
            </a:r>
            <a:r>
              <a:rPr lang="tr-TR" dirty="0" smtClean="0">
                <a:latin typeface="Cambria" panose="02040503050406030204" pitchFamily="18" charset="0"/>
              </a:rPr>
              <a:t>bölümünde çalışan elemanların çalışma ve takibinden sorumlu olmak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988840"/>
            <a:ext cx="7922840" cy="3777622"/>
          </a:xfrm>
        </p:spPr>
        <p:txBody>
          <a:bodyPr/>
          <a:lstStyle/>
          <a:p>
            <a:pPr marL="0" indent="0">
              <a:buNone/>
            </a:pPr>
            <a:r>
              <a:rPr lang="tr-TR" dirty="0" smtClean="0">
                <a:latin typeface="Cambria" panose="02040503050406030204" pitchFamily="18" charset="0"/>
              </a:rPr>
              <a:t>Araç Operasyon Sorumlusu</a:t>
            </a:r>
          </a:p>
          <a:p>
            <a:r>
              <a:rPr lang="tr-TR" dirty="0" smtClean="0">
                <a:latin typeface="Cambria" panose="02040503050406030204" pitchFamily="18" charset="0"/>
              </a:rPr>
              <a:t> Acentenin organizasyonunda ihtiyaç duyduğu araç organizasyonlarını yapan, işletme araçlarının verimli bir şekilde kullanılması için araçların bakımının düzenli olarak yapılmasını takip eden, seyahat acentesi personelidir. </a:t>
            </a:r>
            <a:endParaRPr lang="tr-TR" dirty="0">
              <a:latin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7" y="2133600"/>
            <a:ext cx="7778824"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pPr marL="0" indent="0">
              <a:buNone/>
            </a:pPr>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97</TotalTime>
  <Words>237</Words>
  <Application>Microsoft Office PowerPoint</Application>
  <PresentationFormat>Ekran Gösterisi (4:3)</PresentationFormat>
  <Paragraphs>22</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Cambria</vt:lpstr>
      <vt:lpstr>Century Gothic</vt:lpstr>
      <vt:lpstr>Wingdings 3</vt:lpstr>
      <vt:lpstr>Duman</vt:lpstr>
      <vt:lpstr>Operasyon Sorumlusu </vt:lpstr>
      <vt:lpstr>PowerPoint Sunusu</vt:lpstr>
      <vt:lpstr>PowerPoint Sunusu</vt:lpstr>
      <vt:lpstr>Tur Bölümü Sorumlusu </vt:lpstr>
      <vt:lpstr>PowerPoint Sunusu</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2019-03-15T11:08:50Z</dcterms:modified>
</cp:coreProperties>
</file>