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6" r:id="rId2"/>
    <p:sldId id="257" r:id="rId3"/>
    <p:sldId id="264" r:id="rId4"/>
    <p:sldId id="305" r:id="rId5"/>
    <p:sldId id="306" r:id="rId6"/>
    <p:sldId id="307" r:id="rId7"/>
    <p:sldId id="308" r:id="rId8"/>
    <p:sldId id="309" r:id="rId9"/>
    <p:sldId id="310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11" r:id="rId49"/>
    <p:sldId id="312" r:id="rId50"/>
    <p:sldId id="313" r:id="rId51"/>
    <p:sldId id="314" r:id="rId52"/>
    <p:sldId id="315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7" Type="http://schemas.openxmlformats.org/officeDocument/2006/relationships/image" Target="../media/image55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6" Type="http://schemas.openxmlformats.org/officeDocument/2006/relationships/image" Target="../media/image54.wmf"/><Relationship Id="rId5" Type="http://schemas.openxmlformats.org/officeDocument/2006/relationships/image" Target="../media/image53.wmf"/><Relationship Id="rId4" Type="http://schemas.openxmlformats.org/officeDocument/2006/relationships/image" Target="../media/image52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7" Type="http://schemas.openxmlformats.org/officeDocument/2006/relationships/image" Target="../media/image54.wmf"/><Relationship Id="rId2" Type="http://schemas.openxmlformats.org/officeDocument/2006/relationships/image" Target="../media/image49.wmf"/><Relationship Id="rId1" Type="http://schemas.openxmlformats.org/officeDocument/2006/relationships/image" Target="../media/image55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7" Type="http://schemas.openxmlformats.org/officeDocument/2006/relationships/image" Target="../media/image55.wmf"/><Relationship Id="rId2" Type="http://schemas.openxmlformats.org/officeDocument/2006/relationships/image" Target="../media/image51.wmf"/><Relationship Id="rId1" Type="http://schemas.openxmlformats.org/officeDocument/2006/relationships/image" Target="../media/image49.wmf"/><Relationship Id="rId6" Type="http://schemas.openxmlformats.org/officeDocument/2006/relationships/image" Target="../media/image58.wmf"/><Relationship Id="rId5" Type="http://schemas.openxmlformats.org/officeDocument/2006/relationships/image" Target="../media/image56.wmf"/><Relationship Id="rId4" Type="http://schemas.openxmlformats.org/officeDocument/2006/relationships/image" Target="../media/image54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7" Type="http://schemas.openxmlformats.org/officeDocument/2006/relationships/image" Target="../media/image54.wmf"/><Relationship Id="rId2" Type="http://schemas.openxmlformats.org/officeDocument/2006/relationships/image" Target="../media/image49.wmf"/><Relationship Id="rId1" Type="http://schemas.openxmlformats.org/officeDocument/2006/relationships/image" Target="../media/image59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7" Type="http://schemas.openxmlformats.org/officeDocument/2006/relationships/image" Target="../media/image54.wmf"/><Relationship Id="rId2" Type="http://schemas.openxmlformats.org/officeDocument/2006/relationships/image" Target="../media/image55.wmf"/><Relationship Id="rId1" Type="http://schemas.openxmlformats.org/officeDocument/2006/relationships/image" Target="../media/image60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image" Target="../media/image49.wmf"/><Relationship Id="rId7" Type="http://schemas.openxmlformats.org/officeDocument/2006/relationships/image" Target="../media/image63.wmf"/><Relationship Id="rId2" Type="http://schemas.openxmlformats.org/officeDocument/2006/relationships/image" Target="../media/image55.wmf"/><Relationship Id="rId1" Type="http://schemas.openxmlformats.org/officeDocument/2006/relationships/image" Target="../media/image61.wmf"/><Relationship Id="rId6" Type="http://schemas.openxmlformats.org/officeDocument/2006/relationships/image" Target="../media/image54.wmf"/><Relationship Id="rId5" Type="http://schemas.openxmlformats.org/officeDocument/2006/relationships/image" Target="../media/image62.wmf"/><Relationship Id="rId4" Type="http://schemas.openxmlformats.org/officeDocument/2006/relationships/image" Target="../media/image51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png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ng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png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png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4D7C3-1ABB-419E-B824-A2E543935B09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B60A9-080B-40D8-9A5B-70528D642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201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6B99AF3-497C-4B71-9CA3-60E72EAF4676}" type="slidenum">
              <a:rPr lang="en-US" altLang="en-US" sz="1200"/>
              <a:pPr eaLnBrk="1" hangingPunct="1"/>
              <a:t>10</a:t>
            </a:fld>
            <a:endParaRPr lang="en-US" altLang="en-US" sz="120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069C03D-88D5-4052-9323-0ADABFA76849}" type="slidenum">
              <a:rPr lang="en-US" altLang="en-US" sz="1200"/>
              <a:pPr eaLnBrk="1" hangingPunct="1"/>
              <a:t>19</a:t>
            </a:fld>
            <a:endParaRPr lang="en-US" altLang="en-US" sz="120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2B3C033-1512-46D2-BC9E-668CDEB34D36}" type="slidenum">
              <a:rPr lang="en-US" altLang="en-US" sz="1200"/>
              <a:pPr eaLnBrk="1" hangingPunct="1"/>
              <a:t>20</a:t>
            </a:fld>
            <a:endParaRPr lang="en-US" altLang="en-US" sz="120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A57DF69-8345-413E-AB44-12DB6B27355A}" type="slidenum">
              <a:rPr lang="en-US" altLang="en-US" sz="1200"/>
              <a:pPr eaLnBrk="1" hangingPunct="1"/>
              <a:t>21</a:t>
            </a:fld>
            <a:endParaRPr lang="en-US" altLang="en-US" sz="120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EE763DB-D805-4E39-B5F8-9A46D3EC4791}" type="slidenum">
              <a:rPr lang="en-US" altLang="en-US" sz="1200"/>
              <a:pPr eaLnBrk="1" hangingPunct="1"/>
              <a:t>22</a:t>
            </a:fld>
            <a:endParaRPr lang="en-US" altLang="en-US" sz="120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21233FC-BDE8-45A7-A79E-8F3B5F6E5D0B}" type="slidenum">
              <a:rPr lang="en-US" altLang="en-US" sz="1200"/>
              <a:pPr eaLnBrk="1" hangingPunct="1"/>
              <a:t>23</a:t>
            </a:fld>
            <a:endParaRPr lang="en-US" altLang="en-US" sz="120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E82A04A-D8B5-4C3B-A1E4-ABBC1741D3D0}" type="slidenum">
              <a:rPr lang="en-US" altLang="en-US" sz="1200"/>
              <a:pPr eaLnBrk="1" hangingPunct="1"/>
              <a:t>24</a:t>
            </a:fld>
            <a:endParaRPr lang="en-US" altLang="en-US" sz="120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DAC12F6-2152-4F9E-860A-58C44B377DCB}" type="slidenum">
              <a:rPr lang="en-US" altLang="en-US" sz="1200"/>
              <a:pPr eaLnBrk="1" hangingPunct="1"/>
              <a:t>25</a:t>
            </a:fld>
            <a:endParaRPr lang="en-US" altLang="en-US" sz="120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ED19E9-3F43-42E5-B270-2EBD9D28C006}" type="slidenum">
              <a:rPr lang="en-US" altLang="en-US" sz="1200"/>
              <a:pPr eaLnBrk="1" hangingPunct="1"/>
              <a:t>26</a:t>
            </a:fld>
            <a:endParaRPr lang="en-US" altLang="en-US" sz="120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EDD5B59-F098-4CFD-B565-D100608E4742}" type="slidenum">
              <a:rPr lang="en-US" altLang="en-US" sz="1200"/>
              <a:pPr eaLnBrk="1" hangingPunct="1"/>
              <a:t>27</a:t>
            </a:fld>
            <a:endParaRPr lang="en-US" altLang="en-US" sz="120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D8BCA05-A43D-4AF3-9DA5-37CD87E21DC5}" type="slidenum">
              <a:rPr lang="en-US" altLang="en-US" sz="1200"/>
              <a:pPr eaLnBrk="1" hangingPunct="1"/>
              <a:t>28</a:t>
            </a:fld>
            <a:endParaRPr lang="en-US" altLang="en-US" sz="120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0FFBBBF-04B4-4CBC-851E-6795D536504F}" type="slidenum">
              <a:rPr lang="en-US" altLang="en-US" sz="1200"/>
              <a:pPr eaLnBrk="1" hangingPunct="1"/>
              <a:t>11</a:t>
            </a:fld>
            <a:endParaRPr lang="en-US" alt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9732C78-BEBC-4A77-B50C-83F6D6313E30}" type="slidenum">
              <a:rPr lang="en-US" altLang="en-US" sz="1200"/>
              <a:pPr eaLnBrk="1" hangingPunct="1"/>
              <a:t>29</a:t>
            </a:fld>
            <a:endParaRPr lang="en-US" altLang="en-US" sz="120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863B8E9-7646-4044-9236-5FC97DF1056B}" type="slidenum">
              <a:rPr lang="en-US" altLang="en-US" sz="1200"/>
              <a:pPr eaLnBrk="1" hangingPunct="1"/>
              <a:t>30</a:t>
            </a:fld>
            <a:endParaRPr lang="en-US" altLang="en-US" sz="120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7605629-0EB7-4897-A002-BBCB19A228F6}" type="slidenum">
              <a:rPr lang="en-US" altLang="en-US" sz="1200"/>
              <a:pPr eaLnBrk="1" hangingPunct="1"/>
              <a:t>31</a:t>
            </a:fld>
            <a:endParaRPr lang="en-US" altLang="en-US" sz="120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3E0B556-077D-40F4-892D-598ED368605B}" type="slidenum">
              <a:rPr lang="en-US" altLang="en-US" sz="1200"/>
              <a:pPr eaLnBrk="1" hangingPunct="1"/>
              <a:t>32</a:t>
            </a:fld>
            <a:endParaRPr lang="en-US" altLang="en-US" sz="120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F332A87-8918-4901-80F5-1C0F33A093DC}" type="slidenum">
              <a:rPr lang="en-US" altLang="en-US" sz="1200"/>
              <a:pPr eaLnBrk="1" hangingPunct="1"/>
              <a:t>33</a:t>
            </a:fld>
            <a:endParaRPr lang="en-US" altLang="en-US" sz="120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83821DB-6C6A-464A-AE21-A8F97FFC2F70}" type="slidenum">
              <a:rPr lang="en-US" altLang="en-US" sz="1200"/>
              <a:pPr eaLnBrk="1" hangingPunct="1"/>
              <a:t>34</a:t>
            </a:fld>
            <a:endParaRPr lang="en-US" altLang="en-US" sz="120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B9F1DE6-C5BE-4912-9F27-734FDFDBBEC4}" type="slidenum">
              <a:rPr lang="en-US" altLang="en-US" sz="1200"/>
              <a:pPr eaLnBrk="1" hangingPunct="1"/>
              <a:t>35</a:t>
            </a:fld>
            <a:endParaRPr lang="en-US" altLang="en-US" sz="120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9822940-6A45-4C2A-9F9E-55DD19ACF934}" type="slidenum">
              <a:rPr lang="en-US" altLang="en-US" sz="1200"/>
              <a:pPr eaLnBrk="1" hangingPunct="1"/>
              <a:t>36</a:t>
            </a:fld>
            <a:endParaRPr lang="en-US" altLang="en-US" sz="120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79EEBA5-9B89-4DA8-9F71-D3D8524FEDA7}" type="slidenum">
              <a:rPr lang="en-US" altLang="en-US" sz="1200"/>
              <a:pPr eaLnBrk="1" hangingPunct="1"/>
              <a:t>37</a:t>
            </a:fld>
            <a:endParaRPr lang="en-US" altLang="en-US" sz="120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ABD61E7-204E-43DE-85F3-60BFDC637296}" type="slidenum">
              <a:rPr lang="en-US" altLang="en-US" sz="1200"/>
              <a:pPr eaLnBrk="1" hangingPunct="1"/>
              <a:t>38</a:t>
            </a:fld>
            <a:endParaRPr lang="en-US" altLang="en-US" sz="120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9EB1C01-C719-4FE4-9947-9DB67E0ED1CD}" type="slidenum">
              <a:rPr lang="en-US" altLang="en-US" sz="1200"/>
              <a:pPr eaLnBrk="1" hangingPunct="1"/>
              <a:t>12</a:t>
            </a:fld>
            <a:endParaRPr lang="en-US" altLang="en-US" sz="120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3F67873-49C3-4DE4-940E-BBC0459DE37E}" type="slidenum">
              <a:rPr lang="en-US" altLang="en-US" sz="1200"/>
              <a:pPr eaLnBrk="1" hangingPunct="1"/>
              <a:t>39</a:t>
            </a:fld>
            <a:endParaRPr lang="en-US" altLang="en-US" sz="120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098" y="4342191"/>
            <a:ext cx="5485805" cy="4115405"/>
          </a:xfrm>
          <a:noFill/>
        </p:spPr>
        <p:txBody>
          <a:bodyPr lIns="93690" tIns="46845" rIns="93690" bIns="46845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EEFA26F-F42E-4654-A86F-775CB38E6F71}" type="slidenum">
              <a:rPr lang="en-US" altLang="en-US" sz="1200"/>
              <a:pPr eaLnBrk="1" hangingPunct="1"/>
              <a:t>40</a:t>
            </a:fld>
            <a:endParaRPr lang="en-US" altLang="en-US" sz="120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098" y="4342191"/>
            <a:ext cx="5485805" cy="4115405"/>
          </a:xfrm>
          <a:noFill/>
        </p:spPr>
        <p:txBody>
          <a:bodyPr lIns="93690" tIns="46845" rIns="93690" bIns="46845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A16F66A-EF7F-4627-8F72-315FA781925A}" type="slidenum">
              <a:rPr lang="en-US" altLang="en-US" sz="1200"/>
              <a:pPr eaLnBrk="1" hangingPunct="1"/>
              <a:t>41</a:t>
            </a:fld>
            <a:endParaRPr lang="en-US" altLang="en-US" sz="120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098" y="4342191"/>
            <a:ext cx="5485805" cy="4115405"/>
          </a:xfrm>
          <a:noFill/>
        </p:spPr>
        <p:txBody>
          <a:bodyPr lIns="93690" tIns="46845" rIns="93690" bIns="46845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FA4E6E-ED28-4D32-A050-4802E8F26265}" type="slidenum">
              <a:rPr lang="en-US" altLang="en-US" sz="1200"/>
              <a:pPr eaLnBrk="1" hangingPunct="1"/>
              <a:t>42</a:t>
            </a:fld>
            <a:endParaRPr lang="en-US" altLang="en-US" sz="120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098" y="4342191"/>
            <a:ext cx="5485805" cy="4115405"/>
          </a:xfrm>
          <a:noFill/>
        </p:spPr>
        <p:txBody>
          <a:bodyPr lIns="93690" tIns="46845" rIns="93690" bIns="46845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9573BFA-0233-442D-B0B1-9E840A586FE3}" type="slidenum">
              <a:rPr lang="en-US" altLang="en-US" sz="1200"/>
              <a:pPr eaLnBrk="1" hangingPunct="1"/>
              <a:t>43</a:t>
            </a:fld>
            <a:endParaRPr lang="en-US" altLang="en-US" sz="120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098" y="4342191"/>
            <a:ext cx="5485805" cy="4115405"/>
          </a:xfrm>
          <a:noFill/>
        </p:spPr>
        <p:txBody>
          <a:bodyPr lIns="93690" tIns="46845" rIns="93690" bIns="46845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A1D2C28-4C54-4A31-9216-75AF330D6DC4}" type="slidenum">
              <a:rPr lang="en-US" altLang="en-US" sz="1200"/>
              <a:pPr eaLnBrk="1" hangingPunct="1"/>
              <a:t>44</a:t>
            </a:fld>
            <a:endParaRPr lang="en-US" altLang="en-US" sz="120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098" y="4342191"/>
            <a:ext cx="5485805" cy="4115405"/>
          </a:xfrm>
          <a:noFill/>
        </p:spPr>
        <p:txBody>
          <a:bodyPr lIns="93690" tIns="46845" rIns="93690" bIns="46845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E1804B9-6239-4D46-AB3E-4973FE134BF3}" type="slidenum">
              <a:rPr lang="en-US" altLang="en-US" sz="1200"/>
              <a:pPr eaLnBrk="1" hangingPunct="1"/>
              <a:t>45</a:t>
            </a:fld>
            <a:endParaRPr lang="en-US" altLang="en-US" sz="120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098" y="4342191"/>
            <a:ext cx="5485805" cy="4115405"/>
          </a:xfrm>
          <a:noFill/>
        </p:spPr>
        <p:txBody>
          <a:bodyPr lIns="93690" tIns="46845" rIns="93690" bIns="46845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9CA3E59-FAFD-49CF-91A2-226CFC047F1E}" type="slidenum">
              <a:rPr lang="en-US" altLang="en-US" sz="1200"/>
              <a:pPr eaLnBrk="1" hangingPunct="1"/>
              <a:t>46</a:t>
            </a:fld>
            <a:endParaRPr lang="en-US" altLang="en-US" sz="120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098" y="4342191"/>
            <a:ext cx="5485805" cy="4115405"/>
          </a:xfrm>
          <a:noFill/>
        </p:spPr>
        <p:txBody>
          <a:bodyPr lIns="93690" tIns="46845" rIns="93690" bIns="46845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99168C9-FAC3-4E87-9F8C-7BABBA2982FA}" type="slidenum">
              <a:rPr lang="en-US" altLang="en-US" sz="1200"/>
              <a:pPr eaLnBrk="1" hangingPunct="1"/>
              <a:t>47</a:t>
            </a:fld>
            <a:endParaRPr lang="en-US" altLang="en-US" sz="120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098" y="4342191"/>
            <a:ext cx="5485805" cy="4115405"/>
          </a:xfrm>
          <a:noFill/>
        </p:spPr>
        <p:txBody>
          <a:bodyPr lIns="93690" tIns="46845" rIns="93690" bIns="46845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E6E9C6E-E6A0-42CF-80D1-CFE3A235DE4D}" type="slidenum">
              <a:rPr lang="en-US" altLang="en-US" sz="1200"/>
              <a:pPr eaLnBrk="1" hangingPunct="1"/>
              <a:t>48</a:t>
            </a:fld>
            <a:endParaRPr lang="en-US" altLang="en-US" sz="120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098" y="4342191"/>
            <a:ext cx="5485805" cy="4115405"/>
          </a:xfrm>
          <a:noFill/>
        </p:spPr>
        <p:txBody>
          <a:bodyPr lIns="93690" tIns="46845" rIns="93690" bIns="46845"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404A88C-A888-4F25-B5EB-2561E50EE2D8}" type="slidenum">
              <a:rPr lang="en-US" altLang="en-US" sz="1200"/>
              <a:pPr eaLnBrk="1" hangingPunct="1"/>
              <a:t>13</a:t>
            </a:fld>
            <a:endParaRPr lang="en-US" altLang="en-US" sz="120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D00A4F-5025-471C-9045-0F97ABAD9398}" type="slidenum">
              <a:rPr lang="en-US" altLang="en-US" sz="1200"/>
              <a:pPr eaLnBrk="1" hangingPunct="1"/>
              <a:t>49</a:t>
            </a:fld>
            <a:endParaRPr lang="en-US" altLang="en-US" sz="120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FD689BF-2F3E-45EE-A3F5-94A4EF4C1185}" type="slidenum">
              <a:rPr lang="en-US" altLang="en-US" sz="1200"/>
              <a:pPr eaLnBrk="1" hangingPunct="1"/>
              <a:t>50</a:t>
            </a:fld>
            <a:endParaRPr lang="en-US" altLang="en-US" sz="120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3FC88E2-1D71-4D91-AE94-3AB979F74B8E}" type="slidenum">
              <a:rPr lang="en-US" altLang="en-US" sz="1200"/>
              <a:pPr eaLnBrk="1" hangingPunct="1"/>
              <a:t>51</a:t>
            </a:fld>
            <a:endParaRPr lang="en-US" altLang="en-US" sz="120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0DEE3D7-3072-467E-A6DD-781011999A2A}" type="slidenum">
              <a:rPr lang="en-US" altLang="en-US" sz="1200"/>
              <a:pPr eaLnBrk="1" hangingPunct="1"/>
              <a:t>52</a:t>
            </a:fld>
            <a:endParaRPr lang="en-US" altLang="en-US" sz="120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3DC7701-ACE5-49F4-A28D-B0F0D2EE952D}" type="slidenum">
              <a:rPr lang="en-US" altLang="en-US" sz="1200"/>
              <a:pPr eaLnBrk="1" hangingPunct="1"/>
              <a:t>14</a:t>
            </a:fld>
            <a:endParaRPr lang="en-US" alt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3F9227E-6D08-460E-BF07-75AEC5B8C8AA}" type="slidenum">
              <a:rPr lang="en-US" altLang="en-US" sz="1200"/>
              <a:pPr eaLnBrk="1" hangingPunct="1"/>
              <a:t>15</a:t>
            </a:fld>
            <a:endParaRPr lang="en-US" altLang="en-US" sz="120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217856B-43CA-45A0-AF15-85D2DD92832D}" type="slidenum">
              <a:rPr lang="en-US" altLang="en-US" sz="1200"/>
              <a:pPr eaLnBrk="1" hangingPunct="1"/>
              <a:t>16</a:t>
            </a:fld>
            <a:endParaRPr lang="en-US" altLang="en-US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325C7A8-DCB8-430F-88FE-170CBDE085B0}" type="slidenum">
              <a:rPr lang="en-US" altLang="en-US" sz="1200"/>
              <a:pPr eaLnBrk="1" hangingPunct="1"/>
              <a:t>17</a:t>
            </a:fld>
            <a:endParaRPr lang="en-US" altLang="en-US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4485" eaLnBrk="0" hangingPunct="0">
              <a:defRPr sz="1300">
                <a:solidFill>
                  <a:schemeClr val="tx1"/>
                </a:solidFill>
                <a:latin typeface="Arial" charset="0"/>
              </a:defRPr>
            </a:lvl5pPr>
            <a:lvl6pPr marL="2378560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2811026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243491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3675957" indent="-216233" algn="r" defTabSz="914485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AE4FF54-219E-4238-B575-67CA88B6D95A}" type="slidenum">
              <a:rPr lang="en-US" altLang="en-US" sz="1200"/>
              <a:pPr eaLnBrk="1" hangingPunct="1"/>
              <a:t>18</a:t>
            </a:fld>
            <a:endParaRPr lang="en-US" altLang="en-US" sz="120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4"/>
            <a:ext cx="5027414" cy="4113892"/>
          </a:xfrm>
          <a:noFill/>
        </p:spPr>
        <p:txBody>
          <a:bodyPr lIns="89772" tIns="44886" rIns="89772" bIns="44886"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8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20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4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5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6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7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8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0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2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2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35.wmf"/><Relationship Id="rId4" Type="http://schemas.openxmlformats.org/officeDocument/2006/relationships/oleObject" Target="../embeddings/oleObject25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36.png"/><Relationship Id="rId4" Type="http://schemas.openxmlformats.org/officeDocument/2006/relationships/oleObject" Target="../embeddings/oleObject26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39.png"/><Relationship Id="rId4" Type="http://schemas.openxmlformats.org/officeDocument/2006/relationships/oleObject" Target="../embeddings/oleObject27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41.png"/><Relationship Id="rId4" Type="http://schemas.openxmlformats.org/officeDocument/2006/relationships/oleObject" Target="../embeddings/oleObject28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38.png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44.png"/><Relationship Id="rId4" Type="http://schemas.openxmlformats.org/officeDocument/2006/relationships/oleObject" Target="../embeddings/oleObject30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4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45.wmf"/><Relationship Id="rId10" Type="http://schemas.openxmlformats.org/officeDocument/2006/relationships/image" Target="../media/image48.jpeg"/><Relationship Id="rId4" Type="http://schemas.openxmlformats.org/officeDocument/2006/relationships/oleObject" Target="../embeddings/oleObject31.bin"/><Relationship Id="rId9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13" Type="http://schemas.openxmlformats.org/officeDocument/2006/relationships/image" Target="../media/image53.wmf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50.wmf"/><Relationship Id="rId12" Type="http://schemas.openxmlformats.org/officeDocument/2006/relationships/oleObject" Target="../embeddings/oleObject38.bin"/><Relationship Id="rId17" Type="http://schemas.openxmlformats.org/officeDocument/2006/relationships/image" Target="../media/image55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40.bin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35.bin"/><Relationship Id="rId11" Type="http://schemas.openxmlformats.org/officeDocument/2006/relationships/image" Target="../media/image52.wmf"/><Relationship Id="rId5" Type="http://schemas.openxmlformats.org/officeDocument/2006/relationships/image" Target="../media/image49.wmf"/><Relationship Id="rId15" Type="http://schemas.openxmlformats.org/officeDocument/2006/relationships/image" Target="../media/image54.wmf"/><Relationship Id="rId10" Type="http://schemas.openxmlformats.org/officeDocument/2006/relationships/oleObject" Target="../embeddings/oleObject37.bin"/><Relationship Id="rId4" Type="http://schemas.openxmlformats.org/officeDocument/2006/relationships/oleObject" Target="../embeddings/oleObject34.bin"/><Relationship Id="rId9" Type="http://schemas.openxmlformats.org/officeDocument/2006/relationships/image" Target="../media/image51.wmf"/><Relationship Id="rId14" Type="http://schemas.openxmlformats.org/officeDocument/2006/relationships/oleObject" Target="../embeddings/oleObject39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52.wmf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49.wmf"/><Relationship Id="rId12" Type="http://schemas.openxmlformats.org/officeDocument/2006/relationships/oleObject" Target="../embeddings/oleObject45.bin"/><Relationship Id="rId17" Type="http://schemas.openxmlformats.org/officeDocument/2006/relationships/image" Target="../media/image54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47.bin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1.wmf"/><Relationship Id="rId5" Type="http://schemas.openxmlformats.org/officeDocument/2006/relationships/image" Target="../media/image55.wmf"/><Relationship Id="rId15" Type="http://schemas.openxmlformats.org/officeDocument/2006/relationships/image" Target="../media/image53.wmf"/><Relationship Id="rId10" Type="http://schemas.openxmlformats.org/officeDocument/2006/relationships/oleObject" Target="../embeddings/oleObject44.bin"/><Relationship Id="rId4" Type="http://schemas.openxmlformats.org/officeDocument/2006/relationships/oleObject" Target="../embeddings/oleObject41.bin"/><Relationship Id="rId9" Type="http://schemas.openxmlformats.org/officeDocument/2006/relationships/image" Target="../media/image56.wmf"/><Relationship Id="rId14" Type="http://schemas.openxmlformats.org/officeDocument/2006/relationships/oleObject" Target="../embeddings/oleObject46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13" Type="http://schemas.openxmlformats.org/officeDocument/2006/relationships/image" Target="../media/image56.wmf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51.wmf"/><Relationship Id="rId12" Type="http://schemas.openxmlformats.org/officeDocument/2006/relationships/oleObject" Target="../embeddings/oleObject52.bin"/><Relationship Id="rId17" Type="http://schemas.openxmlformats.org/officeDocument/2006/relationships/image" Target="../media/image55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54.bin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49.bin"/><Relationship Id="rId11" Type="http://schemas.openxmlformats.org/officeDocument/2006/relationships/image" Target="../media/image54.wmf"/><Relationship Id="rId5" Type="http://schemas.openxmlformats.org/officeDocument/2006/relationships/image" Target="../media/image49.wmf"/><Relationship Id="rId15" Type="http://schemas.openxmlformats.org/officeDocument/2006/relationships/image" Target="../media/image58.wmf"/><Relationship Id="rId10" Type="http://schemas.openxmlformats.org/officeDocument/2006/relationships/oleObject" Target="../embeddings/oleObject51.bin"/><Relationship Id="rId4" Type="http://schemas.openxmlformats.org/officeDocument/2006/relationships/oleObject" Target="../embeddings/oleObject48.bin"/><Relationship Id="rId9" Type="http://schemas.openxmlformats.org/officeDocument/2006/relationships/image" Target="../media/image57.wmf"/><Relationship Id="rId14" Type="http://schemas.openxmlformats.org/officeDocument/2006/relationships/oleObject" Target="../embeddings/oleObject53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13" Type="http://schemas.openxmlformats.org/officeDocument/2006/relationships/image" Target="../media/image52.wmf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49.wmf"/><Relationship Id="rId12" Type="http://schemas.openxmlformats.org/officeDocument/2006/relationships/oleObject" Target="../embeddings/oleObject59.bin"/><Relationship Id="rId17" Type="http://schemas.openxmlformats.org/officeDocument/2006/relationships/image" Target="../media/image54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61.bin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56.bin"/><Relationship Id="rId11" Type="http://schemas.openxmlformats.org/officeDocument/2006/relationships/image" Target="../media/image51.wmf"/><Relationship Id="rId5" Type="http://schemas.openxmlformats.org/officeDocument/2006/relationships/image" Target="../media/image59.wmf"/><Relationship Id="rId15" Type="http://schemas.openxmlformats.org/officeDocument/2006/relationships/image" Target="../media/image53.wmf"/><Relationship Id="rId10" Type="http://schemas.openxmlformats.org/officeDocument/2006/relationships/oleObject" Target="../embeddings/oleObject58.bin"/><Relationship Id="rId4" Type="http://schemas.openxmlformats.org/officeDocument/2006/relationships/oleObject" Target="../embeddings/oleObject55.bin"/><Relationship Id="rId9" Type="http://schemas.openxmlformats.org/officeDocument/2006/relationships/image" Target="../media/image55.wmf"/><Relationship Id="rId14" Type="http://schemas.openxmlformats.org/officeDocument/2006/relationships/oleObject" Target="../embeddings/oleObject60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.bin"/><Relationship Id="rId13" Type="http://schemas.openxmlformats.org/officeDocument/2006/relationships/image" Target="../media/image52.wmf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55.wmf"/><Relationship Id="rId12" Type="http://schemas.openxmlformats.org/officeDocument/2006/relationships/oleObject" Target="../embeddings/oleObject66.bin"/><Relationship Id="rId17" Type="http://schemas.openxmlformats.org/officeDocument/2006/relationships/image" Target="../media/image54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68.bin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63.bin"/><Relationship Id="rId11" Type="http://schemas.openxmlformats.org/officeDocument/2006/relationships/image" Target="../media/image51.wmf"/><Relationship Id="rId5" Type="http://schemas.openxmlformats.org/officeDocument/2006/relationships/image" Target="../media/image60.wmf"/><Relationship Id="rId15" Type="http://schemas.openxmlformats.org/officeDocument/2006/relationships/image" Target="../media/image53.wmf"/><Relationship Id="rId10" Type="http://schemas.openxmlformats.org/officeDocument/2006/relationships/oleObject" Target="../embeddings/oleObject65.bin"/><Relationship Id="rId4" Type="http://schemas.openxmlformats.org/officeDocument/2006/relationships/oleObject" Target="../embeddings/oleObject62.bin"/><Relationship Id="rId9" Type="http://schemas.openxmlformats.org/officeDocument/2006/relationships/image" Target="../media/image49.wmf"/><Relationship Id="rId14" Type="http://schemas.openxmlformats.org/officeDocument/2006/relationships/oleObject" Target="../embeddings/oleObject67.bin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1.bin"/><Relationship Id="rId13" Type="http://schemas.openxmlformats.org/officeDocument/2006/relationships/image" Target="../media/image62.wmf"/><Relationship Id="rId18" Type="http://schemas.openxmlformats.org/officeDocument/2006/relationships/oleObject" Target="../embeddings/oleObject76.bin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55.wmf"/><Relationship Id="rId12" Type="http://schemas.openxmlformats.org/officeDocument/2006/relationships/oleObject" Target="../embeddings/oleObject73.bin"/><Relationship Id="rId17" Type="http://schemas.openxmlformats.org/officeDocument/2006/relationships/image" Target="../media/image63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75.bin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70.bin"/><Relationship Id="rId11" Type="http://schemas.openxmlformats.org/officeDocument/2006/relationships/image" Target="../media/image51.wmf"/><Relationship Id="rId5" Type="http://schemas.openxmlformats.org/officeDocument/2006/relationships/image" Target="../media/image61.wmf"/><Relationship Id="rId15" Type="http://schemas.openxmlformats.org/officeDocument/2006/relationships/image" Target="../media/image54.wmf"/><Relationship Id="rId10" Type="http://schemas.openxmlformats.org/officeDocument/2006/relationships/oleObject" Target="../embeddings/oleObject72.bin"/><Relationship Id="rId19" Type="http://schemas.openxmlformats.org/officeDocument/2006/relationships/image" Target="../media/image64.wmf"/><Relationship Id="rId4" Type="http://schemas.openxmlformats.org/officeDocument/2006/relationships/oleObject" Target="../embeddings/oleObject69.bin"/><Relationship Id="rId9" Type="http://schemas.openxmlformats.org/officeDocument/2006/relationships/image" Target="../media/image49.wmf"/><Relationship Id="rId14" Type="http://schemas.openxmlformats.org/officeDocument/2006/relationships/oleObject" Target="../embeddings/oleObject74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6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78.bin"/><Relationship Id="rId5" Type="http://schemas.openxmlformats.org/officeDocument/2006/relationships/image" Target="../media/image65.wmf"/><Relationship Id="rId4" Type="http://schemas.openxmlformats.org/officeDocument/2006/relationships/oleObject" Target="../embeddings/oleObject77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6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80.bin"/><Relationship Id="rId5" Type="http://schemas.openxmlformats.org/officeDocument/2006/relationships/image" Target="../media/image67.wmf"/><Relationship Id="rId4" Type="http://schemas.openxmlformats.org/officeDocument/2006/relationships/oleObject" Target="../embeddings/oleObject79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69.png"/><Relationship Id="rId4" Type="http://schemas.openxmlformats.org/officeDocument/2006/relationships/oleObject" Target="../embeddings/oleObject81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70.png"/><Relationship Id="rId4" Type="http://schemas.openxmlformats.org/officeDocument/2006/relationships/oleObject" Target="../embeddings/oleObject8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71.png"/><Relationship Id="rId4" Type="http://schemas.openxmlformats.org/officeDocument/2006/relationships/oleObject" Target="../embeddings/oleObject83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72.png"/><Relationship Id="rId4" Type="http://schemas.openxmlformats.org/officeDocument/2006/relationships/oleObject" Target="../embeddings/oleObject84.bin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73.png"/><Relationship Id="rId4" Type="http://schemas.openxmlformats.org/officeDocument/2006/relationships/oleObject" Target="../embeddings/oleObject85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COM337 Computer Graphics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Geometric Transformations</a:t>
            </a:r>
          </a:p>
          <a:p>
            <a:r>
              <a:rPr lang="en-GB" dirty="0" smtClean="0"/>
              <a:t>1/2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846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2D Translations</a:t>
            </a:r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304800" y="2063750"/>
          <a:ext cx="8458200" cy="338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7" name="Equation" r:id="rId4" imgW="4724400" imgH="1854200" progId="Equation.3">
                  <p:embed/>
                </p:oleObj>
              </mc:Choice>
              <mc:Fallback>
                <p:oleObj name="Equation" r:id="rId4" imgW="4724400" imgH="1854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063750"/>
                        <a:ext cx="8458200" cy="33813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6172200" y="41910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5486400" y="48006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6324600" y="4419600"/>
            <a:ext cx="304800" cy="228600"/>
          </a:xfrm>
          <a:prstGeom prst="rect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6629400" y="4495800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 b="1">
                <a:latin typeface="Times New Roman" pitchFamily="18" charset="0"/>
              </a:rPr>
              <a:t>P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7010400" y="4267200"/>
            <a:ext cx="3762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 b="1">
                <a:latin typeface="Times New Roman" pitchFamily="18" charset="0"/>
              </a:rPr>
              <a:t>P’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6705600" y="4038600"/>
            <a:ext cx="304800" cy="228600"/>
          </a:xfrm>
          <a:prstGeom prst="rect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>
            <a:off x="6477000" y="4953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V="1">
            <a:off x="6019800" y="4114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1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2D Scaling from the origin.</a:t>
            </a:r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381000" y="1447800"/>
          <a:ext cx="8382000" cy="457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1" name="Equation" r:id="rId4" imgW="4419600" imgH="2413000" progId="Equation.3">
                  <p:embed/>
                </p:oleObj>
              </mc:Choice>
              <mc:Fallback>
                <p:oleObj name="Equation" r:id="rId4" imgW="4419600" imgH="2413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447800"/>
                        <a:ext cx="8382000" cy="45767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6705600" y="33528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6019800" y="39624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6858000" y="3581400"/>
            <a:ext cx="304800" cy="228600"/>
          </a:xfrm>
          <a:prstGeom prst="rect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 flipV="1">
            <a:off x="6705600" y="2971800"/>
            <a:ext cx="457200" cy="9906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 flipV="1">
            <a:off x="6705600" y="3505200"/>
            <a:ext cx="1371600" cy="457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7162800" y="2971800"/>
            <a:ext cx="914400" cy="533400"/>
          </a:xfrm>
          <a:prstGeom prst="rect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7162800" y="3657600"/>
            <a:ext cx="307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 b="1">
                <a:latin typeface="Times New Roman" pitchFamily="18" charset="0"/>
              </a:rPr>
              <a:t>P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8077200" y="3429000"/>
            <a:ext cx="3762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 b="1">
                <a:latin typeface="Times New Roman" pitchFamily="18" charset="0"/>
              </a:rPr>
              <a:t>P’</a:t>
            </a:r>
          </a:p>
        </p:txBody>
      </p:sp>
    </p:spTree>
    <p:extLst>
      <p:ext uri="{BB962C8B-B14F-4D97-AF65-F5344CB8AC3E}">
        <p14:creationId xmlns:p14="http://schemas.microsoft.com/office/powerpoint/2010/main" val="57905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2D Rotation about the origin.</a:t>
            </a:r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 flipV="1">
            <a:off x="1905000" y="2895600"/>
            <a:ext cx="0" cy="281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1905000" y="5715000"/>
            <a:ext cx="579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736725" y="250031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y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7696200" y="5562600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x</a:t>
            </a:r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4419600" y="43434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3581400" y="3429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V="1">
            <a:off x="1905000" y="3505200"/>
            <a:ext cx="1752600" cy="2209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 flipV="1">
            <a:off x="1905000" y="4419600"/>
            <a:ext cx="2590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2422525" y="4252913"/>
            <a:ext cx="2524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r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108325" y="5167313"/>
            <a:ext cx="2524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r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3717925" y="3262313"/>
            <a:ext cx="890588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 i="1">
                <a:latin typeface="Times New Roman" pitchFamily="18" charset="0"/>
              </a:rPr>
              <a:t>P’(x’,y’)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4648200" y="4114800"/>
            <a:ext cx="68580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 i="1">
                <a:latin typeface="Times New Roman" pitchFamily="18" charset="0"/>
              </a:rPr>
              <a:t>P(x,y)</a:t>
            </a:r>
          </a:p>
        </p:txBody>
      </p:sp>
      <p:sp>
        <p:nvSpPr>
          <p:cNvPr id="7183" name="Freeform 15"/>
          <p:cNvSpPr>
            <a:spLocks/>
          </p:cNvSpPr>
          <p:nvPr/>
        </p:nvSpPr>
        <p:spPr bwMode="auto">
          <a:xfrm>
            <a:off x="4427538" y="2627313"/>
            <a:ext cx="1390650" cy="1538287"/>
          </a:xfrm>
          <a:custGeom>
            <a:avLst/>
            <a:gdLst>
              <a:gd name="T0" fmla="*/ 1363663 w 876"/>
              <a:gd name="T1" fmla="*/ 1538287 h 969"/>
              <a:gd name="T2" fmla="*/ 1335088 w 876"/>
              <a:gd name="T3" fmla="*/ 987425 h 969"/>
              <a:gd name="T4" fmla="*/ 1030288 w 876"/>
              <a:gd name="T5" fmla="*/ 463550 h 969"/>
              <a:gd name="T6" fmla="*/ 593725 w 876"/>
              <a:gd name="T7" fmla="*/ 158750 h 969"/>
              <a:gd name="T8" fmla="*/ 0 w 876"/>
              <a:gd name="T9" fmla="*/ 0 h 9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76" h="969">
                <a:moveTo>
                  <a:pt x="859" y="969"/>
                </a:moveTo>
                <a:cubicBezTo>
                  <a:pt x="856" y="911"/>
                  <a:pt x="876" y="735"/>
                  <a:pt x="841" y="622"/>
                </a:cubicBezTo>
                <a:cubicBezTo>
                  <a:pt x="806" y="509"/>
                  <a:pt x="727" y="379"/>
                  <a:pt x="649" y="292"/>
                </a:cubicBezTo>
                <a:cubicBezTo>
                  <a:pt x="571" y="205"/>
                  <a:pt x="482" y="149"/>
                  <a:pt x="374" y="100"/>
                </a:cubicBezTo>
                <a:cubicBezTo>
                  <a:pt x="266" y="51"/>
                  <a:pt x="78" y="21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4876800" y="2998788"/>
            <a:ext cx="342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2400">
                <a:latin typeface="Times New Roman" pitchFamily="18" charset="0"/>
                <a:sym typeface="Symbol" pitchFamily="18" charset="2"/>
              </a:rPr>
              <a:t></a:t>
            </a:r>
            <a:endParaRPr lang="en-GB" alt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298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295400"/>
            <a:ext cx="7772400" cy="990600"/>
          </a:xfrm>
        </p:spPr>
        <p:txBody>
          <a:bodyPr/>
          <a:lstStyle/>
          <a:p>
            <a:pPr eaLnBrk="1" hangingPunct="1"/>
            <a:r>
              <a:rPr lang="en-GB" altLang="en-US" smtClean="0"/>
              <a:t>2D Rotation about the origin.</a:t>
            </a:r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 flipV="1">
            <a:off x="1905000" y="2895600"/>
            <a:ext cx="0" cy="281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1905000" y="5715000"/>
            <a:ext cx="579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736725" y="250031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y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7696200" y="5562600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solidFill>
                  <a:schemeClr val="bg1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8199" name="Oval 7"/>
          <p:cNvSpPr>
            <a:spLocks noChangeArrowheads="1"/>
          </p:cNvSpPr>
          <p:nvPr/>
        </p:nvSpPr>
        <p:spPr bwMode="auto">
          <a:xfrm>
            <a:off x="4419600" y="4343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8200" name="Oval 8"/>
          <p:cNvSpPr>
            <a:spLocks noChangeArrowheads="1"/>
          </p:cNvSpPr>
          <p:nvPr/>
        </p:nvSpPr>
        <p:spPr bwMode="auto">
          <a:xfrm>
            <a:off x="3597275" y="3443288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V="1">
            <a:off x="1905000" y="3505200"/>
            <a:ext cx="1752600" cy="220980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V="1">
            <a:off x="1905000" y="4419600"/>
            <a:ext cx="2590800" cy="129540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2422525" y="4252913"/>
            <a:ext cx="2524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r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3108325" y="5167313"/>
            <a:ext cx="2524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r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3733800" y="3276600"/>
            <a:ext cx="8810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 i="1">
                <a:latin typeface="Times New Roman" pitchFamily="18" charset="0"/>
              </a:rPr>
              <a:t>P’(x’,y’)</a:t>
            </a:r>
            <a:endParaRPr lang="en-GB" altLang="en-US" sz="1600" i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4648200" y="4114800"/>
            <a:ext cx="6762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 i="1">
                <a:latin typeface="Times New Roman" pitchFamily="18" charset="0"/>
              </a:rPr>
              <a:t>P(x,y)</a:t>
            </a:r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>
            <a:off x="4495800" y="44196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>
            <a:off x="3657600" y="3505200"/>
            <a:ext cx="0" cy="2209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2422525" y="4911725"/>
            <a:ext cx="342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2400">
                <a:latin typeface="Times New Roman" pitchFamily="18" charset="0"/>
                <a:sym typeface="Symbol" pitchFamily="18" charset="2"/>
              </a:rPr>
              <a:t>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2667000" y="5257800"/>
            <a:ext cx="342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2400">
                <a:latin typeface="Times New Roman" pitchFamily="18" charset="0"/>
                <a:sym typeface="Symbol" pitchFamily="18" charset="2"/>
              </a:rPr>
              <a:t></a:t>
            </a:r>
            <a:endParaRPr lang="en-GB" altLang="en-US" sz="2400">
              <a:latin typeface="Times New Roman" pitchFamily="18" charset="0"/>
            </a:endParaRP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4556125" y="493871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y</a:t>
            </a:r>
          </a:p>
        </p:txBody>
      </p:sp>
      <p:graphicFrame>
        <p:nvGraphicFramePr>
          <p:cNvPr id="8212" name="Object 20"/>
          <p:cNvGraphicFramePr>
            <a:graphicFrameLocks noChangeAspect="1"/>
          </p:cNvGraphicFramePr>
          <p:nvPr/>
        </p:nvGraphicFramePr>
        <p:xfrm>
          <a:off x="5943600" y="4002088"/>
          <a:ext cx="1644650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5" name="Equation" r:id="rId4" imgW="698197" imgH="431613" progId="Equation.3">
                  <p:embed/>
                </p:oleObj>
              </mc:Choice>
              <mc:Fallback>
                <p:oleObj name="Equation" r:id="rId4" imgW="698197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4002088"/>
                        <a:ext cx="1644650" cy="1017587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3260725" y="577691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x</a:t>
            </a:r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 flipH="1">
            <a:off x="1981200" y="5943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>
            <a:off x="3733800" y="5943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855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2D Rotation about the origin.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736725" y="250031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y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 flipV="1">
            <a:off x="1905000" y="2895600"/>
            <a:ext cx="0" cy="281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1905000" y="5715000"/>
            <a:ext cx="579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7696200" y="5562600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x</a:t>
            </a:r>
          </a:p>
        </p:txBody>
      </p:sp>
      <p:sp>
        <p:nvSpPr>
          <p:cNvPr id="9223" name="Oval 7"/>
          <p:cNvSpPr>
            <a:spLocks noChangeArrowheads="1"/>
          </p:cNvSpPr>
          <p:nvPr/>
        </p:nvSpPr>
        <p:spPr bwMode="auto">
          <a:xfrm>
            <a:off x="4419600" y="4343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9224" name="Oval 8"/>
          <p:cNvSpPr>
            <a:spLocks noChangeArrowheads="1"/>
          </p:cNvSpPr>
          <p:nvPr/>
        </p:nvSpPr>
        <p:spPr bwMode="auto">
          <a:xfrm>
            <a:off x="3581400" y="3429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V="1">
            <a:off x="1905000" y="3505200"/>
            <a:ext cx="1752600" cy="2209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V="1">
            <a:off x="1905000" y="4419600"/>
            <a:ext cx="2590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2422525" y="4252913"/>
            <a:ext cx="2524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r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3108325" y="5167313"/>
            <a:ext cx="2524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r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3717925" y="3262313"/>
            <a:ext cx="8810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 i="1">
                <a:latin typeface="Times New Roman" pitchFamily="18" charset="0"/>
              </a:rPr>
              <a:t>P’(x’,y’</a:t>
            </a:r>
            <a:r>
              <a:rPr lang="en-GB" altLang="en-US" sz="1600" i="1">
                <a:solidFill>
                  <a:schemeClr val="bg1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4648200" y="4114800"/>
            <a:ext cx="6762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 i="1">
                <a:latin typeface="Times New Roman" pitchFamily="18" charset="0"/>
              </a:rPr>
              <a:t>P(x,y)</a:t>
            </a:r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>
            <a:off x="4495800" y="44196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>
            <a:off x="3657600" y="3505200"/>
            <a:ext cx="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2422525" y="4911725"/>
            <a:ext cx="342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2400">
                <a:latin typeface="Times New Roman" pitchFamily="18" charset="0"/>
                <a:sym typeface="Symbol" pitchFamily="18" charset="2"/>
              </a:rPr>
              <a:t></a:t>
            </a: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2667000" y="5257800"/>
            <a:ext cx="342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2400">
                <a:latin typeface="Times New Roman" pitchFamily="18" charset="0"/>
                <a:sym typeface="Symbol" pitchFamily="18" charset="2"/>
              </a:rPr>
              <a:t></a:t>
            </a:r>
            <a:endParaRPr lang="en-GB" altLang="en-US" sz="24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4556125" y="493871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y</a:t>
            </a:r>
          </a:p>
        </p:txBody>
      </p:sp>
      <p:graphicFrame>
        <p:nvGraphicFramePr>
          <p:cNvPr id="9236" name="Object 20"/>
          <p:cNvGraphicFramePr>
            <a:graphicFrameLocks noChangeAspect="1"/>
          </p:cNvGraphicFramePr>
          <p:nvPr/>
        </p:nvGraphicFramePr>
        <p:xfrm>
          <a:off x="6400800" y="4267200"/>
          <a:ext cx="133985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" name="Equation" r:id="rId4" imgW="698197" imgH="431613" progId="Equation.3">
                  <p:embed/>
                </p:oleObj>
              </mc:Choice>
              <mc:Fallback>
                <p:oleObj name="Equation" r:id="rId4" imgW="698197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267200"/>
                        <a:ext cx="1339850" cy="8286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3260725" y="577691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x</a:t>
            </a:r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 flipH="1">
            <a:off x="1981200" y="59436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>
            <a:off x="3733800" y="5943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9240" name="Object 24"/>
          <p:cNvGraphicFramePr>
            <a:graphicFrameLocks noChangeAspect="1"/>
          </p:cNvGraphicFramePr>
          <p:nvPr/>
        </p:nvGraphicFramePr>
        <p:xfrm>
          <a:off x="2667000" y="1905000"/>
          <a:ext cx="58674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3" name="Equation" r:id="rId6" imgW="2806700" imgH="431800" progId="Equation.3">
                  <p:embed/>
                </p:oleObj>
              </mc:Choice>
              <mc:Fallback>
                <p:oleObj name="Equation" r:id="rId6" imgW="28067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905000"/>
                        <a:ext cx="5867400" cy="9017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8224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2D Rotation about the origin.</a:t>
            </a: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1066800" y="3657600"/>
          <a:ext cx="133985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9" name="Equation" r:id="rId4" imgW="698197" imgH="431613" progId="Equation.3">
                  <p:embed/>
                </p:oleObj>
              </mc:Choice>
              <mc:Fallback>
                <p:oleObj name="Equation" r:id="rId4" imgW="698197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657600"/>
                        <a:ext cx="1339850" cy="8286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990600" y="1905000"/>
          <a:ext cx="58674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0" name="Denklem" r:id="rId6" imgW="2806700" imgH="431800" progId="Equation.3">
                  <p:embed/>
                </p:oleObj>
              </mc:Choice>
              <mc:Fallback>
                <p:oleObj name="Denklem" r:id="rId6" imgW="28067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905000"/>
                        <a:ext cx="5867400" cy="9017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990600" y="3024188"/>
            <a:ext cx="1866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800">
                <a:latin typeface="Times New Roman" pitchFamily="18" charset="0"/>
              </a:rPr>
              <a:t>Substituting for r :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066800" y="4548188"/>
            <a:ext cx="1085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800">
                <a:latin typeface="Times New Roman" pitchFamily="18" charset="0"/>
              </a:rPr>
              <a:t>Gives us</a:t>
            </a:r>
            <a:r>
              <a:rPr lang="en-GB" altLang="en-US" sz="1600">
                <a:latin typeface="Times New Roman" pitchFamily="18" charset="0"/>
              </a:rPr>
              <a:t> :</a:t>
            </a:r>
          </a:p>
        </p:txBody>
      </p:sp>
      <p:graphicFrame>
        <p:nvGraphicFramePr>
          <p:cNvPr id="10247" name="Object 7"/>
          <p:cNvGraphicFramePr>
            <a:graphicFrameLocks noChangeAspect="1"/>
          </p:cNvGraphicFramePr>
          <p:nvPr/>
        </p:nvGraphicFramePr>
        <p:xfrm>
          <a:off x="1143000" y="5105400"/>
          <a:ext cx="2509838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1" name="Equation" r:id="rId8" imgW="1307532" imgH="431613" progId="Equation.3">
                  <p:embed/>
                </p:oleObj>
              </mc:Choice>
              <mc:Fallback>
                <p:oleObj name="Equation" r:id="rId8" imgW="1307532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105400"/>
                        <a:ext cx="2509838" cy="8286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Rectangle 9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48817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2D Rotation about the origin.</a:t>
            </a:r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685800" y="2057400"/>
          <a:ext cx="2509838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3" name="Equation" r:id="rId4" imgW="1307532" imgH="431613" progId="Equation.3">
                  <p:embed/>
                </p:oleObj>
              </mc:Choice>
              <mc:Fallback>
                <p:oleObj name="Equation" r:id="rId4" imgW="1307532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057400"/>
                        <a:ext cx="2509838" cy="8286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09600" y="3051175"/>
            <a:ext cx="396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2400">
                <a:latin typeface="Times New Roman" pitchFamily="18" charset="0"/>
              </a:rPr>
              <a:t>Rewriting</a:t>
            </a:r>
            <a:r>
              <a:rPr lang="en-GB" altLang="en-US" sz="2000">
                <a:latin typeface="Times New Roman" pitchFamily="18" charset="0"/>
              </a:rPr>
              <a:t> in matrix form gives us :</a:t>
            </a:r>
          </a:p>
        </p:txBody>
      </p:sp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609600" y="3657600"/>
          <a:ext cx="3886200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4" name="Equation" r:id="rId6" imgW="1676400" imgH="457200" progId="Equation.3">
                  <p:embed/>
                </p:oleObj>
              </mc:Choice>
              <mc:Fallback>
                <p:oleObj name="Equation" r:id="rId6" imgW="1676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657600"/>
                        <a:ext cx="3886200" cy="10604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6"/>
          <p:cNvGraphicFramePr>
            <a:graphicFrameLocks noChangeAspect="1"/>
          </p:cNvGraphicFramePr>
          <p:nvPr/>
        </p:nvGraphicFramePr>
        <p:xfrm>
          <a:off x="609600" y="5029200"/>
          <a:ext cx="7124700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5" name="Equation" r:id="rId8" imgW="3073400" imgH="457200" progId="Equation.3">
                  <p:embed/>
                </p:oleObj>
              </mc:Choice>
              <mc:Fallback>
                <p:oleObj name="Equation" r:id="rId8" imgW="3073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029200"/>
                        <a:ext cx="7124700" cy="10604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78190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Transformations.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27163"/>
            <a:ext cx="7772400" cy="4300537"/>
          </a:xfrm>
        </p:spPr>
        <p:txBody>
          <a:bodyPr/>
          <a:lstStyle/>
          <a:p>
            <a:pPr eaLnBrk="1" hangingPunct="1"/>
            <a:r>
              <a:rPr lang="en-GB" altLang="en-US" sz="2400" smtClean="0"/>
              <a:t>Translation.</a:t>
            </a:r>
          </a:p>
          <a:p>
            <a:pPr lvl="1" eaLnBrk="1" hangingPunct="1"/>
            <a:r>
              <a:rPr lang="en-GB" altLang="en-US" sz="2000" i="1" smtClean="0"/>
              <a:t>P</a:t>
            </a:r>
            <a:r>
              <a:rPr lang="en-GB" altLang="en-US" sz="2000" i="1" smtClean="0">
                <a:sym typeface="Symbol" pitchFamily="18" charset="2"/>
              </a:rPr>
              <a:t></a:t>
            </a:r>
            <a:r>
              <a:rPr lang="en-GB" altLang="en-US" sz="2000" i="1" smtClean="0"/>
              <a:t>=T + P</a:t>
            </a:r>
          </a:p>
          <a:p>
            <a:pPr eaLnBrk="1" hangingPunct="1"/>
            <a:r>
              <a:rPr lang="en-GB" altLang="en-US" sz="2400" smtClean="0"/>
              <a:t>Scale</a:t>
            </a:r>
          </a:p>
          <a:p>
            <a:pPr lvl="1" eaLnBrk="1" hangingPunct="1"/>
            <a:r>
              <a:rPr lang="en-GB" altLang="en-US" sz="2000" i="1" smtClean="0"/>
              <a:t>P</a:t>
            </a:r>
            <a:r>
              <a:rPr lang="en-GB" altLang="en-US" sz="2000" i="1" smtClean="0">
                <a:sym typeface="Symbol" pitchFamily="18" charset="2"/>
              </a:rPr>
              <a:t></a:t>
            </a:r>
            <a:r>
              <a:rPr lang="en-GB" altLang="en-US" sz="2000" i="1" smtClean="0"/>
              <a:t>=S</a:t>
            </a:r>
            <a:r>
              <a:rPr lang="en-GB" altLang="en-US" sz="2000" i="1" smtClean="0">
                <a:sym typeface="Symbol" pitchFamily="18" charset="2"/>
              </a:rPr>
              <a:t>  </a:t>
            </a:r>
            <a:r>
              <a:rPr lang="en-GB" altLang="en-US" sz="2000" i="1" smtClean="0"/>
              <a:t>P</a:t>
            </a:r>
          </a:p>
          <a:p>
            <a:pPr eaLnBrk="1" hangingPunct="1"/>
            <a:r>
              <a:rPr lang="en-GB" altLang="en-US" sz="2400" smtClean="0"/>
              <a:t>Rotation</a:t>
            </a:r>
          </a:p>
          <a:p>
            <a:pPr lvl="1" eaLnBrk="1" hangingPunct="1"/>
            <a:r>
              <a:rPr lang="en-GB" altLang="en-US" sz="2000" i="1" smtClean="0"/>
              <a:t>P</a:t>
            </a:r>
            <a:r>
              <a:rPr lang="en-GB" altLang="en-US" sz="2000" i="1" smtClean="0">
                <a:sym typeface="Symbol" pitchFamily="18" charset="2"/>
              </a:rPr>
              <a:t></a:t>
            </a:r>
            <a:r>
              <a:rPr lang="en-GB" altLang="en-US" sz="2000" i="1" smtClean="0"/>
              <a:t>=R </a:t>
            </a:r>
            <a:r>
              <a:rPr lang="en-GB" altLang="en-US" sz="2000" i="1" smtClean="0">
                <a:sym typeface="Symbol" pitchFamily="18" charset="2"/>
              </a:rPr>
              <a:t></a:t>
            </a:r>
            <a:r>
              <a:rPr lang="en-GB" altLang="en-US" sz="2000" i="1" smtClean="0"/>
              <a:t> P</a:t>
            </a:r>
          </a:p>
          <a:p>
            <a:pPr eaLnBrk="1" hangingPunct="1"/>
            <a:r>
              <a:rPr lang="en-GB" altLang="en-US" sz="2000" smtClean="0"/>
              <a:t>We would like all transformations to be multiplications so we can concatenate them </a:t>
            </a:r>
            <a:r>
              <a:rPr lang="en-GB" altLang="en-US" sz="2000" smtClean="0">
                <a:sym typeface="Symbol" pitchFamily="18" charset="2"/>
              </a:rPr>
              <a:t> </a:t>
            </a:r>
            <a:r>
              <a:rPr lang="en-GB" altLang="en-US" sz="2000" smtClean="0"/>
              <a:t>express points in homogenous coordinates</a:t>
            </a:r>
            <a:r>
              <a:rPr lang="en-GB" altLang="en-US" sz="240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7249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Homogeneous coordinates </a:t>
            </a:r>
          </a:p>
        </p:txBody>
      </p:sp>
      <p:sp>
        <p:nvSpPr>
          <p:cNvPr id="640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400" smtClean="0"/>
              <a:t>Add an extra coordinate, W, to a point.</a:t>
            </a:r>
          </a:p>
          <a:p>
            <a:pPr lvl="1" eaLnBrk="1" hangingPunct="1"/>
            <a:r>
              <a:rPr lang="en-GB" altLang="en-US" sz="2000" i="1" smtClean="0"/>
              <a:t>P</a:t>
            </a:r>
            <a:r>
              <a:rPr lang="en-GB" altLang="en-US" sz="2000" i="1" smtClean="0">
                <a:sym typeface="Symbol" pitchFamily="18" charset="2"/>
              </a:rPr>
              <a:t>(x,y,W).</a:t>
            </a:r>
          </a:p>
          <a:p>
            <a:pPr eaLnBrk="1" hangingPunct="1"/>
            <a:r>
              <a:rPr lang="en-GB" altLang="en-US" sz="2400" smtClean="0"/>
              <a:t>Two sets of homogeneous coordinates represent the same point if they are a multiple of each other.</a:t>
            </a:r>
          </a:p>
          <a:p>
            <a:pPr lvl="1" eaLnBrk="1" hangingPunct="1"/>
            <a:r>
              <a:rPr lang="en-GB" altLang="en-US" sz="2000" smtClean="0"/>
              <a:t>(2,5,3) and (4,10,6) represent the same point.</a:t>
            </a:r>
          </a:p>
          <a:p>
            <a:pPr eaLnBrk="1" hangingPunct="1"/>
            <a:r>
              <a:rPr lang="en-GB" altLang="en-US" sz="2400" smtClean="0"/>
              <a:t>At least one component must be non-zero </a:t>
            </a:r>
            <a:r>
              <a:rPr lang="en-GB" altLang="en-US" sz="2400" smtClean="0">
                <a:sym typeface="Symbol" pitchFamily="18" charset="2"/>
              </a:rPr>
              <a:t> (0,0,0) is not defined.</a:t>
            </a:r>
          </a:p>
          <a:p>
            <a:pPr eaLnBrk="1" hangingPunct="1"/>
            <a:r>
              <a:rPr lang="en-GB" altLang="en-US" sz="2400" smtClean="0">
                <a:sym typeface="Symbol" pitchFamily="18" charset="2"/>
              </a:rPr>
              <a:t>If W 0 , divide by it to get Cartesian coordinates of point (x/W,y/W,1).</a:t>
            </a:r>
          </a:p>
          <a:p>
            <a:pPr eaLnBrk="1" hangingPunct="1"/>
            <a:r>
              <a:rPr lang="en-GB" altLang="en-US" sz="2400" smtClean="0">
                <a:sym typeface="Symbol" pitchFamily="18" charset="2"/>
              </a:rPr>
              <a:t>If W=0, point is said to be at infinity.</a:t>
            </a:r>
            <a:endParaRPr lang="en-GB" altLang="en-US" sz="2000" smtClean="0">
              <a:sym typeface="Symbol" pitchFamily="18" charset="2"/>
            </a:endParaRPr>
          </a:p>
          <a:p>
            <a:pPr eaLnBrk="1" hangingPunct="1">
              <a:buFontTx/>
              <a:buNone/>
            </a:pPr>
            <a:endParaRPr lang="en-GB" altLang="en-US" sz="2000" smtClean="0">
              <a:sym typeface="Symbol" pitchFamily="18" charset="2"/>
            </a:endParaRPr>
          </a:p>
          <a:p>
            <a:pPr eaLnBrk="1" hangingPunct="1"/>
            <a:endParaRPr lang="en-GB" altLang="en-US" sz="2400" smtClean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4795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0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0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0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0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40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40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40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40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40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40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40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40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40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40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0003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Homogeneous coordinates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2170112"/>
          </a:xfrm>
        </p:spPr>
        <p:txBody>
          <a:bodyPr/>
          <a:lstStyle/>
          <a:p>
            <a:pPr eaLnBrk="1" hangingPunct="1"/>
            <a:r>
              <a:rPr lang="en-GB" altLang="en-US" sz="2000" smtClean="0"/>
              <a:t>If we represent (x,y,W) in 3-space, all triples representing the same point describe a line passing through the origin.</a:t>
            </a:r>
          </a:p>
          <a:p>
            <a:pPr eaLnBrk="1" hangingPunct="1"/>
            <a:r>
              <a:rPr lang="en-GB" altLang="en-US" sz="2000" smtClean="0"/>
              <a:t>If we homogenize the point, we get a point of form (x,y,1)</a:t>
            </a:r>
          </a:p>
          <a:p>
            <a:pPr lvl="1" eaLnBrk="1" hangingPunct="1"/>
            <a:r>
              <a:rPr lang="en-GB" altLang="en-US" sz="1800" smtClean="0"/>
              <a:t>homogenised points form a plane at W=1.</a:t>
            </a:r>
          </a:p>
          <a:p>
            <a:pPr eaLnBrk="1" hangingPunct="1"/>
            <a:endParaRPr lang="en-GB" altLang="en-US" sz="2000" smtClean="0">
              <a:sym typeface="Symbol" pitchFamily="18" charset="2"/>
            </a:endParaRP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1997075" y="4891088"/>
            <a:ext cx="3886200" cy="685800"/>
          </a:xfrm>
          <a:prstGeom prst="parallelogram">
            <a:avLst>
              <a:gd name="adj" fmla="val 141667"/>
            </a:avLst>
          </a:prstGeom>
          <a:solidFill>
            <a:schemeClr val="bg2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3444875" y="3900488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3978275" y="5424488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 flipH="1">
            <a:off x="3444875" y="5424488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3444875" y="519588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 flipH="1">
            <a:off x="3140075" y="5424488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 flipH="1">
            <a:off x="2301875" y="5576888"/>
            <a:ext cx="838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 flipV="1">
            <a:off x="3444875" y="5119688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 flipV="1">
            <a:off x="3978275" y="4129088"/>
            <a:ext cx="175260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5791200" y="3733800"/>
            <a:ext cx="296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P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6400800" y="52578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X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1905000" y="5867400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Y</a:t>
            </a:r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3505200" y="3657600"/>
            <a:ext cx="3762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W</a:t>
            </a:r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5943600" y="4572000"/>
            <a:ext cx="10842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1600">
                <a:latin typeface="Times New Roman" pitchFamily="18" charset="0"/>
              </a:rPr>
              <a:t>W=1 plane</a:t>
            </a:r>
          </a:p>
        </p:txBody>
      </p:sp>
    </p:spTree>
    <p:extLst>
      <p:ext uri="{BB962C8B-B14F-4D97-AF65-F5344CB8AC3E}">
        <p14:creationId xmlns:p14="http://schemas.microsoft.com/office/powerpoint/2010/main" val="1998447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Change of Coordinate Systems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In our examples, we mostly used a single coordinate system (origin and x, y, z directions/vectors)</a:t>
            </a:r>
          </a:p>
          <a:p>
            <a:pPr lvl="1"/>
            <a:r>
              <a:rPr lang="en-GB" dirty="0" smtClean="0"/>
              <a:t>Only in an interaction example, we talked about a different coordinate system (mouse coordinates)</a:t>
            </a:r>
          </a:p>
          <a:p>
            <a:r>
              <a:rPr lang="en-GB" dirty="0" smtClean="0"/>
              <a:t>Frequently, we use different reference frames for coordinates. </a:t>
            </a:r>
            <a:r>
              <a:rPr lang="en-GB" dirty="0"/>
              <a:t>For example, </a:t>
            </a:r>
            <a:endParaRPr lang="en-GB" dirty="0" smtClean="0"/>
          </a:p>
          <a:p>
            <a:pPr lvl="1"/>
            <a:r>
              <a:rPr lang="en-GB" dirty="0" smtClean="0"/>
              <a:t>an object can be specified using a coordinate system that makes specification easy (object or modelling coordinates);</a:t>
            </a:r>
          </a:p>
          <a:p>
            <a:pPr lvl="1"/>
            <a:r>
              <a:rPr lang="en-GB" dirty="0" smtClean="0"/>
              <a:t>different objects are brought together in a common system when setting up a scene (world coordinates); </a:t>
            </a:r>
          </a:p>
          <a:p>
            <a:pPr lvl="1"/>
            <a:r>
              <a:rPr lang="en-GB" dirty="0" smtClean="0"/>
              <a:t>at some point, we calculate everything with respect to the camera’s reference frame (camera or eye coordinates) </a:t>
            </a:r>
          </a:p>
          <a:p>
            <a:pPr lvl="1"/>
            <a:r>
              <a:rPr lang="en-GB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2004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90600"/>
            <a:ext cx="7772400" cy="990600"/>
          </a:xfrm>
        </p:spPr>
        <p:txBody>
          <a:bodyPr>
            <a:noAutofit/>
          </a:bodyPr>
          <a:lstStyle/>
          <a:p>
            <a:pPr eaLnBrk="1" hangingPunct="1"/>
            <a:r>
              <a:rPr lang="en-GB" altLang="en-US" sz="3200" b="1" dirty="0" smtClean="0"/>
              <a:t>Translation using homogenised coordinates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08163"/>
            <a:ext cx="8229600" cy="1550987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Transformation matrices for 2D translation are now 3x3.</a:t>
            </a: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1143000" y="4038600"/>
          <a:ext cx="3067050" cy="1547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4" name="Equation" r:id="rId4" imgW="1409088" imgH="710891" progId="Equation.3">
                  <p:embed/>
                </p:oleObj>
              </mc:Choice>
              <mc:Fallback>
                <p:oleObj name="Equation" r:id="rId4" imgW="1409088" imgH="7108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038600"/>
                        <a:ext cx="3067050" cy="154781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5"/>
          <p:cNvGraphicFramePr>
            <a:graphicFrameLocks noChangeAspect="1"/>
          </p:cNvGraphicFramePr>
          <p:nvPr/>
        </p:nvGraphicFramePr>
        <p:xfrm>
          <a:off x="5105400" y="4114800"/>
          <a:ext cx="1600200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5" name="Equation" r:id="rId6" imgW="749300" imgH="660400" progId="Equation.3">
                  <p:embed/>
                </p:oleObj>
              </mc:Choice>
              <mc:Fallback>
                <p:oleObj name="Equation" r:id="rId6" imgW="749300" imgH="660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114800"/>
                        <a:ext cx="1600200" cy="14097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66644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Concatenation.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65338"/>
            <a:ext cx="7696200" cy="715962"/>
          </a:xfrm>
        </p:spPr>
        <p:txBody>
          <a:bodyPr/>
          <a:lstStyle/>
          <a:p>
            <a:pPr eaLnBrk="1" hangingPunct="1"/>
            <a:r>
              <a:rPr lang="en-GB" altLang="en-US" sz="2400" smtClean="0"/>
              <a:t>We perform 2 translations on the same point:</a:t>
            </a:r>
          </a:p>
          <a:p>
            <a:pPr lvl="1" eaLnBrk="1" hangingPunct="1">
              <a:buFontTx/>
              <a:buNone/>
            </a:pPr>
            <a:endParaRPr lang="en-GB" altLang="en-US" sz="2000" smtClean="0"/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1066800" y="2971800"/>
          <a:ext cx="7035800" cy="289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5" name="Equation" r:id="rId4" imgW="3517900" imgH="1447800" progId="Equation.3">
                  <p:embed/>
                </p:oleObj>
              </mc:Choice>
              <mc:Fallback>
                <p:oleObj name="Equation" r:id="rId4" imgW="3517900" imgH="1447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971800"/>
                        <a:ext cx="7035800" cy="28987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0156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Concatenation.</a:t>
            </a: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769938" y="2209800"/>
          <a:ext cx="7450137" cy="258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9" name="Equation" r:id="rId4" imgW="2781300" imgH="965200" progId="Equation.3">
                  <p:embed/>
                </p:oleObj>
              </mc:Choice>
              <mc:Fallback>
                <p:oleObj name="Equation" r:id="rId4" imgW="2781300" imgH="965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938" y="2209800"/>
                        <a:ext cx="7450137" cy="25844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746125" y="5014913"/>
            <a:ext cx="72548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2000">
                <a:latin typeface="Times New Roman" pitchFamily="18" charset="0"/>
              </a:rPr>
              <a:t>Matrix product is variously referred to as </a:t>
            </a:r>
            <a:r>
              <a:rPr lang="en-GB" altLang="en-US" sz="2000" i="1">
                <a:latin typeface="Times New Roman" pitchFamily="18" charset="0"/>
              </a:rPr>
              <a:t>compounding</a:t>
            </a:r>
            <a:r>
              <a:rPr lang="en-GB" altLang="en-US" sz="2000">
                <a:latin typeface="Times New Roman" pitchFamily="18" charset="0"/>
              </a:rPr>
              <a:t>, </a:t>
            </a:r>
            <a:r>
              <a:rPr lang="en-GB" altLang="en-US" sz="2000" i="1">
                <a:latin typeface="Times New Roman" pitchFamily="18" charset="0"/>
              </a:rPr>
              <a:t>concatenation</a:t>
            </a:r>
            <a:r>
              <a:rPr lang="en-GB" altLang="en-US" sz="2000">
                <a:latin typeface="Times New Roman" pitchFamily="18" charset="0"/>
              </a:rPr>
              <a:t>, or </a:t>
            </a:r>
            <a:r>
              <a:rPr lang="en-GB" altLang="en-US" sz="2000" i="1">
                <a:latin typeface="Times New Roman" pitchFamily="18" charset="0"/>
              </a:rPr>
              <a:t>composition</a:t>
            </a:r>
          </a:p>
        </p:txBody>
      </p:sp>
    </p:spTree>
    <p:extLst>
      <p:ext uri="{BB962C8B-B14F-4D97-AF65-F5344CB8AC3E}">
        <p14:creationId xmlns:p14="http://schemas.microsoft.com/office/powerpoint/2010/main" val="4930943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Concatenation.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746125" y="5014913"/>
            <a:ext cx="80168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2000">
                <a:latin typeface="Times New Roman" pitchFamily="18" charset="0"/>
              </a:rPr>
              <a:t>Matrix product is variously referred to as </a:t>
            </a:r>
            <a:r>
              <a:rPr lang="en-GB" altLang="en-US" sz="2000" i="1">
                <a:latin typeface="Times New Roman" pitchFamily="18" charset="0"/>
              </a:rPr>
              <a:t>compounding</a:t>
            </a:r>
            <a:r>
              <a:rPr lang="en-GB" altLang="en-US" sz="2000">
                <a:latin typeface="Times New Roman" pitchFamily="18" charset="0"/>
              </a:rPr>
              <a:t>, </a:t>
            </a:r>
            <a:r>
              <a:rPr lang="en-GB" altLang="en-US" sz="2000" i="1">
                <a:latin typeface="Times New Roman" pitchFamily="18" charset="0"/>
              </a:rPr>
              <a:t>concatenation</a:t>
            </a:r>
            <a:r>
              <a:rPr lang="en-GB" altLang="en-US" sz="2000">
                <a:latin typeface="Times New Roman" pitchFamily="18" charset="0"/>
              </a:rPr>
              <a:t>, or </a:t>
            </a:r>
            <a:r>
              <a:rPr lang="en-GB" altLang="en-US" sz="2000" i="1">
                <a:latin typeface="Times New Roman" pitchFamily="18" charset="0"/>
              </a:rPr>
              <a:t>composition.</a:t>
            </a:r>
          </a:p>
          <a:p>
            <a:pPr algn="l"/>
            <a:r>
              <a:rPr lang="en-GB" altLang="en-US" sz="2000">
                <a:latin typeface="Times New Roman" pitchFamily="18" charset="0"/>
              </a:rPr>
              <a:t>This single matrix is called the</a:t>
            </a:r>
            <a:r>
              <a:rPr lang="en-GB" altLang="en-US" sz="2000" i="1">
                <a:latin typeface="Times New Roman" pitchFamily="18" charset="0"/>
              </a:rPr>
              <a:t> Coordinate Transformation Matrix o</a:t>
            </a:r>
            <a:r>
              <a:rPr lang="en-GB" altLang="en-US" sz="2000">
                <a:latin typeface="Times New Roman" pitchFamily="18" charset="0"/>
              </a:rPr>
              <a:t>r </a:t>
            </a:r>
            <a:r>
              <a:rPr lang="en-GB" altLang="en-US" sz="2000" i="1">
                <a:latin typeface="Times New Roman" pitchFamily="18" charset="0"/>
              </a:rPr>
              <a:t>CTM.</a:t>
            </a:r>
          </a:p>
        </p:txBody>
      </p:sp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685800" y="2209800"/>
          <a:ext cx="7620000" cy="258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3" name="Equation" r:id="rId4" imgW="2844800" imgH="965200" progId="Equation.3">
                  <p:embed/>
                </p:oleObj>
              </mc:Choice>
              <mc:Fallback>
                <p:oleObj name="Equation" r:id="rId4" imgW="2844800" imgH="965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209800"/>
                        <a:ext cx="7620000" cy="25844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3520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Properties of translations.</a:t>
            </a: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457200" y="2209800"/>
          <a:ext cx="5943600" cy="2293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7" name="Equation" r:id="rId4" imgW="2501900" imgH="965200" progId="Equation.3">
                  <p:embed/>
                </p:oleObj>
              </mc:Choice>
              <mc:Fallback>
                <p:oleObj name="Equation" r:id="rId4" imgW="2501900" imgH="965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209800"/>
                        <a:ext cx="5943600" cy="22939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609600" y="5257800"/>
            <a:ext cx="4914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2000">
                <a:latin typeface="Times New Roman" pitchFamily="18" charset="0"/>
              </a:rPr>
              <a:t>Note : 3. translation matrices are </a:t>
            </a:r>
            <a:r>
              <a:rPr lang="en-GB" altLang="en-US" sz="2000" i="1">
                <a:latin typeface="Times New Roman" pitchFamily="18" charset="0"/>
              </a:rPr>
              <a:t>commutative.</a:t>
            </a:r>
          </a:p>
        </p:txBody>
      </p:sp>
    </p:spTree>
    <p:extLst>
      <p:ext uri="{BB962C8B-B14F-4D97-AF65-F5344CB8AC3E}">
        <p14:creationId xmlns:p14="http://schemas.microsoft.com/office/powerpoint/2010/main" val="215983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Homogeneous form of scale.</a:t>
            </a: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4267200" y="2133600"/>
          <a:ext cx="3057525" cy="118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4" name="Equation" r:id="rId4" imgW="1244600" imgH="482600" progId="Equation.3">
                  <p:embed/>
                </p:oleObj>
              </mc:Choice>
              <mc:Fallback>
                <p:oleObj name="Equation" r:id="rId4" imgW="12446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133600"/>
                        <a:ext cx="3057525" cy="11858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517525" y="2147888"/>
            <a:ext cx="3330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2000">
                <a:latin typeface="Times New Roman" pitchFamily="18" charset="0"/>
              </a:rPr>
              <a:t>Recall the (x,y) form of Scale :</a:t>
            </a:r>
          </a:p>
        </p:txBody>
      </p:sp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3886200" y="4191000"/>
          <a:ext cx="3587750" cy="174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" name="Equation" r:id="rId6" imgW="1459866" imgH="710891" progId="Equation.3">
                  <p:embed/>
                </p:oleObj>
              </mc:Choice>
              <mc:Fallback>
                <p:oleObj name="Equation" r:id="rId6" imgW="1459866" imgH="7108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191000"/>
                        <a:ext cx="3587750" cy="17478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533400" y="3709988"/>
            <a:ext cx="3233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GB" altLang="en-US" sz="2000">
                <a:latin typeface="Times New Roman" pitchFamily="18" charset="0"/>
              </a:rPr>
              <a:t>In homogeneous coordinates :</a:t>
            </a:r>
          </a:p>
        </p:txBody>
      </p:sp>
    </p:spTree>
    <p:extLst>
      <p:ext uri="{BB962C8B-B14F-4D97-AF65-F5344CB8AC3E}">
        <p14:creationId xmlns:p14="http://schemas.microsoft.com/office/powerpoint/2010/main" val="39880299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Concatenation of scales.</a:t>
            </a:r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304800" y="2362200"/>
          <a:ext cx="8534400" cy="299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5" name="Equation" r:id="rId4" imgW="3416300" imgH="1168400" progId="Equation.3">
                  <p:embed/>
                </p:oleObj>
              </mc:Choice>
              <mc:Fallback>
                <p:oleObj name="Equation" r:id="rId4" imgW="3416300" imgH="1168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362200"/>
                        <a:ext cx="8534400" cy="29924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451144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AN04F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81200"/>
            <a:ext cx="3778250" cy="398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371600" y="228600"/>
            <a:ext cx="6248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FF0000"/>
                </a:solidFill>
              </a:rPr>
              <a:t>Reflection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685800" y="1524000"/>
            <a:ext cx="77724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/>
              <a:t>corresponds to negative scale factors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6553200" y="2819400"/>
            <a:ext cx="1130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Ctr="1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2400">
                <a:latin typeface="Times New Roman" pitchFamily="18" charset="0"/>
              </a:rPr>
              <a:t>original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874713" y="2784475"/>
            <a:ext cx="1755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Ctr="1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2400">
                <a:latin typeface="Times New Roman" pitchFamily="18" charset="0"/>
              </a:rPr>
              <a:t>s</a:t>
            </a:r>
            <a:r>
              <a:rPr lang="en-US" altLang="en-US" sz="2400" baseline="-25000">
                <a:latin typeface="Times New Roman" pitchFamily="18" charset="0"/>
              </a:rPr>
              <a:t>x</a:t>
            </a:r>
            <a:r>
              <a:rPr lang="en-US" altLang="en-US" sz="2400">
                <a:latin typeface="Times New Roman" pitchFamily="18" charset="0"/>
              </a:rPr>
              <a:t> = -1 s</a:t>
            </a:r>
            <a:r>
              <a:rPr lang="en-US" altLang="en-US" sz="2400" baseline="-25000">
                <a:latin typeface="Times New Roman" pitchFamily="18" charset="0"/>
              </a:rPr>
              <a:t>y</a:t>
            </a:r>
            <a:r>
              <a:rPr lang="en-US" altLang="en-US" sz="2400">
                <a:latin typeface="Times New Roman" pitchFamily="18" charset="0"/>
              </a:rPr>
              <a:t> = 1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787400" y="4876800"/>
            <a:ext cx="1857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Ctr="1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2400">
                <a:latin typeface="Times New Roman" pitchFamily="18" charset="0"/>
              </a:rPr>
              <a:t>s</a:t>
            </a:r>
            <a:r>
              <a:rPr lang="en-US" altLang="en-US" sz="2400" baseline="-25000">
                <a:latin typeface="Times New Roman" pitchFamily="18" charset="0"/>
              </a:rPr>
              <a:t>x</a:t>
            </a:r>
            <a:r>
              <a:rPr lang="en-US" altLang="en-US" sz="2400">
                <a:latin typeface="Times New Roman" pitchFamily="18" charset="0"/>
              </a:rPr>
              <a:t> = -1 s</a:t>
            </a:r>
            <a:r>
              <a:rPr lang="en-US" altLang="en-US" sz="2400" baseline="-25000">
                <a:latin typeface="Times New Roman" pitchFamily="18" charset="0"/>
              </a:rPr>
              <a:t>y</a:t>
            </a:r>
            <a:r>
              <a:rPr lang="en-US" altLang="en-US" sz="2400">
                <a:latin typeface="Times New Roman" pitchFamily="18" charset="0"/>
              </a:rPr>
              <a:t> = -1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6248400" y="4876800"/>
            <a:ext cx="1755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Ctr="1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2400">
                <a:latin typeface="Times New Roman" pitchFamily="18" charset="0"/>
              </a:rPr>
              <a:t>s</a:t>
            </a:r>
            <a:r>
              <a:rPr lang="en-US" altLang="en-US" sz="2400" baseline="-25000">
                <a:latin typeface="Times New Roman" pitchFamily="18" charset="0"/>
              </a:rPr>
              <a:t>x</a:t>
            </a:r>
            <a:r>
              <a:rPr lang="en-US" altLang="en-US" sz="2400">
                <a:latin typeface="Times New Roman" pitchFamily="18" charset="0"/>
              </a:rPr>
              <a:t> = 1 s</a:t>
            </a:r>
            <a:r>
              <a:rPr lang="en-US" altLang="en-US" sz="2400" baseline="-25000">
                <a:latin typeface="Times New Roman" pitchFamily="18" charset="0"/>
              </a:rPr>
              <a:t>y</a:t>
            </a:r>
            <a:r>
              <a:rPr lang="en-US" altLang="en-US" sz="2400">
                <a:latin typeface="Times New Roman" pitchFamily="18" charset="0"/>
              </a:rPr>
              <a:t> = -1</a:t>
            </a:r>
          </a:p>
        </p:txBody>
      </p:sp>
    </p:spTree>
    <p:extLst>
      <p:ext uri="{BB962C8B-B14F-4D97-AF65-F5344CB8AC3E}">
        <p14:creationId xmlns:p14="http://schemas.microsoft.com/office/powerpoint/2010/main" val="16328045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Homogeneous form of rotation.</a:t>
            </a:r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2590800" y="2057400"/>
          <a:ext cx="3886200" cy="141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2" name="Equation" r:id="rId4" imgW="1955800" imgH="711200" progId="Equation.3">
                  <p:embed/>
                </p:oleObj>
              </mc:Choice>
              <mc:Fallback>
                <p:oleObj name="Equation" r:id="rId4" imgW="1955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057400"/>
                        <a:ext cx="3886200" cy="14128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1828800" y="3733800"/>
          <a:ext cx="5486400" cy="225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3" name="Equation" r:id="rId6" imgW="2286000" imgH="939600" progId="Equation.3">
                  <p:embed/>
                </p:oleObj>
              </mc:Choice>
              <mc:Fallback>
                <p:oleObj name="Equation" r:id="rId6" imgW="228600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733800"/>
                        <a:ext cx="5486400" cy="22558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4114800" y="6096000"/>
            <a:ext cx="449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altLang="en-US" sz="2400">
                <a:latin typeface="Times New Roman" pitchFamily="18" charset="0"/>
              </a:rPr>
              <a:t>i.e. the inverse is the transpose</a:t>
            </a:r>
            <a:endParaRPr lang="en-GB" altLang="en-US" sz="2400" baseline="-250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342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066800"/>
            <a:ext cx="78486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smtClean="0"/>
              <a:t>Orthogonality of rotation matrices.</a:t>
            </a:r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838200" y="2743200"/>
          <a:ext cx="7570788" cy="141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6" name="Denklem" r:id="rId4" imgW="3810000" imgH="711200" progId="Equation.3">
                  <p:embed/>
                </p:oleObj>
              </mc:Choice>
              <mc:Fallback>
                <p:oleObj name="Denklem" r:id="rId4" imgW="38100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743200"/>
                        <a:ext cx="7570788" cy="14128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1219200" y="4495800"/>
          <a:ext cx="6815138" cy="141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7" name="Equation" r:id="rId6" imgW="3429000" imgH="711000" progId="Equation.3">
                  <p:embed/>
                </p:oleObj>
              </mc:Choice>
              <mc:Fallback>
                <p:oleObj name="Equation" r:id="rId6" imgW="342900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495800"/>
                        <a:ext cx="6815138" cy="14128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548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Geometric Transformations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Translation</a:t>
            </a:r>
          </a:p>
          <a:p>
            <a:r>
              <a:rPr lang="en-US" dirty="0" smtClean="0"/>
              <a:t>Rotation</a:t>
            </a:r>
          </a:p>
          <a:p>
            <a:r>
              <a:rPr lang="en-US" dirty="0" smtClean="0"/>
              <a:t>Scaling</a:t>
            </a:r>
          </a:p>
          <a:p>
            <a:r>
              <a:rPr lang="en-US" dirty="0" smtClean="0"/>
              <a:t>Reflection</a:t>
            </a:r>
          </a:p>
          <a:p>
            <a:r>
              <a:rPr lang="en-US" dirty="0" smtClean="0"/>
              <a:t>Shearing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Isosceles Triangle 4"/>
          <p:cNvSpPr/>
          <p:nvPr/>
        </p:nvSpPr>
        <p:spPr>
          <a:xfrm>
            <a:off x="5562600" y="2209800"/>
            <a:ext cx="609600" cy="685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7086600" y="1703173"/>
            <a:ext cx="609600" cy="685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endCxn id="6" idx="1"/>
          </p:cNvCxnSpPr>
          <p:nvPr/>
        </p:nvCxnSpPr>
        <p:spPr>
          <a:xfrm flipV="1">
            <a:off x="6019800" y="2046073"/>
            <a:ext cx="1219200" cy="506627"/>
          </a:xfrm>
          <a:prstGeom prst="straightConnector1">
            <a:avLst/>
          </a:prstGeom>
          <a:ln w="19050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Isosceles Triangle 8"/>
          <p:cNvSpPr/>
          <p:nvPr/>
        </p:nvSpPr>
        <p:spPr>
          <a:xfrm>
            <a:off x="5562600" y="3505200"/>
            <a:ext cx="609600" cy="685800"/>
          </a:xfrm>
          <a:prstGeom prst="triangle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 rot="18903105">
            <a:off x="5257799" y="3390082"/>
            <a:ext cx="609600" cy="685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Curved Connector 30"/>
          <p:cNvCxnSpPr>
            <a:stCxn id="9" idx="0"/>
            <a:endCxn id="10" idx="0"/>
          </p:cNvCxnSpPr>
          <p:nvPr/>
        </p:nvCxnSpPr>
        <p:spPr>
          <a:xfrm rot="16200000" flipV="1">
            <a:off x="5586424" y="3224223"/>
            <a:ext cx="14904" cy="547049"/>
          </a:xfrm>
          <a:prstGeom prst="curvedConnector3">
            <a:avLst>
              <a:gd name="adj1" fmla="val 2140372"/>
            </a:avLst>
          </a:prstGeom>
          <a:ln w="190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Isosceles Triangle 34"/>
          <p:cNvSpPr/>
          <p:nvPr/>
        </p:nvSpPr>
        <p:spPr>
          <a:xfrm>
            <a:off x="6849762" y="2743200"/>
            <a:ext cx="1379838" cy="1432895"/>
          </a:xfrm>
          <a:prstGeom prst="triangle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>
            <a:off x="7234881" y="3274964"/>
            <a:ext cx="609600" cy="685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Arrow Connector 37"/>
          <p:cNvCxnSpPr>
            <a:stCxn id="35" idx="5"/>
          </p:cNvCxnSpPr>
          <p:nvPr/>
        </p:nvCxnSpPr>
        <p:spPr>
          <a:xfrm flipH="1">
            <a:off x="7696201" y="3459648"/>
            <a:ext cx="188440" cy="15821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35" idx="1"/>
            <a:endCxn id="36" idx="1"/>
          </p:cNvCxnSpPr>
          <p:nvPr/>
        </p:nvCxnSpPr>
        <p:spPr>
          <a:xfrm>
            <a:off x="7194722" y="3459648"/>
            <a:ext cx="192559" cy="15821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5" idx="3"/>
          </p:cNvCxnSpPr>
          <p:nvPr/>
        </p:nvCxnSpPr>
        <p:spPr>
          <a:xfrm flipV="1">
            <a:off x="7539681" y="3960764"/>
            <a:ext cx="0" cy="21533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Isosceles Triangle 45"/>
          <p:cNvSpPr/>
          <p:nvPr/>
        </p:nvSpPr>
        <p:spPr>
          <a:xfrm>
            <a:off x="5198844" y="4724400"/>
            <a:ext cx="609600" cy="685800"/>
          </a:xfrm>
          <a:prstGeom prst="triangle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Isosceles Triangle 46"/>
          <p:cNvSpPr/>
          <p:nvPr/>
        </p:nvSpPr>
        <p:spPr>
          <a:xfrm rot="10800000">
            <a:off x="5198843" y="5703674"/>
            <a:ext cx="609600" cy="685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/>
          <p:cNvCxnSpPr/>
          <p:nvPr/>
        </p:nvCxnSpPr>
        <p:spPr>
          <a:xfrm>
            <a:off x="4724400" y="5562600"/>
            <a:ext cx="167640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Isosceles Triangle 59"/>
          <p:cNvSpPr/>
          <p:nvPr/>
        </p:nvSpPr>
        <p:spPr>
          <a:xfrm>
            <a:off x="6889922" y="5067300"/>
            <a:ext cx="609600" cy="685800"/>
          </a:xfrm>
          <a:prstGeom prst="triangle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Isosceles Triangle 60"/>
          <p:cNvSpPr/>
          <p:nvPr/>
        </p:nvSpPr>
        <p:spPr>
          <a:xfrm>
            <a:off x="7696200" y="5067300"/>
            <a:ext cx="609600" cy="685800"/>
          </a:xfrm>
          <a:prstGeom prst="triangle">
            <a:avLst>
              <a:gd name="adj" fmla="val 777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Arrow Connector 61"/>
          <p:cNvCxnSpPr/>
          <p:nvPr/>
        </p:nvCxnSpPr>
        <p:spPr>
          <a:xfrm>
            <a:off x="7499522" y="5410200"/>
            <a:ext cx="344959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58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7772400" cy="990600"/>
          </a:xfrm>
        </p:spPr>
        <p:txBody>
          <a:bodyPr/>
          <a:lstStyle/>
          <a:p>
            <a:pPr eaLnBrk="1" hangingPunct="1"/>
            <a:r>
              <a:rPr lang="en-GB" altLang="en-US" smtClean="0"/>
              <a:t>Other properties of rotation.</a:t>
            </a:r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1066800" y="2133600"/>
          <a:ext cx="6934200" cy="410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7" name="Equation" r:id="rId4" imgW="2616200" imgH="1549400" progId="Equation.3">
                  <p:embed/>
                </p:oleObj>
              </mc:Choice>
              <mc:Fallback>
                <p:oleObj name="Equation" r:id="rId4" imgW="2616200" imgH="154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133600"/>
                        <a:ext cx="6934200" cy="41068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1116013" y="5589588"/>
            <a:ext cx="6840537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9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457200" y="838200"/>
          <a:ext cx="8229600" cy="494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1" name="Bitmap Image" r:id="rId4" imgW="7201905" imgH="4323810" progId="Paint.Picture">
                  <p:embed/>
                </p:oleObj>
              </mc:Choice>
              <mc:Fallback>
                <p:oleObj name="Bitmap Image" r:id="rId4" imgW="7201905" imgH="432381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838200"/>
                        <a:ext cx="8229600" cy="494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93512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2D Composite Transformations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Combine transformations of different type</a:t>
            </a:r>
          </a:p>
          <a:p>
            <a:pPr lvl="1" eaLnBrk="1" hangingPunct="1"/>
            <a:r>
              <a:rPr lang="en-GB" altLang="en-US" smtClean="0"/>
              <a:t>translate, rotate, translate</a:t>
            </a:r>
          </a:p>
          <a:p>
            <a:pPr lvl="1" eaLnBrk="1" hangingPunct="1"/>
            <a:r>
              <a:rPr lang="en-GB" altLang="en-US" smtClean="0"/>
              <a:t>translate, scale, translate</a:t>
            </a:r>
          </a:p>
          <a:p>
            <a:pPr lvl="1" eaLnBrk="1" hangingPunct="1"/>
            <a:r>
              <a:rPr lang="en-GB" altLang="en-US" smtClean="0"/>
              <a:t>translate, reflect, translate</a:t>
            </a:r>
          </a:p>
          <a:p>
            <a:pPr eaLnBrk="1" hangingPunct="1"/>
            <a:r>
              <a:rPr lang="en-GB" altLang="en-US" smtClean="0"/>
              <a:t>Use to rotate or scale an object w.r.t. a point that is not the origin</a:t>
            </a:r>
          </a:p>
          <a:p>
            <a:pPr eaLnBrk="1" hangingPunct="1"/>
            <a:r>
              <a:rPr lang="en-GB" altLang="en-US" smtClean="0"/>
              <a:t>Implement by multiplication of the corresponding homogeneous matrices</a:t>
            </a:r>
          </a:p>
        </p:txBody>
      </p:sp>
    </p:spTree>
    <p:extLst>
      <p:ext uri="{BB962C8B-B14F-4D97-AF65-F5344CB8AC3E}">
        <p14:creationId xmlns:p14="http://schemas.microsoft.com/office/powerpoint/2010/main" val="5542581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AADGHBG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29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 descr="Hearn-Baker-cright-ne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6324600"/>
            <a:ext cx="71056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4615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685800" y="609600"/>
          <a:ext cx="7772400" cy="545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5" name="Bitmap Image" r:id="rId4" imgW="6923810" imgH="4858428" progId="Paint.Picture">
                  <p:embed/>
                </p:oleObj>
              </mc:Choice>
              <mc:Fallback>
                <p:oleObj name="Bitmap Image" r:id="rId4" imgW="6923810" imgH="485842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609600"/>
                        <a:ext cx="7772400" cy="5453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06682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AADGHBH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 descr="Hearn-Baker-cright-ne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6324600"/>
            <a:ext cx="71056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47513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762000" y="685800"/>
          <a:ext cx="7354888" cy="5297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9" name="Bitmap Image" r:id="rId4" imgW="6780952" imgH="4885714" progId="Paint.Picture">
                  <p:embed/>
                </p:oleObj>
              </mc:Choice>
              <mc:Fallback>
                <p:oleObj name="Bitmap Image" r:id="rId4" imgW="6780952" imgH="488571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685800"/>
                        <a:ext cx="7354888" cy="5297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901856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AADGHBK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29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 descr="Hearn-Baker-cright-ne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6324600"/>
            <a:ext cx="71056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2772" name="Object 4"/>
          <p:cNvGraphicFramePr>
            <a:graphicFrameLocks noChangeAspect="1"/>
          </p:cNvGraphicFramePr>
          <p:nvPr/>
        </p:nvGraphicFramePr>
        <p:xfrm>
          <a:off x="609600" y="1200150"/>
          <a:ext cx="7848600" cy="502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3" name="Bitmap Image" r:id="rId6" imgW="6961905" imgH="4458322" progId="Paint.Picture">
                  <p:embed/>
                </p:oleObj>
              </mc:Choice>
              <mc:Fallback>
                <p:oleObj name="Bitmap Image" r:id="rId6" imgW="6961905" imgH="445832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200150"/>
                        <a:ext cx="7848600" cy="502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304800" y="6172200"/>
            <a:ext cx="84582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62972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838200" y="762000"/>
          <a:ext cx="7562850" cy="526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7" name="Bitmap Image" r:id="rId4" imgW="6897063" imgH="4800000" progId="Paint.Picture">
                  <p:embed/>
                </p:oleObj>
              </mc:Choice>
              <mc:Fallback>
                <p:oleObj name="Bitmap Image" r:id="rId4" imgW="6897063" imgH="480000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762000"/>
                        <a:ext cx="7562850" cy="5264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1752600" y="5638800"/>
            <a:ext cx="502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altLang="en-US" sz="2400">
                <a:latin typeface="Times New Roman" pitchFamily="18" charset="0"/>
              </a:rPr>
              <a:t>reflection in x and y axes</a:t>
            </a:r>
            <a:endParaRPr lang="en-GB" altLang="en-US" sz="2400" baseline="-25000">
              <a:latin typeface="Times New Roman" pitchFamily="18" charset="0"/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5867400" y="5638800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altLang="en-US" sz="2400">
                <a:latin typeface="Times New Roman" pitchFamily="18" charset="0"/>
              </a:rPr>
              <a:t>reflection in origin</a:t>
            </a:r>
            <a:endParaRPr lang="en-GB" altLang="en-US" sz="2400" baseline="-250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720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1311275" y="3914775"/>
          <a:ext cx="5749925" cy="176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37" name="Equation" r:id="rId4" imgW="1485900" imgH="457200" progId="Equation.DSMT4">
                  <p:embed/>
                </p:oleObj>
              </mc:Choice>
              <mc:Fallback>
                <p:oleObj name="Equation" r:id="rId4" imgW="14859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1275" y="3914775"/>
                        <a:ext cx="5749925" cy="1766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1296988" y="1919288"/>
          <a:ext cx="5799137" cy="176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38" name="Equation" r:id="rId6" imgW="1498600" imgH="457200" progId="Equation.DSMT4">
                  <p:embed/>
                </p:oleObj>
              </mc:Choice>
              <mc:Fallback>
                <p:oleObj name="Equation" r:id="rId6" imgW="14986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6988" y="1919288"/>
                        <a:ext cx="5799137" cy="176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685800" y="1219200"/>
          <a:ext cx="7620000" cy="479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39" name="Bitmap Image" r:id="rId8" imgW="7095238" imgH="4466667" progId="Paint.Picture">
                  <p:embed/>
                </p:oleObj>
              </mc:Choice>
              <mc:Fallback>
                <p:oleObj name="Bitmap Image" r:id="rId8" imgW="7095238" imgH="446666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219200"/>
                        <a:ext cx="7620000" cy="479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5651500" y="5300663"/>
            <a:ext cx="273685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Sh</a:t>
            </a:r>
            <a:r>
              <a:rPr lang="tr-TR" altLang="en-US" sz="2400" baseline="-25000">
                <a:latin typeface="Times New Roman" pitchFamily="18" charset="0"/>
              </a:rPr>
              <a:t>x </a:t>
            </a:r>
            <a:r>
              <a:rPr lang="tr-TR" altLang="en-US" sz="2400">
                <a:latin typeface="Times New Roman" pitchFamily="18" charset="0"/>
              </a:rPr>
              <a:t>gives the slope of a vertical line after shear, as dx/dy</a:t>
            </a:r>
          </a:p>
        </p:txBody>
      </p:sp>
      <p:pic>
        <p:nvPicPr>
          <p:cNvPr id="34822" name="Picture 6" descr="AN04F4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349500"/>
            <a:ext cx="2036763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67657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Vector Bases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dirty="0" smtClean="0"/>
                  <a:t>When  we write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, 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, 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𝑧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dirty="0" smtClean="0"/>
                  <a:t> to represent a vector, we are actually using 3 orthogonal vectors as basis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1,0,0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0,1</m:t>
                            </m:r>
                            <m:r>
                              <a:rPr lang="en-US" i="1">
                                <a:latin typeface="Cambria Math"/>
                              </a:rPr>
                              <m:t>,0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0,0,1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r>
                  <a:rPr lang="en-US" dirty="0" smtClean="0"/>
                  <a:t>Imagine that we have two different bases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endParaRPr lang="en-US" dirty="0" smtClean="0"/>
              </a:p>
              <a:p>
                <a:r>
                  <a:rPr lang="en-US" dirty="0" smtClean="0"/>
                  <a:t>Each basis vector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can be expressed 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as follows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𝛾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11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𝛾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12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𝛾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13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𝛾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𝛾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𝛾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𝛾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𝛾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𝛾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where 9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𝛾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 smtClean="0"/>
                  <a:t> are scalar components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333" t="-2695" r="-1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339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Example 1</a:t>
            </a:r>
          </a:p>
        </p:txBody>
      </p:sp>
      <p:sp>
        <p:nvSpPr>
          <p:cNvPr id="35843" name="Line 3"/>
          <p:cNvSpPr>
            <a:spLocks noChangeShapeType="1"/>
          </p:cNvSpPr>
          <p:nvPr/>
        </p:nvSpPr>
        <p:spPr bwMode="auto">
          <a:xfrm flipH="1" flipV="1">
            <a:off x="1219200" y="6096000"/>
            <a:ext cx="5756275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1066800" y="1995488"/>
          <a:ext cx="569913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73" name="Equation" r:id="rId4" imgW="139579" imgH="164957" progId="Equation.3">
                  <p:embed/>
                </p:oleObj>
              </mc:Choice>
              <mc:Fallback>
                <p:oleObj name="Equation" r:id="rId4" imgW="139579" imgH="16495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995488"/>
                        <a:ext cx="569913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5" name="Object 5"/>
          <p:cNvGraphicFramePr>
            <a:graphicFrameLocks noChangeAspect="1"/>
          </p:cNvGraphicFramePr>
          <p:nvPr/>
        </p:nvGraphicFramePr>
        <p:xfrm>
          <a:off x="3724275" y="1527175"/>
          <a:ext cx="4933950" cy="308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74" name="Equation" r:id="rId6" imgW="1498600" imgH="939800" progId="Equation.3">
                  <p:embed/>
                </p:oleObj>
              </mc:Choice>
              <mc:Fallback>
                <p:oleObj name="Equation" r:id="rId6" imgW="1498600" imgH="93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4275" y="1527175"/>
                        <a:ext cx="4933950" cy="308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1636713" y="3505200"/>
            <a:ext cx="2590800" cy="2590800"/>
          </a:xfrm>
          <a:prstGeom prst="rect">
            <a:avLst/>
          </a:prstGeom>
          <a:solidFill>
            <a:srgbClr val="0066FF">
              <a:alpha val="50195"/>
            </a:srgbClr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graphicFrame>
        <p:nvGraphicFramePr>
          <p:cNvPr id="35847" name="Object 7"/>
          <p:cNvGraphicFramePr>
            <a:graphicFrameLocks noChangeAspect="1"/>
          </p:cNvGraphicFramePr>
          <p:nvPr/>
        </p:nvGraphicFramePr>
        <p:xfrm>
          <a:off x="838200" y="3352800"/>
          <a:ext cx="7620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75" name="Equation" r:id="rId8" imgW="317225" imgH="203024" progId="Equation.3">
                  <p:embed/>
                </p:oleObj>
              </mc:Choice>
              <mc:Fallback>
                <p:oleObj name="Equation" r:id="rId8" imgW="317225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352800"/>
                        <a:ext cx="762000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8" name="Object 8"/>
          <p:cNvGraphicFramePr>
            <a:graphicFrameLocks noChangeAspect="1"/>
          </p:cNvGraphicFramePr>
          <p:nvPr/>
        </p:nvGraphicFramePr>
        <p:xfrm>
          <a:off x="3536950" y="6113463"/>
          <a:ext cx="806450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76" name="Equation" r:id="rId10" imgW="317225" imgH="203024" progId="Equation.3">
                  <p:embed/>
                </p:oleObj>
              </mc:Choice>
              <mc:Fallback>
                <p:oleObj name="Equation" r:id="rId10" imgW="317225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6950" y="6113463"/>
                        <a:ext cx="806450" cy="51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9" name="Object 9"/>
          <p:cNvGraphicFramePr>
            <a:graphicFrameLocks noChangeAspect="1"/>
          </p:cNvGraphicFramePr>
          <p:nvPr/>
        </p:nvGraphicFramePr>
        <p:xfrm>
          <a:off x="3517900" y="3505200"/>
          <a:ext cx="709613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77" name="Equation" r:id="rId12" imgW="279279" imgH="203112" progId="Equation.3">
                  <p:embed/>
                </p:oleObj>
              </mc:Choice>
              <mc:Fallback>
                <p:oleObj name="Equation" r:id="rId12" imgW="27927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7900" y="3505200"/>
                        <a:ext cx="709613" cy="51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0" name="Object 10"/>
          <p:cNvGraphicFramePr>
            <a:graphicFrameLocks noChangeAspect="1"/>
          </p:cNvGraphicFramePr>
          <p:nvPr/>
        </p:nvGraphicFramePr>
        <p:xfrm>
          <a:off x="808038" y="6172200"/>
          <a:ext cx="823912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78" name="Equation" r:id="rId14" imgW="342751" imgH="203112" progId="Equation.3">
                  <p:embed/>
                </p:oleObj>
              </mc:Choice>
              <mc:Fallback>
                <p:oleObj name="Equation" r:id="rId14" imgW="342751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038" y="6172200"/>
                        <a:ext cx="823912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2362200" y="4343400"/>
            <a:ext cx="1295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6000" b="1" i="1">
                <a:latin typeface="Times New Roman" pitchFamily="18" charset="0"/>
              </a:rPr>
              <a:t>S</a:t>
            </a:r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 rot="-5400000" flipH="1" flipV="1">
            <a:off x="-706438" y="4135438"/>
            <a:ext cx="4613275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853" name="Object 13"/>
          <p:cNvGraphicFramePr>
            <a:graphicFrameLocks noChangeAspect="1"/>
          </p:cNvGraphicFramePr>
          <p:nvPr/>
        </p:nvGraphicFramePr>
        <p:xfrm>
          <a:off x="7010400" y="6019800"/>
          <a:ext cx="354013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79" name="Equation" r:id="rId16" imgW="126835" imgH="139518" progId="Equation.3">
                  <p:embed/>
                </p:oleObj>
              </mc:Choice>
              <mc:Fallback>
                <p:oleObj name="Equation" r:id="rId16" imgW="126835" imgH="1395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6019800"/>
                        <a:ext cx="354013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6087637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Example 1 </a:t>
            </a:r>
          </a:p>
        </p:txBody>
      </p:sp>
      <p:sp>
        <p:nvSpPr>
          <p:cNvPr id="36867" name="Line 3"/>
          <p:cNvSpPr>
            <a:spLocks noChangeShapeType="1"/>
          </p:cNvSpPr>
          <p:nvPr/>
        </p:nvSpPr>
        <p:spPr bwMode="auto">
          <a:xfrm flipH="1" flipV="1">
            <a:off x="1185863" y="6096000"/>
            <a:ext cx="5756275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7010400" y="6019800"/>
          <a:ext cx="354013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97" name="Equation" r:id="rId4" imgW="126835" imgH="139518" progId="Equation.3">
                  <p:embed/>
                </p:oleObj>
              </mc:Choice>
              <mc:Fallback>
                <p:oleObj name="Equation" r:id="rId4" imgW="126835" imgH="1395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6019800"/>
                        <a:ext cx="354013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9" name="Object 5"/>
          <p:cNvGraphicFramePr>
            <a:graphicFrameLocks noChangeAspect="1"/>
          </p:cNvGraphicFramePr>
          <p:nvPr/>
        </p:nvGraphicFramePr>
        <p:xfrm>
          <a:off x="1066800" y="1995488"/>
          <a:ext cx="569913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98" name="Equation" r:id="rId6" imgW="139579" imgH="164957" progId="Equation.3">
                  <p:embed/>
                </p:oleObj>
              </mc:Choice>
              <mc:Fallback>
                <p:oleObj name="Equation" r:id="rId6" imgW="139579" imgH="16495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995488"/>
                        <a:ext cx="569913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0" name="Object 6"/>
          <p:cNvGraphicFramePr>
            <a:graphicFrameLocks noChangeAspect="1"/>
          </p:cNvGraphicFramePr>
          <p:nvPr/>
        </p:nvGraphicFramePr>
        <p:xfrm>
          <a:off x="4967288" y="1616075"/>
          <a:ext cx="3341687" cy="265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99" name="Equation" r:id="rId8" imgW="863600" imgH="685800" progId="Equation.3">
                  <p:embed/>
                </p:oleObj>
              </mc:Choice>
              <mc:Fallback>
                <p:oleObj name="Equation" r:id="rId8" imgW="8636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7288" y="1616075"/>
                        <a:ext cx="3341687" cy="2651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1636713" y="3495675"/>
            <a:ext cx="2590800" cy="2571750"/>
          </a:xfrm>
          <a:prstGeom prst="rect">
            <a:avLst/>
          </a:prstGeom>
          <a:solidFill>
            <a:srgbClr val="0066FF">
              <a:alpha val="50195"/>
            </a:srgbClr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2362200" y="4343400"/>
            <a:ext cx="1295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6000" b="1" i="1">
                <a:latin typeface="Times New Roman" pitchFamily="18" charset="0"/>
              </a:rPr>
              <a:t>S</a:t>
            </a:r>
          </a:p>
        </p:txBody>
      </p:sp>
      <p:graphicFrame>
        <p:nvGraphicFramePr>
          <p:cNvPr id="36873" name="Object 9"/>
          <p:cNvGraphicFramePr>
            <a:graphicFrameLocks noChangeAspect="1"/>
          </p:cNvGraphicFramePr>
          <p:nvPr/>
        </p:nvGraphicFramePr>
        <p:xfrm>
          <a:off x="914400" y="3352800"/>
          <a:ext cx="7620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00" name="Equation" r:id="rId10" imgW="317225" imgH="203024" progId="Equation.3">
                  <p:embed/>
                </p:oleObj>
              </mc:Choice>
              <mc:Fallback>
                <p:oleObj name="Equation" r:id="rId10" imgW="317225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352800"/>
                        <a:ext cx="762000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4" name="Object 10"/>
          <p:cNvGraphicFramePr>
            <a:graphicFrameLocks noChangeAspect="1"/>
          </p:cNvGraphicFramePr>
          <p:nvPr/>
        </p:nvGraphicFramePr>
        <p:xfrm>
          <a:off x="3536950" y="6113463"/>
          <a:ext cx="806450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01" name="Equation" r:id="rId12" imgW="317225" imgH="203024" progId="Equation.3">
                  <p:embed/>
                </p:oleObj>
              </mc:Choice>
              <mc:Fallback>
                <p:oleObj name="Equation" r:id="rId12" imgW="317225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6950" y="6113463"/>
                        <a:ext cx="806450" cy="51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5" name="Object 11"/>
          <p:cNvGraphicFramePr>
            <a:graphicFrameLocks noChangeAspect="1"/>
          </p:cNvGraphicFramePr>
          <p:nvPr/>
        </p:nvGraphicFramePr>
        <p:xfrm>
          <a:off x="3581400" y="3446463"/>
          <a:ext cx="709613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02" name="Equation" r:id="rId14" imgW="279279" imgH="203112" progId="Equation.3">
                  <p:embed/>
                </p:oleObj>
              </mc:Choice>
              <mc:Fallback>
                <p:oleObj name="Equation" r:id="rId14" imgW="27927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446463"/>
                        <a:ext cx="709613" cy="51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6" name="Object 12"/>
          <p:cNvGraphicFramePr>
            <a:graphicFrameLocks noChangeAspect="1"/>
          </p:cNvGraphicFramePr>
          <p:nvPr/>
        </p:nvGraphicFramePr>
        <p:xfrm>
          <a:off x="808038" y="6172200"/>
          <a:ext cx="823912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03" name="Equation" r:id="rId16" imgW="342751" imgH="203112" progId="Equation.3">
                  <p:embed/>
                </p:oleObj>
              </mc:Choice>
              <mc:Fallback>
                <p:oleObj name="Equation" r:id="rId16" imgW="342751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038" y="6172200"/>
                        <a:ext cx="823912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7" name="Line 13"/>
          <p:cNvSpPr>
            <a:spLocks noChangeShapeType="1"/>
          </p:cNvSpPr>
          <p:nvPr/>
        </p:nvSpPr>
        <p:spPr bwMode="auto">
          <a:xfrm rot="-5400000" flipH="1" flipV="1">
            <a:off x="-706438" y="4135438"/>
            <a:ext cx="4613275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680121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Line 2"/>
          <p:cNvSpPr>
            <a:spLocks noChangeShapeType="1"/>
          </p:cNvSpPr>
          <p:nvPr/>
        </p:nvSpPr>
        <p:spPr bwMode="auto">
          <a:xfrm flipH="1" flipV="1">
            <a:off x="1185863" y="6154738"/>
            <a:ext cx="5756275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Line 3"/>
          <p:cNvSpPr>
            <a:spLocks noChangeShapeType="1"/>
          </p:cNvSpPr>
          <p:nvPr/>
        </p:nvSpPr>
        <p:spPr bwMode="auto">
          <a:xfrm rot="-5400000" flipH="1" flipV="1">
            <a:off x="-630238" y="4135438"/>
            <a:ext cx="4613275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 rot="5400000" flipV="1">
            <a:off x="1143000" y="2981325"/>
            <a:ext cx="3733800" cy="2590800"/>
          </a:xfrm>
          <a:prstGeom prst="parallelogram">
            <a:avLst>
              <a:gd name="adj" fmla="val 41174"/>
            </a:avLst>
          </a:prstGeom>
          <a:solidFill>
            <a:srgbClr val="0066FF">
              <a:alpha val="50195"/>
            </a:srgbClr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Example 1</a:t>
            </a:r>
          </a:p>
        </p:txBody>
      </p:sp>
      <p:graphicFrame>
        <p:nvGraphicFramePr>
          <p:cNvPr id="37894" name="Object 6"/>
          <p:cNvGraphicFramePr>
            <a:graphicFrameLocks noChangeAspect="1"/>
          </p:cNvGraphicFramePr>
          <p:nvPr/>
        </p:nvGraphicFramePr>
        <p:xfrm>
          <a:off x="1066800" y="1995488"/>
          <a:ext cx="569913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21" name="Equation" r:id="rId4" imgW="139579" imgH="164957" progId="Equation.3">
                  <p:embed/>
                </p:oleObj>
              </mc:Choice>
              <mc:Fallback>
                <p:oleObj name="Equation" r:id="rId4" imgW="139579" imgH="16495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995488"/>
                        <a:ext cx="569913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5" name="Object 7"/>
          <p:cNvGraphicFramePr>
            <a:graphicFrameLocks noChangeAspect="1"/>
          </p:cNvGraphicFramePr>
          <p:nvPr/>
        </p:nvGraphicFramePr>
        <p:xfrm>
          <a:off x="762000" y="3200400"/>
          <a:ext cx="7620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22" name="Equation" r:id="rId6" imgW="317225" imgH="203024" progId="Equation.3">
                  <p:embed/>
                </p:oleObj>
              </mc:Choice>
              <mc:Fallback>
                <p:oleObj name="Equation" r:id="rId6" imgW="317225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200400"/>
                        <a:ext cx="762000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6" name="Object 8"/>
          <p:cNvGraphicFramePr>
            <a:graphicFrameLocks noChangeAspect="1"/>
          </p:cNvGraphicFramePr>
          <p:nvPr/>
        </p:nvGraphicFramePr>
        <p:xfrm>
          <a:off x="4173538" y="5008563"/>
          <a:ext cx="1160462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23" name="Equation" r:id="rId8" imgW="457002" imgH="203112" progId="Equation.3">
                  <p:embed/>
                </p:oleObj>
              </mc:Choice>
              <mc:Fallback>
                <p:oleObj name="Equation" r:id="rId8" imgW="457002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3538" y="5008563"/>
                        <a:ext cx="1160462" cy="51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7" name="Object 9"/>
          <p:cNvGraphicFramePr>
            <a:graphicFrameLocks noChangeAspect="1"/>
          </p:cNvGraphicFramePr>
          <p:nvPr/>
        </p:nvGraphicFramePr>
        <p:xfrm>
          <a:off x="808038" y="6172200"/>
          <a:ext cx="823912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24" name="Equation" r:id="rId10" imgW="342751" imgH="203112" progId="Equation.3">
                  <p:embed/>
                </p:oleObj>
              </mc:Choice>
              <mc:Fallback>
                <p:oleObj name="Equation" r:id="rId10" imgW="342751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038" y="6172200"/>
                        <a:ext cx="823912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2057400" y="3733800"/>
            <a:ext cx="1828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6000" i="1">
                <a:latin typeface="Times New Roman" pitchFamily="18" charset="0"/>
              </a:rPr>
              <a:t>T(S)</a:t>
            </a:r>
          </a:p>
        </p:txBody>
      </p:sp>
      <p:graphicFrame>
        <p:nvGraphicFramePr>
          <p:cNvPr id="37899" name="Object 11"/>
          <p:cNvGraphicFramePr>
            <a:graphicFrameLocks noChangeAspect="1"/>
          </p:cNvGraphicFramePr>
          <p:nvPr/>
        </p:nvGraphicFramePr>
        <p:xfrm>
          <a:off x="5726113" y="1616075"/>
          <a:ext cx="3341687" cy="265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25" name="Equation" r:id="rId12" imgW="863600" imgH="685800" progId="Equation.3">
                  <p:embed/>
                </p:oleObj>
              </mc:Choice>
              <mc:Fallback>
                <p:oleObj name="Equation" r:id="rId12" imgW="8636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6113" y="1616075"/>
                        <a:ext cx="3341687" cy="2651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0" name="Object 12"/>
          <p:cNvGraphicFramePr>
            <a:graphicFrameLocks noChangeAspect="1"/>
          </p:cNvGraphicFramePr>
          <p:nvPr/>
        </p:nvGraphicFramePr>
        <p:xfrm>
          <a:off x="4129088" y="1912938"/>
          <a:ext cx="1128712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26" name="Equation" r:id="rId14" imgW="444307" imgH="203112" progId="Equation.3">
                  <p:embed/>
                </p:oleObj>
              </mc:Choice>
              <mc:Fallback>
                <p:oleObj name="Equation" r:id="rId14" imgW="444307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9088" y="1912938"/>
                        <a:ext cx="1128712" cy="51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1" name="Object 13"/>
          <p:cNvGraphicFramePr>
            <a:graphicFrameLocks noChangeAspect="1"/>
          </p:cNvGraphicFramePr>
          <p:nvPr/>
        </p:nvGraphicFramePr>
        <p:xfrm>
          <a:off x="7010400" y="6019800"/>
          <a:ext cx="354013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27" name="Equation" r:id="rId16" imgW="126835" imgH="139518" progId="Equation.3">
                  <p:embed/>
                </p:oleObj>
              </mc:Choice>
              <mc:Fallback>
                <p:oleObj name="Equation" r:id="rId16" imgW="126835" imgH="1395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6019800"/>
                        <a:ext cx="354013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4741257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Example 2</a:t>
            </a:r>
          </a:p>
        </p:txBody>
      </p:sp>
      <p:graphicFrame>
        <p:nvGraphicFramePr>
          <p:cNvPr id="38915" name="Object 3"/>
          <p:cNvGraphicFramePr>
            <a:graphicFrameLocks noChangeAspect="1"/>
          </p:cNvGraphicFramePr>
          <p:nvPr/>
        </p:nvGraphicFramePr>
        <p:xfrm>
          <a:off x="3779838" y="1543050"/>
          <a:ext cx="5070475" cy="314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45" name="Equation" r:id="rId4" imgW="1511300" imgH="939800" progId="Equation.DSMT4">
                  <p:embed/>
                </p:oleObj>
              </mc:Choice>
              <mc:Fallback>
                <p:oleObj name="Equation" r:id="rId4" imgW="1511300" imgH="939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1543050"/>
                        <a:ext cx="5070475" cy="314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Line 4"/>
          <p:cNvSpPr>
            <a:spLocks noChangeShapeType="1"/>
          </p:cNvSpPr>
          <p:nvPr/>
        </p:nvSpPr>
        <p:spPr bwMode="auto">
          <a:xfrm flipH="1" flipV="1">
            <a:off x="342900" y="5745163"/>
            <a:ext cx="4033838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8917" name="Object 5"/>
          <p:cNvGraphicFramePr>
            <a:graphicFrameLocks noChangeAspect="1"/>
          </p:cNvGraphicFramePr>
          <p:nvPr/>
        </p:nvGraphicFramePr>
        <p:xfrm>
          <a:off x="122238" y="2755900"/>
          <a:ext cx="398462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46" name="Equation" r:id="rId6" imgW="139579" imgH="164957" progId="Equation.3">
                  <p:embed/>
                </p:oleObj>
              </mc:Choice>
              <mc:Fallback>
                <p:oleObj name="Equation" r:id="rId6" imgW="139579" imgH="16495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8" y="2755900"/>
                        <a:ext cx="398462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658813" y="3930650"/>
            <a:ext cx="1816100" cy="1801813"/>
          </a:xfrm>
          <a:prstGeom prst="rect">
            <a:avLst/>
          </a:prstGeom>
          <a:solidFill>
            <a:srgbClr val="0066FF">
              <a:alpha val="50195"/>
            </a:srgbClr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1168400" y="4518025"/>
            <a:ext cx="906463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6000" b="1" i="1">
                <a:latin typeface="Times New Roman" pitchFamily="18" charset="0"/>
              </a:rPr>
              <a:t>S</a:t>
            </a:r>
          </a:p>
        </p:txBody>
      </p:sp>
      <p:sp>
        <p:nvSpPr>
          <p:cNvPr id="38920" name="Line 8"/>
          <p:cNvSpPr>
            <a:spLocks noChangeShapeType="1"/>
          </p:cNvSpPr>
          <p:nvPr/>
        </p:nvSpPr>
        <p:spPr bwMode="auto">
          <a:xfrm rot="-5400000" flipH="1" flipV="1">
            <a:off x="-982662" y="4371975"/>
            <a:ext cx="3232150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8921" name="Object 9"/>
          <p:cNvGraphicFramePr>
            <a:graphicFrameLocks noChangeAspect="1"/>
          </p:cNvGraphicFramePr>
          <p:nvPr/>
        </p:nvGraphicFramePr>
        <p:xfrm>
          <a:off x="4424363" y="5692775"/>
          <a:ext cx="247650" cy="27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47" name="Equation" r:id="rId8" imgW="126835" imgH="139518" progId="Equation.3">
                  <p:embed/>
                </p:oleObj>
              </mc:Choice>
              <mc:Fallback>
                <p:oleObj name="Equation" r:id="rId8" imgW="126835" imgH="1395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4363" y="5692775"/>
                        <a:ext cx="247650" cy="274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2" name="Object 10"/>
          <p:cNvGraphicFramePr>
            <a:graphicFrameLocks noChangeAspect="1"/>
          </p:cNvGraphicFramePr>
          <p:nvPr/>
        </p:nvGraphicFramePr>
        <p:xfrm>
          <a:off x="122238" y="3760788"/>
          <a:ext cx="533400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48" name="Equation" r:id="rId10" imgW="317225" imgH="203024" progId="Equation.3">
                  <p:embed/>
                </p:oleObj>
              </mc:Choice>
              <mc:Fallback>
                <p:oleObj name="Equation" r:id="rId10" imgW="317225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8" y="3760788"/>
                        <a:ext cx="533400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3" name="Object 11"/>
          <p:cNvGraphicFramePr>
            <a:graphicFrameLocks noChangeAspect="1"/>
          </p:cNvGraphicFramePr>
          <p:nvPr/>
        </p:nvGraphicFramePr>
        <p:xfrm>
          <a:off x="2263775" y="5784850"/>
          <a:ext cx="563563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49" name="Equation" r:id="rId12" imgW="317225" imgH="203024" progId="Equation.3">
                  <p:embed/>
                </p:oleObj>
              </mc:Choice>
              <mc:Fallback>
                <p:oleObj name="Equation" r:id="rId12" imgW="317225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3775" y="5784850"/>
                        <a:ext cx="563563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4" name="Object 12"/>
          <p:cNvGraphicFramePr>
            <a:graphicFrameLocks noChangeAspect="1"/>
          </p:cNvGraphicFramePr>
          <p:nvPr/>
        </p:nvGraphicFramePr>
        <p:xfrm>
          <a:off x="2481263" y="3689350"/>
          <a:ext cx="496887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50" name="Equation" r:id="rId14" imgW="279279" imgH="203112" progId="Equation.3">
                  <p:embed/>
                </p:oleObj>
              </mc:Choice>
              <mc:Fallback>
                <p:oleObj name="Equation" r:id="rId14" imgW="27927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1263" y="3689350"/>
                        <a:ext cx="496887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5" name="Object 13"/>
          <p:cNvGraphicFramePr>
            <a:graphicFrameLocks noChangeAspect="1"/>
          </p:cNvGraphicFramePr>
          <p:nvPr/>
        </p:nvGraphicFramePr>
        <p:xfrm>
          <a:off x="65088" y="5749925"/>
          <a:ext cx="577850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51" name="Equation" r:id="rId16" imgW="342751" imgH="203112" progId="Equation.3">
                  <p:embed/>
                </p:oleObj>
              </mc:Choice>
              <mc:Fallback>
                <p:oleObj name="Equation" r:id="rId16" imgW="342751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88" y="5749925"/>
                        <a:ext cx="577850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0808051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Example 2</a:t>
            </a:r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4438650" y="1695450"/>
          <a:ext cx="4370388" cy="154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69" name="Equation" r:id="rId4" imgW="1295400" imgH="457200" progId="Equation.DSMT4">
                  <p:embed/>
                </p:oleObj>
              </mc:Choice>
              <mc:Fallback>
                <p:oleObj name="Equation" r:id="rId4" imgW="12954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8650" y="1695450"/>
                        <a:ext cx="4370388" cy="1541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9940" name="Group 4"/>
          <p:cNvGrpSpPr>
            <a:grpSpLocks/>
          </p:cNvGrpSpPr>
          <p:nvPr/>
        </p:nvGrpSpPr>
        <p:grpSpPr bwMode="auto">
          <a:xfrm>
            <a:off x="827088" y="2409825"/>
            <a:ext cx="5557837" cy="4062413"/>
            <a:chOff x="509" y="1152"/>
            <a:chExt cx="4137" cy="3024"/>
          </a:xfrm>
        </p:grpSpPr>
        <p:sp>
          <p:nvSpPr>
            <p:cNvPr id="39941" name="Line 5"/>
            <p:cNvSpPr>
              <a:spLocks noChangeShapeType="1"/>
            </p:cNvSpPr>
            <p:nvPr/>
          </p:nvSpPr>
          <p:spPr bwMode="auto">
            <a:xfrm flipH="1" flipV="1">
              <a:off x="747" y="3840"/>
              <a:ext cx="3626" cy="0"/>
            </a:xfrm>
            <a:prstGeom prst="line">
              <a:avLst/>
            </a:prstGeom>
            <a:noFill/>
            <a:ln w="57150">
              <a:solidFill>
                <a:srgbClr val="FF9900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9942" name="Object 6"/>
            <p:cNvGraphicFramePr>
              <a:graphicFrameLocks noChangeAspect="1"/>
            </p:cNvGraphicFramePr>
            <p:nvPr/>
          </p:nvGraphicFramePr>
          <p:xfrm>
            <a:off x="4423" y="3798"/>
            <a:ext cx="223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070" name="Equation" r:id="rId6" imgW="126835" imgH="139518" progId="Equation.3">
                    <p:embed/>
                  </p:oleObj>
                </mc:Choice>
                <mc:Fallback>
                  <p:oleObj name="Equation" r:id="rId6" imgW="126835" imgH="13951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3" y="3798"/>
                          <a:ext cx="223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943" name="Object 7"/>
            <p:cNvGraphicFramePr>
              <a:graphicFrameLocks noChangeAspect="1"/>
            </p:cNvGraphicFramePr>
            <p:nvPr/>
          </p:nvGraphicFramePr>
          <p:xfrm>
            <a:off x="672" y="1257"/>
            <a:ext cx="359" cy="3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071" name="Equation" r:id="rId8" imgW="139579" imgH="164957" progId="Equation.3">
                    <p:embed/>
                  </p:oleObj>
                </mc:Choice>
                <mc:Fallback>
                  <p:oleObj name="Equation" r:id="rId8" imgW="139579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1257"/>
                          <a:ext cx="359" cy="3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944" name="Rectangle 8"/>
            <p:cNvSpPr>
              <a:spLocks noChangeArrowheads="1"/>
            </p:cNvSpPr>
            <p:nvPr/>
          </p:nvSpPr>
          <p:spPr bwMode="auto">
            <a:xfrm>
              <a:off x="1031" y="2208"/>
              <a:ext cx="1632" cy="1632"/>
            </a:xfrm>
            <a:prstGeom prst="rect">
              <a:avLst/>
            </a:prstGeom>
            <a:solidFill>
              <a:srgbClr val="0066FF">
                <a:alpha val="50195"/>
              </a:srgbClr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39945" name="Text Box 9"/>
            <p:cNvSpPr txBox="1">
              <a:spLocks noChangeArrowheads="1"/>
            </p:cNvSpPr>
            <p:nvPr/>
          </p:nvSpPr>
          <p:spPr bwMode="auto">
            <a:xfrm>
              <a:off x="1487" y="2735"/>
              <a:ext cx="818" cy="6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6000" b="1" i="1">
                  <a:latin typeface="Times New Roman" pitchFamily="18" charset="0"/>
                </a:rPr>
                <a:t>S</a:t>
              </a:r>
            </a:p>
          </p:txBody>
        </p:sp>
        <p:sp>
          <p:nvSpPr>
            <p:cNvPr id="39946" name="Line 10"/>
            <p:cNvSpPr>
              <a:spLocks noChangeShapeType="1"/>
            </p:cNvSpPr>
            <p:nvPr/>
          </p:nvSpPr>
          <p:spPr bwMode="auto">
            <a:xfrm rot="-5400000" flipH="1" flipV="1">
              <a:off x="-445" y="2605"/>
              <a:ext cx="2906" cy="0"/>
            </a:xfrm>
            <a:prstGeom prst="line">
              <a:avLst/>
            </a:prstGeom>
            <a:noFill/>
            <a:ln w="57150">
              <a:solidFill>
                <a:srgbClr val="FF9900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9947" name="Object 11"/>
            <p:cNvGraphicFramePr>
              <a:graphicFrameLocks noChangeAspect="1"/>
            </p:cNvGraphicFramePr>
            <p:nvPr/>
          </p:nvGraphicFramePr>
          <p:xfrm>
            <a:off x="558" y="2010"/>
            <a:ext cx="480" cy="3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072" name="Equation" r:id="rId10" imgW="317225" imgH="203024" progId="Equation.3">
                    <p:embed/>
                  </p:oleObj>
                </mc:Choice>
                <mc:Fallback>
                  <p:oleObj name="Equation" r:id="rId10" imgW="317225" imgH="2030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8" y="2010"/>
                          <a:ext cx="480" cy="3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948" name="Object 12"/>
            <p:cNvGraphicFramePr>
              <a:graphicFrameLocks noChangeAspect="1"/>
            </p:cNvGraphicFramePr>
            <p:nvPr/>
          </p:nvGraphicFramePr>
          <p:xfrm>
            <a:off x="2228" y="3851"/>
            <a:ext cx="508" cy="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073" name="Equation" r:id="rId12" imgW="317225" imgH="203024" progId="Equation.3">
                    <p:embed/>
                  </p:oleObj>
                </mc:Choice>
                <mc:Fallback>
                  <p:oleObj name="Equation" r:id="rId12" imgW="317225" imgH="2030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8" y="3851"/>
                          <a:ext cx="508" cy="3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949" name="Object 13"/>
            <p:cNvGraphicFramePr>
              <a:graphicFrameLocks noChangeAspect="1"/>
            </p:cNvGraphicFramePr>
            <p:nvPr/>
          </p:nvGraphicFramePr>
          <p:xfrm>
            <a:off x="2651" y="2003"/>
            <a:ext cx="447" cy="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074" name="Equation" r:id="rId14" imgW="279279" imgH="203112" progId="Equation.3">
                    <p:embed/>
                  </p:oleObj>
                </mc:Choice>
                <mc:Fallback>
                  <p:oleObj name="Equation" r:id="rId14" imgW="279279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1" y="2003"/>
                          <a:ext cx="447" cy="3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950" name="Object 14"/>
            <p:cNvGraphicFramePr>
              <a:graphicFrameLocks noChangeAspect="1"/>
            </p:cNvGraphicFramePr>
            <p:nvPr/>
          </p:nvGraphicFramePr>
          <p:xfrm>
            <a:off x="509" y="3822"/>
            <a:ext cx="519" cy="3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075" name="Equation" r:id="rId16" imgW="342751" imgH="203112" progId="Equation.3">
                    <p:embed/>
                  </p:oleObj>
                </mc:Choice>
                <mc:Fallback>
                  <p:oleObj name="Equation" r:id="rId16" imgW="342751" imgH="20311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" y="3822"/>
                          <a:ext cx="519" cy="3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272498856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Example 2</a:t>
            </a:r>
          </a:p>
        </p:txBody>
      </p:sp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4267200" y="1752600"/>
          <a:ext cx="4489450" cy="14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6" name="Equation" r:id="rId4" imgW="1435100" imgH="457200" progId="Equation.DSMT4">
                  <p:embed/>
                </p:oleObj>
              </mc:Choice>
              <mc:Fallback>
                <p:oleObj name="Equation" r:id="rId4" imgW="14351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1752600"/>
                        <a:ext cx="4489450" cy="142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4" name="Line 4"/>
          <p:cNvSpPr>
            <a:spLocks noChangeShapeType="1"/>
          </p:cNvSpPr>
          <p:nvPr/>
        </p:nvSpPr>
        <p:spPr bwMode="auto">
          <a:xfrm rot="17187">
            <a:off x="1508125" y="2581275"/>
            <a:ext cx="15875" cy="3832225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Line 5"/>
          <p:cNvSpPr>
            <a:spLocks noChangeShapeType="1"/>
          </p:cNvSpPr>
          <p:nvPr/>
        </p:nvSpPr>
        <p:spPr bwMode="auto">
          <a:xfrm flipH="1" flipV="1">
            <a:off x="1135063" y="6040438"/>
            <a:ext cx="4970462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0966" name="Object 6"/>
          <p:cNvGraphicFramePr>
            <a:graphicFrameLocks noChangeAspect="1"/>
          </p:cNvGraphicFramePr>
          <p:nvPr/>
        </p:nvGraphicFramePr>
        <p:xfrm>
          <a:off x="6327775" y="6061075"/>
          <a:ext cx="306388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7" name="Equation" r:id="rId6" imgW="126835" imgH="139518" progId="Equation.3">
                  <p:embed/>
                </p:oleObj>
              </mc:Choice>
              <mc:Fallback>
                <p:oleObj name="Equation" r:id="rId6" imgW="126835" imgH="1395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7775" y="6061075"/>
                        <a:ext cx="306388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7" name="Object 7"/>
          <p:cNvGraphicFramePr>
            <a:graphicFrameLocks noChangeAspect="1"/>
          </p:cNvGraphicFramePr>
          <p:nvPr/>
        </p:nvGraphicFramePr>
        <p:xfrm>
          <a:off x="908050" y="2266950"/>
          <a:ext cx="4921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8" name="Equation" r:id="rId8" imgW="139579" imgH="164957" progId="Equation.3">
                  <p:embed/>
                </p:oleObj>
              </mc:Choice>
              <mc:Fallback>
                <p:oleObj name="Equation" r:id="rId8" imgW="139579" imgH="16495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050" y="2266950"/>
                        <a:ext cx="4921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8" name="Object 8"/>
          <p:cNvGraphicFramePr>
            <a:graphicFrameLocks noChangeAspect="1"/>
          </p:cNvGraphicFramePr>
          <p:nvPr/>
        </p:nvGraphicFramePr>
        <p:xfrm>
          <a:off x="768350" y="3517900"/>
          <a:ext cx="6588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9" name="Equation" r:id="rId10" imgW="317225" imgH="203024" progId="Equation.3">
                  <p:embed/>
                </p:oleObj>
              </mc:Choice>
              <mc:Fallback>
                <p:oleObj name="Equation" r:id="rId10" imgW="317225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" y="3517900"/>
                        <a:ext cx="6588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9" name="Object 9"/>
          <p:cNvGraphicFramePr>
            <a:graphicFrameLocks noChangeAspect="1"/>
          </p:cNvGraphicFramePr>
          <p:nvPr/>
        </p:nvGraphicFramePr>
        <p:xfrm>
          <a:off x="3513138" y="6034088"/>
          <a:ext cx="75088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0" name="Denklem" r:id="rId12" imgW="342751" imgH="203112" progId="Equation.3">
                  <p:embed/>
                </p:oleObj>
              </mc:Choice>
              <mc:Fallback>
                <p:oleObj name="Denklem" r:id="rId12" imgW="342751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3138" y="6034088"/>
                        <a:ext cx="750887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0" name="Object 10"/>
          <p:cNvGraphicFramePr>
            <a:graphicFrameLocks noChangeAspect="1"/>
          </p:cNvGraphicFramePr>
          <p:nvPr/>
        </p:nvGraphicFramePr>
        <p:xfrm>
          <a:off x="808038" y="6084888"/>
          <a:ext cx="711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1" name="Equation" r:id="rId14" imgW="342751" imgH="203112" progId="Equation.3">
                  <p:embed/>
                </p:oleObj>
              </mc:Choice>
              <mc:Fallback>
                <p:oleObj name="Equation" r:id="rId14" imgW="342751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038" y="6084888"/>
                        <a:ext cx="711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971" name="Group 11"/>
          <p:cNvGrpSpPr>
            <a:grpSpLocks/>
          </p:cNvGrpSpPr>
          <p:nvPr/>
        </p:nvGrpSpPr>
        <p:grpSpPr bwMode="auto">
          <a:xfrm>
            <a:off x="1538288" y="3805238"/>
            <a:ext cx="3949700" cy="2238375"/>
            <a:chOff x="748" y="2226"/>
            <a:chExt cx="2880" cy="1632"/>
          </a:xfrm>
        </p:grpSpPr>
        <p:sp>
          <p:nvSpPr>
            <p:cNvPr id="40974" name="AutoShape 12"/>
            <p:cNvSpPr>
              <a:spLocks noChangeArrowheads="1"/>
            </p:cNvSpPr>
            <p:nvPr/>
          </p:nvSpPr>
          <p:spPr bwMode="auto">
            <a:xfrm rot="10800000" flipH="1" flipV="1">
              <a:off x="748" y="2226"/>
              <a:ext cx="2880" cy="1632"/>
            </a:xfrm>
            <a:prstGeom prst="parallelogram">
              <a:avLst>
                <a:gd name="adj" fmla="val 67704"/>
              </a:avLst>
            </a:prstGeom>
            <a:solidFill>
              <a:srgbClr val="0066FF">
                <a:alpha val="50195"/>
              </a:srgbClr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40975" name="Text Box 13"/>
            <p:cNvSpPr txBox="1">
              <a:spLocks noChangeArrowheads="1"/>
            </p:cNvSpPr>
            <p:nvPr/>
          </p:nvSpPr>
          <p:spPr bwMode="auto">
            <a:xfrm>
              <a:off x="1631" y="2745"/>
              <a:ext cx="1151" cy="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66FF">
                      <a:alpha val="50195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6000" i="1">
                  <a:latin typeface="Times New Roman" pitchFamily="18" charset="0"/>
                </a:rPr>
                <a:t>T(S)</a:t>
              </a:r>
            </a:p>
          </p:txBody>
        </p:sp>
      </p:grpSp>
      <p:graphicFrame>
        <p:nvGraphicFramePr>
          <p:cNvPr id="40972" name="Object 14"/>
          <p:cNvGraphicFramePr>
            <a:graphicFrameLocks noChangeAspect="1"/>
          </p:cNvGraphicFramePr>
          <p:nvPr/>
        </p:nvGraphicFramePr>
        <p:xfrm>
          <a:off x="2012950" y="3598863"/>
          <a:ext cx="1003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2" name="Equation" r:id="rId16" imgW="457002" imgH="203112" progId="Equation.DSMT4">
                  <p:embed/>
                </p:oleObj>
              </mc:Choice>
              <mc:Fallback>
                <p:oleObj name="Equation" r:id="rId16" imgW="457002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2950" y="3598863"/>
                        <a:ext cx="1003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3" name="Object 15"/>
          <p:cNvGraphicFramePr>
            <a:graphicFrameLocks noChangeAspect="1"/>
          </p:cNvGraphicFramePr>
          <p:nvPr/>
        </p:nvGraphicFramePr>
        <p:xfrm>
          <a:off x="5564188" y="3567113"/>
          <a:ext cx="9747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3" name="Equation" r:id="rId18" imgW="444307" imgH="203112" progId="Equation.DSMT4">
                  <p:embed/>
                </p:oleObj>
              </mc:Choice>
              <mc:Fallback>
                <p:oleObj name="Equation" r:id="rId18" imgW="444307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4188" y="3567113"/>
                        <a:ext cx="9747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4869742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Summary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3225" y="1431925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200" i="1" smtClean="0">
                <a:cs typeface="Times New Roman" pitchFamily="18" charset="0"/>
              </a:rPr>
              <a:t>Shear</a:t>
            </a:r>
            <a:r>
              <a:rPr lang="en-US" altLang="en-US" smtClean="0"/>
              <a:t> </a:t>
            </a:r>
            <a:r>
              <a:rPr lang="en-US" altLang="en-US" sz="3200" i="1" smtClean="0">
                <a:cs typeface="Times New Roman" pitchFamily="18" charset="0"/>
              </a:rPr>
              <a:t>in x</a:t>
            </a:r>
            <a:r>
              <a:rPr lang="en-US" altLang="en-US" i="1" smtClean="0"/>
              <a:t>:</a:t>
            </a:r>
          </a:p>
          <a:p>
            <a:pPr eaLnBrk="1" hangingPunct="1"/>
            <a:endParaRPr lang="en-US" altLang="en-US" i="1" smtClean="0"/>
          </a:p>
          <a:p>
            <a:pPr eaLnBrk="1" hangingPunct="1"/>
            <a:endParaRPr lang="en-US" altLang="en-US" i="1" smtClean="0"/>
          </a:p>
          <a:p>
            <a:pPr eaLnBrk="1" hangingPunct="1"/>
            <a:endParaRPr lang="en-US" altLang="en-US" smtClean="0"/>
          </a:p>
          <a:p>
            <a:pPr eaLnBrk="1" hangingPunct="1">
              <a:lnSpc>
                <a:spcPct val="40000"/>
              </a:lnSpc>
              <a:buFontTx/>
              <a:buNone/>
            </a:pPr>
            <a:r>
              <a:rPr lang="en-US" altLang="en-US" sz="3200" i="1" smtClean="0">
                <a:cs typeface="Times New Roman" pitchFamily="18" charset="0"/>
              </a:rPr>
              <a:t>Shear</a:t>
            </a:r>
            <a:r>
              <a:rPr lang="en-US" altLang="en-US" smtClean="0"/>
              <a:t> </a:t>
            </a:r>
            <a:r>
              <a:rPr lang="en-US" altLang="en-US" sz="3200" i="1" smtClean="0">
                <a:cs typeface="Times New Roman" pitchFamily="18" charset="0"/>
              </a:rPr>
              <a:t>in y</a:t>
            </a:r>
            <a:r>
              <a:rPr lang="en-US" altLang="en-US" i="1" smtClean="0"/>
              <a:t>:</a:t>
            </a:r>
          </a:p>
          <a:p>
            <a:pPr eaLnBrk="1" hangingPunct="1"/>
            <a:endParaRPr lang="en-US" altLang="en-US" sz="3200" i="1" smtClean="0">
              <a:cs typeface="Times New Roman" pitchFamily="18" charset="0"/>
            </a:endParaRPr>
          </a:p>
          <a:p>
            <a:pPr eaLnBrk="1" hangingPunct="1"/>
            <a:endParaRPr lang="en-US" altLang="en-US" i="1" smtClean="0"/>
          </a:p>
          <a:p>
            <a:pPr eaLnBrk="1" hangingPunct="1"/>
            <a:endParaRPr lang="en-US" altLang="en-US" i="1" smtClean="0"/>
          </a:p>
        </p:txBody>
      </p:sp>
      <p:graphicFrame>
        <p:nvGraphicFramePr>
          <p:cNvPr id="41988" name="Object 4"/>
          <p:cNvGraphicFramePr>
            <a:graphicFrameLocks noChangeAspect="1"/>
          </p:cNvGraphicFramePr>
          <p:nvPr/>
        </p:nvGraphicFramePr>
        <p:xfrm>
          <a:off x="1217613" y="1917700"/>
          <a:ext cx="7583487" cy="167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2" name="Equation" r:id="rId4" imgW="2070100" imgH="457200" progId="Equation.3">
                  <p:embed/>
                </p:oleObj>
              </mc:Choice>
              <mc:Fallback>
                <p:oleObj name="Equation" r:id="rId4" imgW="2070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7613" y="1917700"/>
                        <a:ext cx="7583487" cy="167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9" name="Object 5"/>
          <p:cNvGraphicFramePr>
            <a:graphicFrameLocks noChangeAspect="1"/>
          </p:cNvGraphicFramePr>
          <p:nvPr/>
        </p:nvGraphicFramePr>
        <p:xfrm>
          <a:off x="1104900" y="4222750"/>
          <a:ext cx="7693025" cy="178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3" name="Equation" r:id="rId6" imgW="2070100" imgH="482600" progId="Equation.3">
                  <p:embed/>
                </p:oleObj>
              </mc:Choice>
              <mc:Fallback>
                <p:oleObj name="Equation" r:id="rId6" imgW="20701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4222750"/>
                        <a:ext cx="7693025" cy="178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7000431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49250" y="395288"/>
            <a:ext cx="8345488" cy="1143000"/>
          </a:xfrm>
        </p:spPr>
        <p:txBody>
          <a:bodyPr/>
          <a:lstStyle/>
          <a:p>
            <a:pPr eaLnBrk="1" hangingPunct="1"/>
            <a:r>
              <a:rPr lang="en-US" altLang="en-US" sz="2800" smtClean="0"/>
              <a:t>Double Shear:</a:t>
            </a:r>
            <a:r>
              <a:rPr lang="en-US" altLang="en-US" sz="1800" smtClean="0"/>
              <a:t> </a:t>
            </a:r>
            <a:r>
              <a:rPr lang="en-US" altLang="en-US" sz="2800" smtClean="0"/>
              <a:t>not commutative!</a:t>
            </a:r>
          </a:p>
        </p:txBody>
      </p:sp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692150" y="3938588"/>
          <a:ext cx="7370763" cy="176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6" name="Equation" r:id="rId4" imgW="1905000" imgH="457200" progId="Equation.3">
                  <p:embed/>
                </p:oleObj>
              </mc:Choice>
              <mc:Fallback>
                <p:oleObj name="Equation" r:id="rId4" imgW="1905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3938588"/>
                        <a:ext cx="7370763" cy="176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692150" y="1830388"/>
          <a:ext cx="7419975" cy="176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7" name="Equation" r:id="rId6" imgW="1917700" imgH="457200" progId="Equation.3">
                  <p:embed/>
                </p:oleObj>
              </mc:Choice>
              <mc:Fallback>
                <p:oleObj name="Equation" r:id="rId6" imgW="1917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1830388"/>
                        <a:ext cx="7419975" cy="176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3" name="Oval 5"/>
          <p:cNvSpPr>
            <a:spLocks noChangeArrowheads="1"/>
          </p:cNvSpPr>
          <p:nvPr/>
        </p:nvSpPr>
        <p:spPr bwMode="auto">
          <a:xfrm>
            <a:off x="5029200" y="1828800"/>
            <a:ext cx="2057400" cy="914400"/>
          </a:xfrm>
          <a:prstGeom prst="ellipse">
            <a:avLst/>
          </a:prstGeom>
          <a:noFill/>
          <a:ln w="28575">
            <a:solidFill>
              <a:srgbClr val="CC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3014" name="Oval 6"/>
          <p:cNvSpPr>
            <a:spLocks noChangeArrowheads="1"/>
          </p:cNvSpPr>
          <p:nvPr/>
        </p:nvSpPr>
        <p:spPr bwMode="auto">
          <a:xfrm>
            <a:off x="5867400" y="4800600"/>
            <a:ext cx="2057400" cy="914400"/>
          </a:xfrm>
          <a:prstGeom prst="ellipse">
            <a:avLst/>
          </a:prstGeom>
          <a:noFill/>
          <a:ln w="28575">
            <a:solidFill>
              <a:srgbClr val="CC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3015" name="Line 7"/>
          <p:cNvSpPr>
            <a:spLocks noChangeShapeType="1"/>
          </p:cNvSpPr>
          <p:nvPr/>
        </p:nvSpPr>
        <p:spPr bwMode="auto">
          <a:xfrm flipH="1">
            <a:off x="1828800" y="3505200"/>
            <a:ext cx="1452563" cy="4572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6" name="Line 8"/>
          <p:cNvSpPr>
            <a:spLocks noChangeShapeType="1"/>
          </p:cNvSpPr>
          <p:nvPr/>
        </p:nvSpPr>
        <p:spPr bwMode="auto">
          <a:xfrm>
            <a:off x="1828800" y="3487738"/>
            <a:ext cx="1452563" cy="4572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2482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533400" y="549275"/>
          <a:ext cx="7559675" cy="539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0" name="Bitmap Image" r:id="rId4" imgW="7039958" imgH="5020376" progId="Paint.Picture">
                  <p:embed/>
                </p:oleObj>
              </mc:Choice>
              <mc:Fallback>
                <p:oleObj name="Bitmap Image" r:id="rId4" imgW="7039958" imgH="502037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49275"/>
                        <a:ext cx="7559675" cy="539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3368156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685800" y="1219200"/>
          <a:ext cx="7593013" cy="443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4" name="Bitmap Image" r:id="rId4" imgW="6800000" imgH="3971429" progId="Paint.Picture">
                  <p:embed/>
                </p:oleObj>
              </mc:Choice>
              <mc:Fallback>
                <p:oleObj name="Bitmap Image" r:id="rId4" imgW="6800000" imgH="397142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219200"/>
                        <a:ext cx="7593013" cy="4433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6086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Vector Bases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we write these as a 3x3 matrix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 can write the equations as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200" y="2114022"/>
            <a:ext cx="4176000" cy="1695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465920"/>
            <a:ext cx="2514600" cy="218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908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533400" y="1771650"/>
          <a:ext cx="7772400" cy="3919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8" name="Bitmap Image" r:id="rId4" imgW="6571429" imgH="3315163" progId="Paint.Picture">
                  <p:embed/>
                </p:oleObj>
              </mc:Choice>
              <mc:Fallback>
                <p:oleObj name="Bitmap Image" r:id="rId4" imgW="6571429" imgH="331516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771650"/>
                        <a:ext cx="7772400" cy="3919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39850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533400" y="1066800"/>
          <a:ext cx="7848600" cy="435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42" name="Bitmap Image" r:id="rId4" imgW="6761905" imgH="3753374" progId="Paint.Picture">
                  <p:embed/>
                </p:oleObj>
              </mc:Choice>
              <mc:Fallback>
                <p:oleObj name="Bitmap Image" r:id="rId4" imgW="6761905" imgH="375337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066800"/>
                        <a:ext cx="7848600" cy="435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30367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4" name="Object 2"/>
          <p:cNvGraphicFramePr>
            <a:graphicFrameLocks noChangeAspect="1"/>
          </p:cNvGraphicFramePr>
          <p:nvPr/>
        </p:nvGraphicFramePr>
        <p:xfrm>
          <a:off x="0" y="685800"/>
          <a:ext cx="9144000" cy="560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6" name="Bitmap Image" r:id="rId4" imgW="6714286" imgH="4114286" progId="Paint.Picture">
                  <p:embed/>
                </p:oleObj>
              </mc:Choice>
              <mc:Fallback>
                <p:oleObj name="Bitmap Image" r:id="rId4" imgW="6714286" imgH="411428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85800"/>
                        <a:ext cx="9144000" cy="560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2042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Vector Bases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Matrix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𝐌</m:t>
                    </m:r>
                  </m:oMath>
                </a14:m>
                <a:r>
                  <a:rPr lang="en-US" b="1" dirty="0" smtClean="0"/>
                  <a:t> </a:t>
                </a:r>
                <a:r>
                  <a:rPr lang="en-US" dirty="0" smtClean="0"/>
                  <a:t>contains the information to go from a representation in one basis to the other</a:t>
                </a:r>
              </a:p>
              <a:p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𝐚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 is the representation of vector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𝑤</m:t>
                    </m:r>
                  </m:oMath>
                </a14:m>
                <a:r>
                  <a:rPr lang="en-US" dirty="0" smtClean="0"/>
                  <a:t> with respect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, and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𝐛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 is the same vector w.r.t.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, we can easily find that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/>
                        </a:rPr>
                        <m:t>𝐚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0" smtClean="0">
                              <a:latin typeface="Cambria Math"/>
                            </a:rPr>
                            <m:t>𝐌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</m:sup>
                      </m:sSup>
                      <m:r>
                        <a:rPr lang="en-US" b="1" i="0" smtClean="0">
                          <a:latin typeface="Cambria Math"/>
                        </a:rPr>
                        <m:t>𝐛</m:t>
                      </m:r>
                    </m:oMath>
                  </m:oMathPara>
                </a14:m>
                <a:endParaRPr lang="en-US" b="1" dirty="0" smtClean="0"/>
              </a:p>
              <a:p>
                <a:pPr marL="0" indent="0">
                  <a:buNone/>
                </a:pPr>
                <a:r>
                  <a:rPr lang="en-US" dirty="0" smtClean="0"/>
                  <a:t>and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/>
                        </a:rPr>
                        <m:t>𝐛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>
                                      <a:latin typeface="Cambria Math"/>
                                    </a:rPr>
                                    <m:t>𝐌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US" b="1" i="0" smtClean="0">
                          <a:latin typeface="Cambria Math"/>
                        </a:rPr>
                        <m:t>𝐚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2695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8991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Suppose we have a vector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𝐚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1,2,3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dirty="0" smtClean="0"/>
                  <a:t> in some basis</a:t>
                </a:r>
              </a:p>
              <a:p>
                <a:r>
                  <a:rPr lang="en-US" dirty="0" smtClean="0"/>
                  <a:t>Now suppose we want to find coordinates of the same position with new axes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′</m:t>
                    </m:r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𝑦</m:t>
                    </m:r>
                    <m:r>
                      <a:rPr lang="en-US" b="0" i="1" dirty="0" smtClean="0">
                        <a:latin typeface="Cambria Math"/>
                      </a:rPr>
                      <m:t>′</m:t>
                    </m:r>
                  </m:oMath>
                </a14:m>
                <a:r>
                  <a:rPr lang="en-US" dirty="0" smtClean="0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b="0" i="1" smtClean="0">
                        <a:latin typeface="Cambria Math"/>
                      </a:rPr>
                      <m:t>′</m:t>
                    </m:r>
                  </m:oMath>
                </a14:m>
                <a:r>
                  <a:rPr lang="en-US" dirty="0" smtClean="0"/>
                  <a:t> where </a:t>
                </a:r>
                <a:endParaRPr lang="en-US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1,1,0</m:t>
                          </m:r>
                        </m:e>
                      </m:d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1,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𝑧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>
          <a:xfrm>
            <a:off x="7315200" y="5410200"/>
            <a:ext cx="1440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7315200" y="3970200"/>
            <a:ext cx="0" cy="1440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6235200" y="5402400"/>
            <a:ext cx="1080000" cy="1080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7328400" y="4322400"/>
            <a:ext cx="1080000" cy="10800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6400800" y="4322400"/>
            <a:ext cx="914400" cy="10800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6235200" y="5410200"/>
            <a:ext cx="1093200" cy="10722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305800" y="5415008"/>
                <a:ext cx="3679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800" y="5415008"/>
                <a:ext cx="367986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960414" y="3970200"/>
                <a:ext cx="3713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414" y="3970200"/>
                <a:ext cx="371384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15000" y="5934761"/>
                <a:ext cx="8474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𝑧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5934761"/>
                <a:ext cx="847476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252955" y="4339532"/>
                <a:ext cx="4203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955" y="4339532"/>
                <a:ext cx="420307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216807" y="4493068"/>
                <a:ext cx="4267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𝑦</m:t>
                      </m:r>
                      <m:r>
                        <a:rPr lang="en-US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807" y="4493068"/>
                <a:ext cx="426720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1780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ontent Placeholder 33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Matrix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/>
                      </a:rPr>
                      <m:t>𝐌</m:t>
                    </m:r>
                  </m:oMath>
                </a14:m>
                <a:r>
                  <a:rPr lang="en-US" dirty="0" smtClean="0"/>
                  <a:t> is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/>
                        </a:rPr>
                        <m:t>𝐌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so,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 smtClean="0">
                                      <a:latin typeface="Cambria Math"/>
                                    </a:rPr>
                                    <m:t>𝐌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In the new system, vector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/>
                      </a:rPr>
                      <m:t>𝐚</m:t>
                    </m:r>
                    <m:r>
                      <a:rPr lang="en-US" i="1" dirty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 dirty="0" smtClean="0">
                                <a:latin typeface="Cambria Math"/>
                              </a:rPr>
                              <m:t>1,2,3</m:t>
                            </m:r>
                          </m:e>
                        </m:d>
                      </m:e>
                      <m:sup>
                        <m:r>
                          <a:rPr lang="en-US" b="0" i="1" dirty="0" smtClean="0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dirty="0" smtClean="0"/>
                  <a:t> is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>
                                      <a:latin typeface="Cambria Math"/>
                                    </a:rPr>
                                    <m:t>𝐌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US" b="1" i="0" smtClean="0">
                          <a:latin typeface="Cambria Math"/>
                        </a:rPr>
                        <m:t>𝐚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−0.5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.5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0.5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Content Placeholder 3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 t="-2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4293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Vector Bases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4603" y="1600200"/>
            <a:ext cx="336379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We can use </a:t>
            </a:r>
            <a:r>
              <a:rPr lang="en-US" dirty="0" smtClean="0"/>
              <a:t>basis change </a:t>
            </a:r>
            <a:r>
              <a:rPr lang="en-US" dirty="0"/>
              <a:t>(3x3 matrices) to represent rotation and scaling</a:t>
            </a:r>
          </a:p>
          <a:p>
            <a:r>
              <a:rPr lang="en-US" dirty="0" smtClean="0"/>
              <a:t>But it leaves the origin unchanged, so, it cannot be used to represent translation</a:t>
            </a:r>
          </a:p>
        </p:txBody>
      </p:sp>
    </p:spTree>
    <p:extLst>
      <p:ext uri="{BB962C8B-B14F-4D97-AF65-F5344CB8AC3E}">
        <p14:creationId xmlns:p14="http://schemas.microsoft.com/office/powerpoint/2010/main" val="3768298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1985</TotalTime>
  <Words>1264</Words>
  <Application>Microsoft Office PowerPoint</Application>
  <PresentationFormat>On-screen Show (4:3)</PresentationFormat>
  <Paragraphs>223</Paragraphs>
  <Slides>52</Slides>
  <Notes>43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Office Theme</vt:lpstr>
      <vt:lpstr>Equation</vt:lpstr>
      <vt:lpstr>Denklem</vt:lpstr>
      <vt:lpstr>Bitmap Image</vt:lpstr>
      <vt:lpstr>COM337 Computer Graphics</vt:lpstr>
      <vt:lpstr>Change of Coordinate Systems</vt:lpstr>
      <vt:lpstr>Geometric Transformations</vt:lpstr>
      <vt:lpstr>Different Vector Bases</vt:lpstr>
      <vt:lpstr>Different Vector Bases</vt:lpstr>
      <vt:lpstr>Different Vector Bases</vt:lpstr>
      <vt:lpstr>Example</vt:lpstr>
      <vt:lpstr>Example</vt:lpstr>
      <vt:lpstr>Different Vector Bases</vt:lpstr>
      <vt:lpstr>2D Translations</vt:lpstr>
      <vt:lpstr>2D Scaling from the origin.</vt:lpstr>
      <vt:lpstr>2D Rotation about the origin.</vt:lpstr>
      <vt:lpstr>2D Rotation about the origin.</vt:lpstr>
      <vt:lpstr>2D Rotation about the origin.</vt:lpstr>
      <vt:lpstr>2D Rotation about the origin.</vt:lpstr>
      <vt:lpstr>2D Rotation about the origin.</vt:lpstr>
      <vt:lpstr>Transformations.</vt:lpstr>
      <vt:lpstr>Homogeneous coordinates </vt:lpstr>
      <vt:lpstr>Homogeneous coordinates</vt:lpstr>
      <vt:lpstr>Translation using homogenised coordinates</vt:lpstr>
      <vt:lpstr>Concatenation.</vt:lpstr>
      <vt:lpstr>Concatenation.</vt:lpstr>
      <vt:lpstr>Concatenation.</vt:lpstr>
      <vt:lpstr>Properties of translations.</vt:lpstr>
      <vt:lpstr>Homogeneous form of scale.</vt:lpstr>
      <vt:lpstr>Concatenation of scales.</vt:lpstr>
      <vt:lpstr>PowerPoint Presentation</vt:lpstr>
      <vt:lpstr>Homogeneous form of rotation.</vt:lpstr>
      <vt:lpstr>Orthogonality of rotation matrices.</vt:lpstr>
      <vt:lpstr>Other properties of rotation.</vt:lpstr>
      <vt:lpstr>PowerPoint Presentation</vt:lpstr>
      <vt:lpstr>2D Composite Transformations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1</vt:lpstr>
      <vt:lpstr>Example 1 </vt:lpstr>
      <vt:lpstr>Example 1</vt:lpstr>
      <vt:lpstr>Example 2</vt:lpstr>
      <vt:lpstr>Example 2</vt:lpstr>
      <vt:lpstr>Example 2</vt:lpstr>
      <vt:lpstr>Summary</vt:lpstr>
      <vt:lpstr>Double Shear: not commutative!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COM337 Computer Graphics</dc:title>
  <dc:creator>KK</dc:creator>
  <cp:lastModifiedBy>kk</cp:lastModifiedBy>
  <cp:revision>174</cp:revision>
  <dcterms:created xsi:type="dcterms:W3CDTF">2006-08-16T00:00:00Z</dcterms:created>
  <dcterms:modified xsi:type="dcterms:W3CDTF">2020-05-11T13:14:26Z</dcterms:modified>
</cp:coreProperties>
</file>