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64" r:id="rId4"/>
    <p:sldId id="305" r:id="rId5"/>
    <p:sldId id="306" r:id="rId6"/>
    <p:sldId id="307" r:id="rId7"/>
    <p:sldId id="308" r:id="rId8"/>
    <p:sldId id="309" r:id="rId9"/>
    <p:sldId id="31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11" r:id="rId49"/>
    <p:sldId id="312" r:id="rId50"/>
    <p:sldId id="313" r:id="rId51"/>
    <p:sldId id="314" r:id="rId52"/>
    <p:sldId id="31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55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55.wmf"/><Relationship Id="rId2" Type="http://schemas.openxmlformats.org/officeDocument/2006/relationships/image" Target="../media/image51.wmf"/><Relationship Id="rId1" Type="http://schemas.openxmlformats.org/officeDocument/2006/relationships/image" Target="../media/image49.wmf"/><Relationship Id="rId6" Type="http://schemas.openxmlformats.org/officeDocument/2006/relationships/image" Target="../media/image58.wmf"/><Relationship Id="rId5" Type="http://schemas.openxmlformats.org/officeDocument/2006/relationships/image" Target="../media/image56.wmf"/><Relationship Id="rId4" Type="http://schemas.openxmlformats.org/officeDocument/2006/relationships/image" Target="../media/image5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59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4.wmf"/><Relationship Id="rId2" Type="http://schemas.openxmlformats.org/officeDocument/2006/relationships/image" Target="../media/image55.wmf"/><Relationship Id="rId1" Type="http://schemas.openxmlformats.org/officeDocument/2006/relationships/image" Target="../media/image60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49.wmf"/><Relationship Id="rId7" Type="http://schemas.openxmlformats.org/officeDocument/2006/relationships/image" Target="../media/image63.wmf"/><Relationship Id="rId2" Type="http://schemas.openxmlformats.org/officeDocument/2006/relationships/image" Target="../media/image55.wmf"/><Relationship Id="rId1" Type="http://schemas.openxmlformats.org/officeDocument/2006/relationships/image" Target="../media/image61.wmf"/><Relationship Id="rId6" Type="http://schemas.openxmlformats.org/officeDocument/2006/relationships/image" Target="../media/image54.wmf"/><Relationship Id="rId5" Type="http://schemas.openxmlformats.org/officeDocument/2006/relationships/image" Target="../media/image62.wmf"/><Relationship Id="rId4" Type="http://schemas.openxmlformats.org/officeDocument/2006/relationships/image" Target="../media/image51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4D7C3-1ABB-419E-B824-A2E543935B0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B60A9-080B-40D8-9A5B-70528D64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0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B99AF3-497C-4B71-9CA3-60E72EAF4676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69C03D-88D5-4052-9323-0ADABFA76849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B3C033-1512-46D2-BC9E-668CDEB34D36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57DF69-8345-413E-AB44-12DB6B27355A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E763DB-D805-4E39-B5F8-9A46D3EC4791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1233FC-BDE8-45A7-A79E-8F3B5F6E5D0B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82A04A-D8B5-4C3B-A1E4-ABBC1741D3D0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AC12F6-2152-4F9E-860A-58C44B377DCB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ED19E9-3F43-42E5-B270-2EBD9D28C006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DD5B59-F098-4CFD-B565-D100608E4742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8BCA05-A43D-4AF3-9DA5-37CD87E21DC5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FFBBBF-04B4-4CBC-851E-6795D536504F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732C78-BEBC-4A77-B50C-83F6D6313E30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63B8E9-7646-4044-9236-5FC97DF1056B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605629-0EB7-4897-A002-BBCB19A228F6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E0B556-077D-40F4-892D-598ED368605B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332A87-8918-4901-80F5-1C0F33A093DC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3821DB-6C6A-464A-AE21-A8F97FFC2F70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F1DE6-C5BE-4912-9F27-734FDFDBBEC4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822940-6A45-4C2A-9F9E-55DD19ACF934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9EEBA5-9B89-4DA8-9F71-D3D8524FEDA7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BD61E7-204E-43DE-85F3-60BFDC637296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EB1C01-C719-4FE4-9947-9DB67E0ED1CD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F67873-49C3-4DE4-940E-BBC0459DE37E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5805" cy="4115405"/>
          </a:xfrm>
          <a:noFill/>
        </p:spPr>
        <p:txBody>
          <a:bodyPr lIns="93690" tIns="46845" rIns="93690" bIns="4684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EFA26F-F42E-4654-A86F-775CB38E6F71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5805" cy="4115405"/>
          </a:xfrm>
          <a:noFill/>
        </p:spPr>
        <p:txBody>
          <a:bodyPr lIns="93690" tIns="46845" rIns="93690" bIns="4684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16F66A-EF7F-4627-8F72-315FA781925A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5805" cy="4115405"/>
          </a:xfrm>
          <a:noFill/>
        </p:spPr>
        <p:txBody>
          <a:bodyPr lIns="93690" tIns="46845" rIns="93690" bIns="4684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FA4E6E-ED28-4D32-A050-4802E8F26265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5805" cy="4115405"/>
          </a:xfrm>
          <a:noFill/>
        </p:spPr>
        <p:txBody>
          <a:bodyPr lIns="93690" tIns="46845" rIns="93690" bIns="4684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573BFA-0233-442D-B0B1-9E840A586FE3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5805" cy="4115405"/>
          </a:xfrm>
          <a:noFill/>
        </p:spPr>
        <p:txBody>
          <a:bodyPr lIns="93690" tIns="46845" rIns="93690" bIns="4684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1D2C28-4C54-4A31-9216-75AF330D6DC4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5805" cy="4115405"/>
          </a:xfrm>
          <a:noFill/>
        </p:spPr>
        <p:txBody>
          <a:bodyPr lIns="93690" tIns="46845" rIns="93690" bIns="4684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1804B9-6239-4D46-AB3E-4973FE134BF3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5805" cy="4115405"/>
          </a:xfrm>
          <a:noFill/>
        </p:spPr>
        <p:txBody>
          <a:bodyPr lIns="93690" tIns="46845" rIns="93690" bIns="4684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CA3E59-FAFD-49CF-91A2-226CFC047F1E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5805" cy="4115405"/>
          </a:xfrm>
          <a:noFill/>
        </p:spPr>
        <p:txBody>
          <a:bodyPr lIns="93690" tIns="46845" rIns="93690" bIns="4684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9168C9-FAC3-4E87-9F8C-7BABBA2982FA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5805" cy="4115405"/>
          </a:xfrm>
          <a:noFill/>
        </p:spPr>
        <p:txBody>
          <a:bodyPr lIns="93690" tIns="46845" rIns="93690" bIns="4684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6E9C6E-E6A0-42CF-80D1-CFE3A235DE4D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2191"/>
            <a:ext cx="5485805" cy="4115405"/>
          </a:xfrm>
          <a:noFill/>
        </p:spPr>
        <p:txBody>
          <a:bodyPr lIns="93690" tIns="46845" rIns="93690" bIns="4684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04A88C-A888-4F25-B5EB-2561E50EE2D8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D00A4F-5025-471C-9045-0F97ABAD9398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D689BF-2F3E-45EE-A3F5-94A4EF4C1185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FC88E2-1D71-4D91-AE94-3AB979F74B8E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DEE3D7-3072-467E-A6DD-781011999A2A}" type="slidenum">
              <a:rPr lang="en-US" altLang="en-US" sz="1200"/>
              <a:pPr eaLnBrk="1" hangingPunct="1"/>
              <a:t>52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DC7701-ACE5-49F4-A28D-B0F0D2EE952D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F9227E-6D08-460E-BF07-75AEC5B8C8AA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17856B-43CA-45A0-AF15-85D2DD92832D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5C7A8-DCB8-430F-88FE-170CBDE085B0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algn="r" defTabSz="91448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E4FF54-219E-4238-B575-67CA88B6D95A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</p:spPr>
        <p:txBody>
          <a:bodyPr lIns="89772" tIns="44886" rIns="89772" bIns="44886"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26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1.png"/><Relationship Id="rId4" Type="http://schemas.openxmlformats.org/officeDocument/2006/relationships/oleObject" Target="../embeddings/oleObject2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30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5.wmf"/><Relationship Id="rId10" Type="http://schemas.openxmlformats.org/officeDocument/2006/relationships/image" Target="../media/image48.jpe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53.w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39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1.wmf"/><Relationship Id="rId5" Type="http://schemas.openxmlformats.org/officeDocument/2006/relationships/image" Target="../media/image55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4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4.wmf"/><Relationship Id="rId5" Type="http://schemas.openxmlformats.org/officeDocument/2006/relationships/image" Target="../media/image49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53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1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1.wmf"/><Relationship Id="rId5" Type="http://schemas.openxmlformats.org/officeDocument/2006/relationships/image" Target="../media/image59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6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8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51.wmf"/><Relationship Id="rId5" Type="http://schemas.openxmlformats.org/officeDocument/2006/relationships/image" Target="../media/image60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6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76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6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51.wmf"/><Relationship Id="rId5" Type="http://schemas.openxmlformats.org/officeDocument/2006/relationships/image" Target="../media/image61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72.bin"/><Relationship Id="rId19" Type="http://schemas.openxmlformats.org/officeDocument/2006/relationships/image" Target="../media/image64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7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7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7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69.png"/><Relationship Id="rId4" Type="http://schemas.openxmlformats.org/officeDocument/2006/relationships/oleObject" Target="../embeddings/oleObject8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70.png"/><Relationship Id="rId4" Type="http://schemas.openxmlformats.org/officeDocument/2006/relationships/oleObject" Target="../embeddings/oleObject8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1.png"/><Relationship Id="rId4" Type="http://schemas.openxmlformats.org/officeDocument/2006/relationships/oleObject" Target="../embeddings/oleObject8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72.png"/><Relationship Id="rId4" Type="http://schemas.openxmlformats.org/officeDocument/2006/relationships/oleObject" Target="../embeddings/oleObject8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73.png"/><Relationship Id="rId4" Type="http://schemas.openxmlformats.org/officeDocument/2006/relationships/oleObject" Target="../embeddings/oleObject8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COM337 Computer Graphics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Geometric Transformations</a:t>
            </a:r>
          </a:p>
          <a:p>
            <a:r>
              <a:rPr lang="en-GB" dirty="0" smtClean="0"/>
              <a:t>1/2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4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2D Translations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04800" y="2063750"/>
          <a:ext cx="8458200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4" imgW="4724400" imgH="1854200" progId="Equation.3">
                  <p:embed/>
                </p:oleObj>
              </mc:Choice>
              <mc:Fallback>
                <p:oleObj name="Equation" r:id="rId4" imgW="4724400" imgH="185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63750"/>
                        <a:ext cx="8458200" cy="3381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6172200" y="4191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5486400" y="4800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324600" y="4419600"/>
            <a:ext cx="304800" cy="2286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629400" y="449580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 b="1">
                <a:latin typeface="Times New Roman" pitchFamily="18" charset="0"/>
              </a:rPr>
              <a:t>P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010400" y="42672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 b="1">
                <a:latin typeface="Times New Roman" pitchFamily="18" charset="0"/>
              </a:rPr>
              <a:t>P’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705600" y="4038600"/>
            <a:ext cx="304800" cy="2286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477000" y="495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6019800" y="4114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2D Scaling from the origin.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81000" y="1447800"/>
          <a:ext cx="8382000" cy="457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4" imgW="4419600" imgH="2413000" progId="Equation.3">
                  <p:embed/>
                </p:oleObj>
              </mc:Choice>
              <mc:Fallback>
                <p:oleObj name="Equation" r:id="rId4" imgW="4419600" imgH="241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8382000" cy="45767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705600" y="3352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6019800" y="3962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58000" y="3581400"/>
            <a:ext cx="304800" cy="2286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6705600" y="29718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V="1">
            <a:off x="6705600" y="35052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7162800" y="2971800"/>
            <a:ext cx="914400" cy="5334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162800" y="365760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 b="1">
                <a:latin typeface="Times New Roman" pitchFamily="18" charset="0"/>
              </a:rPr>
              <a:t>P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8077200" y="34290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 b="1">
                <a:latin typeface="Times New Roman" pitchFamily="18" charset="0"/>
              </a:rPr>
              <a:t>P’</a:t>
            </a:r>
          </a:p>
        </p:txBody>
      </p:sp>
    </p:spTree>
    <p:extLst>
      <p:ext uri="{BB962C8B-B14F-4D97-AF65-F5344CB8AC3E}">
        <p14:creationId xmlns:p14="http://schemas.microsoft.com/office/powerpoint/2010/main" val="5790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2D Rotation about the origin.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1905000" y="2895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905000" y="57150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36725" y="25003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y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96200" y="55626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44196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1905000" y="3505200"/>
            <a:ext cx="17526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1905000" y="4419600"/>
            <a:ext cx="2590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422525" y="4252913"/>
            <a:ext cx="252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r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108325" y="5167313"/>
            <a:ext cx="252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r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717925" y="3262313"/>
            <a:ext cx="8905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 i="1">
                <a:latin typeface="Times New Roman" pitchFamily="18" charset="0"/>
              </a:rPr>
              <a:t>P’(x’,y’)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648200" y="4114800"/>
            <a:ext cx="6858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 i="1">
                <a:latin typeface="Times New Roman" pitchFamily="18" charset="0"/>
              </a:rPr>
              <a:t>P(x,y)</a:t>
            </a:r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4427538" y="2627313"/>
            <a:ext cx="1390650" cy="1538287"/>
          </a:xfrm>
          <a:custGeom>
            <a:avLst/>
            <a:gdLst>
              <a:gd name="T0" fmla="*/ 1363663 w 876"/>
              <a:gd name="T1" fmla="*/ 1538287 h 969"/>
              <a:gd name="T2" fmla="*/ 1335088 w 876"/>
              <a:gd name="T3" fmla="*/ 987425 h 969"/>
              <a:gd name="T4" fmla="*/ 1030288 w 876"/>
              <a:gd name="T5" fmla="*/ 463550 h 969"/>
              <a:gd name="T6" fmla="*/ 593725 w 876"/>
              <a:gd name="T7" fmla="*/ 158750 h 969"/>
              <a:gd name="T8" fmla="*/ 0 w 876"/>
              <a:gd name="T9" fmla="*/ 0 h 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6" h="969">
                <a:moveTo>
                  <a:pt x="859" y="969"/>
                </a:moveTo>
                <a:cubicBezTo>
                  <a:pt x="856" y="911"/>
                  <a:pt x="876" y="735"/>
                  <a:pt x="841" y="622"/>
                </a:cubicBezTo>
                <a:cubicBezTo>
                  <a:pt x="806" y="509"/>
                  <a:pt x="727" y="379"/>
                  <a:pt x="649" y="292"/>
                </a:cubicBezTo>
                <a:cubicBezTo>
                  <a:pt x="571" y="205"/>
                  <a:pt x="482" y="149"/>
                  <a:pt x="374" y="100"/>
                </a:cubicBezTo>
                <a:cubicBezTo>
                  <a:pt x="266" y="51"/>
                  <a:pt x="78" y="2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876800" y="2998788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2400">
                <a:latin typeface="Times New Roman" pitchFamily="18" charset="0"/>
                <a:sym typeface="Symbol" pitchFamily="18" charset="2"/>
              </a:rPr>
              <a:t></a:t>
            </a:r>
            <a:endParaRPr lang="en-GB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98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95400"/>
            <a:ext cx="7772400" cy="990600"/>
          </a:xfrm>
        </p:spPr>
        <p:txBody>
          <a:bodyPr/>
          <a:lstStyle/>
          <a:p>
            <a:pPr eaLnBrk="1" hangingPunct="1"/>
            <a:r>
              <a:rPr lang="en-GB" altLang="en-US" smtClean="0"/>
              <a:t>2D Rotation about the origin.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1905000" y="2895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905000" y="57150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736725" y="25003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y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96200" y="55626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solidFill>
                  <a:schemeClr val="bg1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44196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3597275" y="34432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1905000" y="3505200"/>
            <a:ext cx="1752600" cy="2209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1905000" y="4419600"/>
            <a:ext cx="2590800" cy="12954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422525" y="4252913"/>
            <a:ext cx="252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r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108325" y="5167313"/>
            <a:ext cx="252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r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733800" y="3276600"/>
            <a:ext cx="881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 i="1">
                <a:latin typeface="Times New Roman" pitchFamily="18" charset="0"/>
              </a:rPr>
              <a:t>P’(x’,y’)</a:t>
            </a:r>
            <a:endParaRPr lang="en-GB" altLang="en-US" sz="16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648200" y="4114800"/>
            <a:ext cx="676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 i="1">
                <a:latin typeface="Times New Roman" pitchFamily="18" charset="0"/>
              </a:rPr>
              <a:t>P(x,y)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4495800" y="4419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3657600" y="3505200"/>
            <a:ext cx="0" cy="2209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422525" y="4911725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2400">
                <a:latin typeface="Times New Roman" pitchFamily="18" charset="0"/>
                <a:sym typeface="Symbol" pitchFamily="18" charset="2"/>
              </a:rPr>
              <a:t>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667000" y="525780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2400">
                <a:latin typeface="Times New Roman" pitchFamily="18" charset="0"/>
                <a:sym typeface="Symbol" pitchFamily="18" charset="2"/>
              </a:rPr>
              <a:t></a:t>
            </a: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556125" y="49387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y</a:t>
            </a:r>
          </a:p>
        </p:txBody>
      </p:sp>
      <p:graphicFrame>
        <p:nvGraphicFramePr>
          <p:cNvPr id="8212" name="Object 20"/>
          <p:cNvGraphicFramePr>
            <a:graphicFrameLocks noChangeAspect="1"/>
          </p:cNvGraphicFramePr>
          <p:nvPr/>
        </p:nvGraphicFramePr>
        <p:xfrm>
          <a:off x="5943600" y="4002088"/>
          <a:ext cx="164465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4" imgW="698197" imgH="431613" progId="Equation.3">
                  <p:embed/>
                </p:oleObj>
              </mc:Choice>
              <mc:Fallback>
                <p:oleObj name="Equation" r:id="rId4" imgW="69819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002088"/>
                        <a:ext cx="1644650" cy="10175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260725" y="57769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H="1">
            <a:off x="1981200" y="594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3733800" y="5943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55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2D Rotation about the origin.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36725" y="25003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y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1905000" y="2895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905000" y="57150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696200" y="55626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44196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1905000" y="3505200"/>
            <a:ext cx="17526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1905000" y="4419600"/>
            <a:ext cx="2590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422525" y="4252913"/>
            <a:ext cx="252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r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108325" y="5167313"/>
            <a:ext cx="252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r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717925" y="3262313"/>
            <a:ext cx="881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 i="1">
                <a:latin typeface="Times New Roman" pitchFamily="18" charset="0"/>
              </a:rPr>
              <a:t>P’(x’,y’</a:t>
            </a:r>
            <a:r>
              <a:rPr lang="en-GB" altLang="en-US" sz="1600" i="1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648200" y="4114800"/>
            <a:ext cx="676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 i="1">
                <a:latin typeface="Times New Roman" pitchFamily="18" charset="0"/>
              </a:rPr>
              <a:t>P(x,y)</a:t>
            </a: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4495800" y="4419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3657600" y="3505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422525" y="4911725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2400">
                <a:latin typeface="Times New Roman" pitchFamily="18" charset="0"/>
                <a:sym typeface="Symbol" pitchFamily="18" charset="2"/>
              </a:rPr>
              <a:t>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667000" y="525780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2400">
                <a:latin typeface="Times New Roman" pitchFamily="18" charset="0"/>
                <a:sym typeface="Symbol" pitchFamily="18" charset="2"/>
              </a:rPr>
              <a:t></a:t>
            </a:r>
            <a:endParaRPr lang="en-GB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4556125" y="49387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y</a:t>
            </a:r>
          </a:p>
        </p:txBody>
      </p:sp>
      <p:graphicFrame>
        <p:nvGraphicFramePr>
          <p:cNvPr id="9236" name="Object 20"/>
          <p:cNvGraphicFramePr>
            <a:graphicFrameLocks noChangeAspect="1"/>
          </p:cNvGraphicFramePr>
          <p:nvPr/>
        </p:nvGraphicFramePr>
        <p:xfrm>
          <a:off x="6400800" y="4267200"/>
          <a:ext cx="13398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Equation" r:id="rId4" imgW="698197" imgH="431613" progId="Equation.3">
                  <p:embed/>
                </p:oleObj>
              </mc:Choice>
              <mc:Fallback>
                <p:oleObj name="Equation" r:id="rId4" imgW="69819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267200"/>
                        <a:ext cx="1339850" cy="828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3260725" y="57769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1981200" y="594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3733800" y="5943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240" name="Object 24"/>
          <p:cNvGraphicFramePr>
            <a:graphicFrameLocks noChangeAspect="1"/>
          </p:cNvGraphicFramePr>
          <p:nvPr/>
        </p:nvGraphicFramePr>
        <p:xfrm>
          <a:off x="2667000" y="1905000"/>
          <a:ext cx="5867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Equation" r:id="rId6" imgW="2806700" imgH="431800" progId="Equation.3">
                  <p:embed/>
                </p:oleObj>
              </mc:Choice>
              <mc:Fallback>
                <p:oleObj name="Equation" r:id="rId6" imgW="2806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5867400" cy="901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224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2D Rotation about the origin.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066800" y="3657600"/>
          <a:ext cx="13398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" name="Equation" r:id="rId4" imgW="698197" imgH="431613" progId="Equation.3">
                  <p:embed/>
                </p:oleObj>
              </mc:Choice>
              <mc:Fallback>
                <p:oleObj name="Equation" r:id="rId4" imgW="69819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1339850" cy="828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990600" y="1905000"/>
          <a:ext cx="5867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0" name="Denklem" r:id="rId6" imgW="2806700" imgH="431800" progId="Equation.3">
                  <p:embed/>
                </p:oleObj>
              </mc:Choice>
              <mc:Fallback>
                <p:oleObj name="Denklem" r:id="rId6" imgW="2806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5867400" cy="901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90600" y="30241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800">
                <a:latin typeface="Times New Roman" pitchFamily="18" charset="0"/>
              </a:rPr>
              <a:t>Substituting for r :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66800" y="45481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800">
                <a:latin typeface="Times New Roman" pitchFamily="18" charset="0"/>
              </a:rPr>
              <a:t>Gives us</a:t>
            </a:r>
            <a:r>
              <a:rPr lang="en-GB" altLang="en-US" sz="1600">
                <a:latin typeface="Times New Roman" pitchFamily="18" charset="0"/>
              </a:rPr>
              <a:t> :</a:t>
            </a: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1143000" y="5105400"/>
          <a:ext cx="250983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" name="Equation" r:id="rId8" imgW="1307532" imgH="431613" progId="Equation.3">
                  <p:embed/>
                </p:oleObj>
              </mc:Choice>
              <mc:Fallback>
                <p:oleObj name="Equation" r:id="rId8" imgW="13075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05400"/>
                        <a:ext cx="2509838" cy="828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4881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2D Rotation about the origin.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685800" y="2057400"/>
          <a:ext cx="250983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3" name="Equation" r:id="rId4" imgW="1307532" imgH="431613" progId="Equation.3">
                  <p:embed/>
                </p:oleObj>
              </mc:Choice>
              <mc:Fallback>
                <p:oleObj name="Equation" r:id="rId4" imgW="13075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2509838" cy="828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9600" y="3051175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2400">
                <a:latin typeface="Times New Roman" pitchFamily="18" charset="0"/>
              </a:rPr>
              <a:t>Rewriting</a:t>
            </a:r>
            <a:r>
              <a:rPr lang="en-GB" altLang="en-US" sz="2000">
                <a:latin typeface="Times New Roman" pitchFamily="18" charset="0"/>
              </a:rPr>
              <a:t> in matrix form gives us :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09600" y="3657600"/>
          <a:ext cx="38862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4" name="Equation" r:id="rId6" imgW="1676400" imgH="457200" progId="Equation.3">
                  <p:embed/>
                </p:oleObj>
              </mc:Choice>
              <mc:Fallback>
                <p:oleObj name="Equation" r:id="rId6" imgW="1676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3886200" cy="1060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609600" y="5029200"/>
          <a:ext cx="71247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5" name="Equation" r:id="rId8" imgW="3073400" imgH="457200" progId="Equation.3">
                  <p:embed/>
                </p:oleObj>
              </mc:Choice>
              <mc:Fallback>
                <p:oleObj name="Equation" r:id="rId8" imgW="3073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29200"/>
                        <a:ext cx="7124700" cy="1060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81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Transformations.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27163"/>
            <a:ext cx="7772400" cy="4300537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Translation.</a:t>
            </a:r>
          </a:p>
          <a:p>
            <a:pPr lvl="1" eaLnBrk="1" hangingPunct="1"/>
            <a:r>
              <a:rPr lang="en-GB" altLang="en-US" sz="2000" i="1" smtClean="0"/>
              <a:t>P</a:t>
            </a:r>
            <a:r>
              <a:rPr lang="en-GB" altLang="en-US" sz="2000" i="1" smtClean="0">
                <a:sym typeface="Symbol" pitchFamily="18" charset="2"/>
              </a:rPr>
              <a:t></a:t>
            </a:r>
            <a:r>
              <a:rPr lang="en-GB" altLang="en-US" sz="2000" i="1" smtClean="0"/>
              <a:t>=T + P</a:t>
            </a:r>
          </a:p>
          <a:p>
            <a:pPr eaLnBrk="1" hangingPunct="1"/>
            <a:r>
              <a:rPr lang="en-GB" altLang="en-US" sz="2400" smtClean="0"/>
              <a:t>Scale</a:t>
            </a:r>
          </a:p>
          <a:p>
            <a:pPr lvl="1" eaLnBrk="1" hangingPunct="1"/>
            <a:r>
              <a:rPr lang="en-GB" altLang="en-US" sz="2000" i="1" smtClean="0"/>
              <a:t>P</a:t>
            </a:r>
            <a:r>
              <a:rPr lang="en-GB" altLang="en-US" sz="2000" i="1" smtClean="0">
                <a:sym typeface="Symbol" pitchFamily="18" charset="2"/>
              </a:rPr>
              <a:t></a:t>
            </a:r>
            <a:r>
              <a:rPr lang="en-GB" altLang="en-US" sz="2000" i="1" smtClean="0"/>
              <a:t>=S</a:t>
            </a:r>
            <a:r>
              <a:rPr lang="en-GB" altLang="en-US" sz="2000" i="1" smtClean="0">
                <a:sym typeface="Symbol" pitchFamily="18" charset="2"/>
              </a:rPr>
              <a:t>  </a:t>
            </a:r>
            <a:r>
              <a:rPr lang="en-GB" altLang="en-US" sz="2000" i="1" smtClean="0"/>
              <a:t>P</a:t>
            </a:r>
          </a:p>
          <a:p>
            <a:pPr eaLnBrk="1" hangingPunct="1"/>
            <a:r>
              <a:rPr lang="en-GB" altLang="en-US" sz="2400" smtClean="0"/>
              <a:t>Rotation</a:t>
            </a:r>
          </a:p>
          <a:p>
            <a:pPr lvl="1" eaLnBrk="1" hangingPunct="1"/>
            <a:r>
              <a:rPr lang="en-GB" altLang="en-US" sz="2000" i="1" smtClean="0"/>
              <a:t>P</a:t>
            </a:r>
            <a:r>
              <a:rPr lang="en-GB" altLang="en-US" sz="2000" i="1" smtClean="0">
                <a:sym typeface="Symbol" pitchFamily="18" charset="2"/>
              </a:rPr>
              <a:t></a:t>
            </a:r>
            <a:r>
              <a:rPr lang="en-GB" altLang="en-US" sz="2000" i="1" smtClean="0"/>
              <a:t>=R </a:t>
            </a:r>
            <a:r>
              <a:rPr lang="en-GB" altLang="en-US" sz="2000" i="1" smtClean="0">
                <a:sym typeface="Symbol" pitchFamily="18" charset="2"/>
              </a:rPr>
              <a:t></a:t>
            </a:r>
            <a:r>
              <a:rPr lang="en-GB" altLang="en-US" sz="2000" i="1" smtClean="0"/>
              <a:t> P</a:t>
            </a:r>
          </a:p>
          <a:p>
            <a:pPr eaLnBrk="1" hangingPunct="1"/>
            <a:r>
              <a:rPr lang="en-GB" altLang="en-US" sz="2000" smtClean="0"/>
              <a:t>We would like all transformations to be multiplications so we can concatenate them </a:t>
            </a:r>
            <a:r>
              <a:rPr lang="en-GB" altLang="en-US" sz="2000" smtClean="0">
                <a:sym typeface="Symbol" pitchFamily="18" charset="2"/>
              </a:rPr>
              <a:t> </a:t>
            </a:r>
            <a:r>
              <a:rPr lang="en-GB" altLang="en-US" sz="2000" smtClean="0"/>
              <a:t>express points in homogenous coordinates</a:t>
            </a:r>
            <a:r>
              <a:rPr lang="en-GB" altLang="en-US" sz="24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7249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Homogeneous coordinates 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400" smtClean="0"/>
              <a:t>Add an extra coordinate, W, to a point.</a:t>
            </a:r>
          </a:p>
          <a:p>
            <a:pPr lvl="1" eaLnBrk="1" hangingPunct="1"/>
            <a:r>
              <a:rPr lang="en-GB" altLang="en-US" sz="2000" i="1" smtClean="0"/>
              <a:t>P</a:t>
            </a:r>
            <a:r>
              <a:rPr lang="en-GB" altLang="en-US" sz="2000" i="1" smtClean="0">
                <a:sym typeface="Symbol" pitchFamily="18" charset="2"/>
              </a:rPr>
              <a:t>(x,y,W).</a:t>
            </a:r>
          </a:p>
          <a:p>
            <a:pPr eaLnBrk="1" hangingPunct="1"/>
            <a:r>
              <a:rPr lang="en-GB" altLang="en-US" sz="2400" smtClean="0"/>
              <a:t>Two sets of homogeneous coordinates represent the same point if they are a multiple of each other.</a:t>
            </a:r>
          </a:p>
          <a:p>
            <a:pPr lvl="1" eaLnBrk="1" hangingPunct="1"/>
            <a:r>
              <a:rPr lang="en-GB" altLang="en-US" sz="2000" smtClean="0"/>
              <a:t>(2,5,3) and (4,10,6) represent the same point.</a:t>
            </a:r>
          </a:p>
          <a:p>
            <a:pPr eaLnBrk="1" hangingPunct="1"/>
            <a:r>
              <a:rPr lang="en-GB" altLang="en-US" sz="2400" smtClean="0"/>
              <a:t>At least one component must be non-zero </a:t>
            </a:r>
            <a:r>
              <a:rPr lang="en-GB" altLang="en-US" sz="2400" smtClean="0">
                <a:sym typeface="Symbol" pitchFamily="18" charset="2"/>
              </a:rPr>
              <a:t> (0,0,0) is not defined.</a:t>
            </a:r>
          </a:p>
          <a:p>
            <a:pPr eaLnBrk="1" hangingPunct="1"/>
            <a:r>
              <a:rPr lang="en-GB" altLang="en-US" sz="2400" smtClean="0">
                <a:sym typeface="Symbol" pitchFamily="18" charset="2"/>
              </a:rPr>
              <a:t>If W 0 , divide by it to get Cartesian coordinates of point (x/W,y/W,1).</a:t>
            </a:r>
          </a:p>
          <a:p>
            <a:pPr eaLnBrk="1" hangingPunct="1"/>
            <a:r>
              <a:rPr lang="en-GB" altLang="en-US" sz="2400" smtClean="0">
                <a:sym typeface="Symbol" pitchFamily="18" charset="2"/>
              </a:rPr>
              <a:t>If W=0, point is said to be at infinity.</a:t>
            </a:r>
            <a:endParaRPr lang="en-GB" altLang="en-US" sz="200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GB" altLang="en-US" sz="2000" smtClean="0">
              <a:sym typeface="Symbol" pitchFamily="18" charset="2"/>
            </a:endParaRPr>
          </a:p>
          <a:p>
            <a:pPr eaLnBrk="1" hangingPunct="1"/>
            <a:endParaRPr lang="en-GB" altLang="en-US" sz="240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79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Homogeneous coordinates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2170112"/>
          </a:xfrm>
        </p:spPr>
        <p:txBody>
          <a:bodyPr/>
          <a:lstStyle/>
          <a:p>
            <a:pPr eaLnBrk="1" hangingPunct="1"/>
            <a:r>
              <a:rPr lang="en-GB" altLang="en-US" sz="2000" smtClean="0"/>
              <a:t>If we represent (x,y,W) in 3-space, all triples representing the same point describe a line passing through the origin.</a:t>
            </a:r>
          </a:p>
          <a:p>
            <a:pPr eaLnBrk="1" hangingPunct="1"/>
            <a:r>
              <a:rPr lang="en-GB" altLang="en-US" sz="2000" smtClean="0"/>
              <a:t>If we homogenize the point, we get a point of form (x,y,1)</a:t>
            </a:r>
          </a:p>
          <a:p>
            <a:pPr lvl="1" eaLnBrk="1" hangingPunct="1"/>
            <a:r>
              <a:rPr lang="en-GB" altLang="en-US" sz="1800" smtClean="0"/>
              <a:t>homogenised points form a plane at W=1.</a:t>
            </a:r>
          </a:p>
          <a:p>
            <a:pPr eaLnBrk="1" hangingPunct="1"/>
            <a:endParaRPr lang="en-GB" altLang="en-US" sz="2000" smtClean="0">
              <a:sym typeface="Symbol" pitchFamily="18" charset="2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997075" y="4891088"/>
            <a:ext cx="3886200" cy="685800"/>
          </a:xfrm>
          <a:prstGeom prst="parallelogram">
            <a:avLst>
              <a:gd name="adj" fmla="val 141667"/>
            </a:avLst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444875" y="39004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978275" y="542448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3444875" y="54244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3444875" y="51958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3140075" y="5424488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2301875" y="557688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3444875" y="5119688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3978275" y="4129088"/>
            <a:ext cx="1752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791200" y="37338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P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400800" y="52578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905000" y="58674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Y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505200" y="36576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W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5943600" y="4572000"/>
            <a:ext cx="1084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1600">
                <a:latin typeface="Times New Roman" pitchFamily="18" charset="0"/>
              </a:rPr>
              <a:t>W=1 plane</a:t>
            </a:r>
          </a:p>
        </p:txBody>
      </p:sp>
    </p:spTree>
    <p:extLst>
      <p:ext uri="{BB962C8B-B14F-4D97-AF65-F5344CB8AC3E}">
        <p14:creationId xmlns:p14="http://schemas.microsoft.com/office/powerpoint/2010/main" val="199844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of Coordinate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In our examples, we mostly used a single coordinate system (origin and x, y, z directions/vectors)</a:t>
            </a:r>
          </a:p>
          <a:p>
            <a:pPr lvl="1"/>
            <a:r>
              <a:rPr lang="en-GB" dirty="0" smtClean="0"/>
              <a:t>Only in an interaction example, we talked about a different coordinate system (mouse coordinates)</a:t>
            </a:r>
          </a:p>
          <a:p>
            <a:r>
              <a:rPr lang="en-GB" dirty="0" smtClean="0"/>
              <a:t>Frequently, we use different reference frames for coordinates. </a:t>
            </a:r>
            <a:r>
              <a:rPr lang="en-GB" dirty="0"/>
              <a:t>For example, </a:t>
            </a:r>
            <a:endParaRPr lang="en-GB" dirty="0" smtClean="0"/>
          </a:p>
          <a:p>
            <a:pPr lvl="1"/>
            <a:r>
              <a:rPr lang="en-GB" dirty="0" smtClean="0"/>
              <a:t>an object can be specified using a coordinate system that makes specification easy (object or modelling coordinates);</a:t>
            </a:r>
          </a:p>
          <a:p>
            <a:pPr lvl="1"/>
            <a:r>
              <a:rPr lang="en-GB" dirty="0" smtClean="0"/>
              <a:t>different objects are brought together in a common system when setting up a scene (world coordinates); </a:t>
            </a:r>
          </a:p>
          <a:p>
            <a:pPr lvl="1"/>
            <a:r>
              <a:rPr lang="en-GB" dirty="0" smtClean="0"/>
              <a:t>at some point, we calculate everything with respect to the camera’s reference frame (camera or eye coordinates) </a:t>
            </a:r>
          </a:p>
          <a:p>
            <a:pPr lvl="1"/>
            <a:r>
              <a:rPr lang="en-GB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004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b="1" dirty="0" smtClean="0"/>
              <a:t>Translation using homogenised coordinates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8163"/>
            <a:ext cx="8229600" cy="1550987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Transformation matrices for 2D translation are now 3x3.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143000" y="4038600"/>
          <a:ext cx="3067050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" name="Equation" r:id="rId4" imgW="1409088" imgH="710891" progId="Equation.3">
                  <p:embed/>
                </p:oleObj>
              </mc:Choice>
              <mc:Fallback>
                <p:oleObj name="Equation" r:id="rId4" imgW="1409088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38600"/>
                        <a:ext cx="3067050" cy="15478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5105400" y="4114800"/>
          <a:ext cx="16002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Equation" r:id="rId6" imgW="749300" imgH="660400" progId="Equation.3">
                  <p:embed/>
                </p:oleObj>
              </mc:Choice>
              <mc:Fallback>
                <p:oleObj name="Equation" r:id="rId6" imgW="749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14800"/>
                        <a:ext cx="1600200" cy="1409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6644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Concatenation.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65338"/>
            <a:ext cx="7696200" cy="715962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We perform 2 translations on the same point:</a:t>
            </a:r>
          </a:p>
          <a:p>
            <a:pPr lvl="1" eaLnBrk="1" hangingPunct="1">
              <a:buFontTx/>
              <a:buNone/>
            </a:pPr>
            <a:endParaRPr lang="en-GB" altLang="en-US" sz="2000" smtClean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066800" y="2971800"/>
          <a:ext cx="7035800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Equation" r:id="rId4" imgW="3517900" imgH="1447800" progId="Equation.3">
                  <p:embed/>
                </p:oleObj>
              </mc:Choice>
              <mc:Fallback>
                <p:oleObj name="Equation" r:id="rId4" imgW="3517900" imgH="144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71800"/>
                        <a:ext cx="7035800" cy="2898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156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Concatenation.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769938" y="2209800"/>
          <a:ext cx="7450137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Equation" r:id="rId4" imgW="2781300" imgH="965200" progId="Equation.3">
                  <p:embed/>
                </p:oleObj>
              </mc:Choice>
              <mc:Fallback>
                <p:oleObj name="Equation" r:id="rId4" imgW="27813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2209800"/>
                        <a:ext cx="7450137" cy="2584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46125" y="5014913"/>
            <a:ext cx="7254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2000">
                <a:latin typeface="Times New Roman" pitchFamily="18" charset="0"/>
              </a:rPr>
              <a:t>Matrix product is variously referred to as </a:t>
            </a:r>
            <a:r>
              <a:rPr lang="en-GB" altLang="en-US" sz="2000" i="1">
                <a:latin typeface="Times New Roman" pitchFamily="18" charset="0"/>
              </a:rPr>
              <a:t>compounding</a:t>
            </a:r>
            <a:r>
              <a:rPr lang="en-GB" altLang="en-US" sz="2000">
                <a:latin typeface="Times New Roman" pitchFamily="18" charset="0"/>
              </a:rPr>
              <a:t>, </a:t>
            </a:r>
            <a:r>
              <a:rPr lang="en-GB" altLang="en-US" sz="2000" i="1">
                <a:latin typeface="Times New Roman" pitchFamily="18" charset="0"/>
              </a:rPr>
              <a:t>concatenation</a:t>
            </a:r>
            <a:r>
              <a:rPr lang="en-GB" altLang="en-US" sz="2000">
                <a:latin typeface="Times New Roman" pitchFamily="18" charset="0"/>
              </a:rPr>
              <a:t>, or </a:t>
            </a:r>
            <a:r>
              <a:rPr lang="en-GB" altLang="en-US" sz="2000" i="1">
                <a:latin typeface="Times New Roman" pitchFamily="18" charset="0"/>
              </a:rPr>
              <a:t>composition</a:t>
            </a:r>
          </a:p>
        </p:txBody>
      </p:sp>
    </p:spTree>
    <p:extLst>
      <p:ext uri="{BB962C8B-B14F-4D97-AF65-F5344CB8AC3E}">
        <p14:creationId xmlns:p14="http://schemas.microsoft.com/office/powerpoint/2010/main" val="493094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Concatenation.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46125" y="5014913"/>
            <a:ext cx="8016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2000">
                <a:latin typeface="Times New Roman" pitchFamily="18" charset="0"/>
              </a:rPr>
              <a:t>Matrix product is variously referred to as </a:t>
            </a:r>
            <a:r>
              <a:rPr lang="en-GB" altLang="en-US" sz="2000" i="1">
                <a:latin typeface="Times New Roman" pitchFamily="18" charset="0"/>
              </a:rPr>
              <a:t>compounding</a:t>
            </a:r>
            <a:r>
              <a:rPr lang="en-GB" altLang="en-US" sz="2000">
                <a:latin typeface="Times New Roman" pitchFamily="18" charset="0"/>
              </a:rPr>
              <a:t>, </a:t>
            </a:r>
            <a:r>
              <a:rPr lang="en-GB" altLang="en-US" sz="2000" i="1">
                <a:latin typeface="Times New Roman" pitchFamily="18" charset="0"/>
              </a:rPr>
              <a:t>concatenation</a:t>
            </a:r>
            <a:r>
              <a:rPr lang="en-GB" altLang="en-US" sz="2000">
                <a:latin typeface="Times New Roman" pitchFamily="18" charset="0"/>
              </a:rPr>
              <a:t>, or </a:t>
            </a:r>
            <a:r>
              <a:rPr lang="en-GB" altLang="en-US" sz="2000" i="1">
                <a:latin typeface="Times New Roman" pitchFamily="18" charset="0"/>
              </a:rPr>
              <a:t>composition.</a:t>
            </a:r>
          </a:p>
          <a:p>
            <a:pPr algn="l"/>
            <a:r>
              <a:rPr lang="en-GB" altLang="en-US" sz="2000">
                <a:latin typeface="Times New Roman" pitchFamily="18" charset="0"/>
              </a:rPr>
              <a:t>This single matrix is called the</a:t>
            </a:r>
            <a:r>
              <a:rPr lang="en-GB" altLang="en-US" sz="2000" i="1">
                <a:latin typeface="Times New Roman" pitchFamily="18" charset="0"/>
              </a:rPr>
              <a:t> Coordinate Transformation Matrix o</a:t>
            </a:r>
            <a:r>
              <a:rPr lang="en-GB" altLang="en-US" sz="2000">
                <a:latin typeface="Times New Roman" pitchFamily="18" charset="0"/>
              </a:rPr>
              <a:t>r </a:t>
            </a:r>
            <a:r>
              <a:rPr lang="en-GB" altLang="en-US" sz="2000" i="1">
                <a:latin typeface="Times New Roman" pitchFamily="18" charset="0"/>
              </a:rPr>
              <a:t>CTM.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685800" y="2209800"/>
          <a:ext cx="7620000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Equation" r:id="rId4" imgW="2844800" imgH="965200" progId="Equation.3">
                  <p:embed/>
                </p:oleObj>
              </mc:Choice>
              <mc:Fallback>
                <p:oleObj name="Equation" r:id="rId4" imgW="28448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09800"/>
                        <a:ext cx="7620000" cy="2584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3520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Properties of translations.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57200" y="2209800"/>
          <a:ext cx="594360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4" imgW="2501900" imgH="965200" progId="Equation.3">
                  <p:embed/>
                </p:oleObj>
              </mc:Choice>
              <mc:Fallback>
                <p:oleObj name="Equation" r:id="rId4" imgW="25019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5943600" cy="2293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491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2000">
                <a:latin typeface="Times New Roman" pitchFamily="18" charset="0"/>
              </a:rPr>
              <a:t>Note : 3. translation matrices are </a:t>
            </a:r>
            <a:r>
              <a:rPr lang="en-GB" altLang="en-US" sz="2000" i="1">
                <a:latin typeface="Times New Roman" pitchFamily="18" charset="0"/>
              </a:rPr>
              <a:t>commutative.</a:t>
            </a:r>
          </a:p>
        </p:txBody>
      </p:sp>
    </p:spTree>
    <p:extLst>
      <p:ext uri="{BB962C8B-B14F-4D97-AF65-F5344CB8AC3E}">
        <p14:creationId xmlns:p14="http://schemas.microsoft.com/office/powerpoint/2010/main" val="215983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Homogeneous form of scale.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267200" y="2133600"/>
          <a:ext cx="30575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" name="Equation" r:id="rId4" imgW="1244600" imgH="482600" progId="Equation.3">
                  <p:embed/>
                </p:oleObj>
              </mc:Choice>
              <mc:Fallback>
                <p:oleObj name="Equation" r:id="rId4" imgW="1244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133600"/>
                        <a:ext cx="3057525" cy="11858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17525" y="2147888"/>
            <a:ext cx="333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2000">
                <a:latin typeface="Times New Roman" pitchFamily="18" charset="0"/>
              </a:rPr>
              <a:t>Recall the (x,y) form of Scale :</a:t>
            </a: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886200" y="4191000"/>
          <a:ext cx="3587750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" name="Equation" r:id="rId6" imgW="1459866" imgH="710891" progId="Equation.3">
                  <p:embed/>
                </p:oleObj>
              </mc:Choice>
              <mc:Fallback>
                <p:oleObj name="Equation" r:id="rId6" imgW="1459866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191000"/>
                        <a:ext cx="3587750" cy="17478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3400" y="3709988"/>
            <a:ext cx="323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2000">
                <a:latin typeface="Times New Roman" pitchFamily="18" charset="0"/>
              </a:rPr>
              <a:t>In homogeneous coordinates :</a:t>
            </a:r>
          </a:p>
        </p:txBody>
      </p:sp>
    </p:spTree>
    <p:extLst>
      <p:ext uri="{BB962C8B-B14F-4D97-AF65-F5344CB8AC3E}">
        <p14:creationId xmlns:p14="http://schemas.microsoft.com/office/powerpoint/2010/main" val="3988029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Concatenation of scales.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04800" y="2362200"/>
          <a:ext cx="8534400" cy="299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Equation" r:id="rId4" imgW="3416300" imgH="1168400" progId="Equation.3">
                  <p:embed/>
                </p:oleObj>
              </mc:Choice>
              <mc:Fallback>
                <p:oleObj name="Equation" r:id="rId4" imgW="3416300" imgH="116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62200"/>
                        <a:ext cx="8534400" cy="29924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114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N04F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377825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371600" y="228600"/>
            <a:ext cx="624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Reflection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5800" y="15240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corresponds to negative scale factors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553200" y="2819400"/>
            <a:ext cx="113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>
                <a:latin typeface="Times New Roman" pitchFamily="18" charset="0"/>
              </a:rPr>
              <a:t>original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74713" y="2784475"/>
            <a:ext cx="175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>
                <a:latin typeface="Times New Roman" pitchFamily="18" charset="0"/>
              </a:rPr>
              <a:t>s</a:t>
            </a:r>
            <a:r>
              <a:rPr lang="en-US" altLang="en-US" sz="2400" baseline="-25000">
                <a:latin typeface="Times New Roman" pitchFamily="18" charset="0"/>
              </a:rPr>
              <a:t>x</a:t>
            </a:r>
            <a:r>
              <a:rPr lang="en-US" altLang="en-US" sz="2400">
                <a:latin typeface="Times New Roman" pitchFamily="18" charset="0"/>
              </a:rPr>
              <a:t> = -1 s</a:t>
            </a:r>
            <a:r>
              <a:rPr lang="en-US" altLang="en-US" sz="2400" baseline="-25000">
                <a:latin typeface="Times New Roman" pitchFamily="18" charset="0"/>
              </a:rPr>
              <a:t>y</a:t>
            </a:r>
            <a:r>
              <a:rPr lang="en-US" altLang="en-US" sz="2400">
                <a:latin typeface="Times New Roman" pitchFamily="18" charset="0"/>
              </a:rPr>
              <a:t> = 1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87400" y="4876800"/>
            <a:ext cx="185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>
                <a:latin typeface="Times New Roman" pitchFamily="18" charset="0"/>
              </a:rPr>
              <a:t>s</a:t>
            </a:r>
            <a:r>
              <a:rPr lang="en-US" altLang="en-US" sz="2400" baseline="-25000">
                <a:latin typeface="Times New Roman" pitchFamily="18" charset="0"/>
              </a:rPr>
              <a:t>x</a:t>
            </a:r>
            <a:r>
              <a:rPr lang="en-US" altLang="en-US" sz="2400">
                <a:latin typeface="Times New Roman" pitchFamily="18" charset="0"/>
              </a:rPr>
              <a:t> = -1 s</a:t>
            </a:r>
            <a:r>
              <a:rPr lang="en-US" altLang="en-US" sz="2400" baseline="-25000">
                <a:latin typeface="Times New Roman" pitchFamily="18" charset="0"/>
              </a:rPr>
              <a:t>y</a:t>
            </a:r>
            <a:r>
              <a:rPr lang="en-US" altLang="en-US" sz="2400">
                <a:latin typeface="Times New Roman" pitchFamily="18" charset="0"/>
              </a:rPr>
              <a:t> = -1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248400" y="4876800"/>
            <a:ext cx="175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>
                <a:latin typeface="Times New Roman" pitchFamily="18" charset="0"/>
              </a:rPr>
              <a:t>s</a:t>
            </a:r>
            <a:r>
              <a:rPr lang="en-US" altLang="en-US" sz="2400" baseline="-25000">
                <a:latin typeface="Times New Roman" pitchFamily="18" charset="0"/>
              </a:rPr>
              <a:t>x</a:t>
            </a:r>
            <a:r>
              <a:rPr lang="en-US" altLang="en-US" sz="2400">
                <a:latin typeface="Times New Roman" pitchFamily="18" charset="0"/>
              </a:rPr>
              <a:t> = 1 s</a:t>
            </a:r>
            <a:r>
              <a:rPr lang="en-US" altLang="en-US" sz="2400" baseline="-25000">
                <a:latin typeface="Times New Roman" pitchFamily="18" charset="0"/>
              </a:rPr>
              <a:t>y</a:t>
            </a:r>
            <a:r>
              <a:rPr lang="en-US" altLang="en-US" sz="2400">
                <a:latin typeface="Times New Roman" pitchFamily="18" charset="0"/>
              </a:rPr>
              <a:t> = -1</a:t>
            </a:r>
          </a:p>
        </p:txBody>
      </p:sp>
    </p:spTree>
    <p:extLst>
      <p:ext uri="{BB962C8B-B14F-4D97-AF65-F5344CB8AC3E}">
        <p14:creationId xmlns:p14="http://schemas.microsoft.com/office/powerpoint/2010/main" val="1632804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Homogeneous form of rotation.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590800" y="2057400"/>
          <a:ext cx="38862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Equation" r:id="rId4" imgW="1955800" imgH="711200" progId="Equation.3">
                  <p:embed/>
                </p:oleObj>
              </mc:Choice>
              <mc:Fallback>
                <p:oleObj name="Equation" r:id="rId4" imgW="1955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57400"/>
                        <a:ext cx="3886200" cy="1412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828800" y="3733800"/>
          <a:ext cx="5486400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3" name="Equation" r:id="rId6" imgW="2286000" imgH="939600" progId="Equation.3">
                  <p:embed/>
                </p:oleObj>
              </mc:Choice>
              <mc:Fallback>
                <p:oleObj name="Equation" r:id="rId6" imgW="22860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33800"/>
                        <a:ext cx="5486400" cy="22558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114800" y="60960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400">
                <a:latin typeface="Times New Roman" pitchFamily="18" charset="0"/>
              </a:rPr>
              <a:t>i.e. the inverse is the transpose</a:t>
            </a:r>
            <a:endParaRPr lang="en-GB" altLang="en-US" sz="2400" baseline="-25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42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848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/>
              <a:t>Orthogonality of rotation matrices.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838200" y="2743200"/>
          <a:ext cx="7570788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" name="Denklem" r:id="rId4" imgW="3810000" imgH="711200" progId="Equation.3">
                  <p:embed/>
                </p:oleObj>
              </mc:Choice>
              <mc:Fallback>
                <p:oleObj name="Denklem" r:id="rId4" imgW="38100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43200"/>
                        <a:ext cx="7570788" cy="1412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219200" y="4495800"/>
          <a:ext cx="6815138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" name="Equation" r:id="rId6" imgW="3429000" imgH="711000" progId="Equation.3">
                  <p:embed/>
                </p:oleObj>
              </mc:Choice>
              <mc:Fallback>
                <p:oleObj name="Equation" r:id="rId6" imgW="34290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495800"/>
                        <a:ext cx="6815138" cy="1412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48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</a:p>
          <a:p>
            <a:r>
              <a:rPr lang="en-US" dirty="0" smtClean="0"/>
              <a:t>Rotation</a:t>
            </a:r>
          </a:p>
          <a:p>
            <a:r>
              <a:rPr lang="en-US" dirty="0" smtClean="0"/>
              <a:t>Scaling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Shearing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5562600" y="2209800"/>
            <a:ext cx="60960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7086600" y="1703173"/>
            <a:ext cx="60960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6019800" y="2046073"/>
            <a:ext cx="1219200" cy="506627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5562600" y="3505200"/>
            <a:ext cx="609600" cy="685800"/>
          </a:xfrm>
          <a:prstGeom prst="triangl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8903105">
            <a:off x="5257799" y="3390082"/>
            <a:ext cx="60960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urved Connector 30"/>
          <p:cNvCxnSpPr>
            <a:stCxn id="9" idx="0"/>
            <a:endCxn id="10" idx="0"/>
          </p:cNvCxnSpPr>
          <p:nvPr/>
        </p:nvCxnSpPr>
        <p:spPr>
          <a:xfrm rot="16200000" flipV="1">
            <a:off x="5586424" y="3224223"/>
            <a:ext cx="14904" cy="547049"/>
          </a:xfrm>
          <a:prstGeom prst="curvedConnector3">
            <a:avLst>
              <a:gd name="adj1" fmla="val 2140372"/>
            </a:avLst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34"/>
          <p:cNvSpPr/>
          <p:nvPr/>
        </p:nvSpPr>
        <p:spPr>
          <a:xfrm>
            <a:off x="6849762" y="2743200"/>
            <a:ext cx="1379838" cy="1432895"/>
          </a:xfrm>
          <a:prstGeom prst="triangl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7234881" y="3274964"/>
            <a:ext cx="60960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35" idx="5"/>
          </p:cNvCxnSpPr>
          <p:nvPr/>
        </p:nvCxnSpPr>
        <p:spPr>
          <a:xfrm flipH="1">
            <a:off x="7696201" y="3459648"/>
            <a:ext cx="188440" cy="1582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1"/>
            <a:endCxn id="36" idx="1"/>
          </p:cNvCxnSpPr>
          <p:nvPr/>
        </p:nvCxnSpPr>
        <p:spPr>
          <a:xfrm>
            <a:off x="7194722" y="3459648"/>
            <a:ext cx="192559" cy="1582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5" idx="3"/>
          </p:cNvCxnSpPr>
          <p:nvPr/>
        </p:nvCxnSpPr>
        <p:spPr>
          <a:xfrm flipV="1">
            <a:off x="7539681" y="3960764"/>
            <a:ext cx="0" cy="2153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Isosceles Triangle 45"/>
          <p:cNvSpPr/>
          <p:nvPr/>
        </p:nvSpPr>
        <p:spPr>
          <a:xfrm>
            <a:off x="5198844" y="4724400"/>
            <a:ext cx="609600" cy="685800"/>
          </a:xfrm>
          <a:prstGeom prst="triangl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 rot="10800000">
            <a:off x="5198843" y="5703674"/>
            <a:ext cx="60960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4724400" y="5562600"/>
            <a:ext cx="16764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Isosceles Triangle 59"/>
          <p:cNvSpPr/>
          <p:nvPr/>
        </p:nvSpPr>
        <p:spPr>
          <a:xfrm>
            <a:off x="6889922" y="5067300"/>
            <a:ext cx="609600" cy="685800"/>
          </a:xfrm>
          <a:prstGeom prst="triangl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>
            <a:off x="7696200" y="5067300"/>
            <a:ext cx="609600" cy="685800"/>
          </a:xfrm>
          <a:prstGeom prst="triangle">
            <a:avLst>
              <a:gd name="adj" fmla="val 77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499522" y="5410200"/>
            <a:ext cx="34495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5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990600"/>
          </a:xfrm>
        </p:spPr>
        <p:txBody>
          <a:bodyPr/>
          <a:lstStyle/>
          <a:p>
            <a:pPr eaLnBrk="1" hangingPunct="1"/>
            <a:r>
              <a:rPr lang="en-GB" altLang="en-US" smtClean="0"/>
              <a:t>Other properties of rotation.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066800" y="2133600"/>
          <a:ext cx="6934200" cy="410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Equation" r:id="rId4" imgW="2616200" imgH="1549400" progId="Equation.3">
                  <p:embed/>
                </p:oleObj>
              </mc:Choice>
              <mc:Fallback>
                <p:oleObj name="Equation" r:id="rId4" imgW="2616200" imgH="154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6934200" cy="41068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116013" y="5589588"/>
            <a:ext cx="68405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57200" y="838200"/>
          <a:ext cx="8229600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name="Bitmap Image" r:id="rId4" imgW="7201905" imgH="4323810" progId="Paint.Picture">
                  <p:embed/>
                </p:oleObj>
              </mc:Choice>
              <mc:Fallback>
                <p:oleObj name="Bitmap Image" r:id="rId4" imgW="7201905" imgH="43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8229600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351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2D Composite Transformations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Combine transformations of different type</a:t>
            </a:r>
          </a:p>
          <a:p>
            <a:pPr lvl="1" eaLnBrk="1" hangingPunct="1"/>
            <a:r>
              <a:rPr lang="en-GB" altLang="en-US" smtClean="0"/>
              <a:t>translate, rotate, translate</a:t>
            </a:r>
          </a:p>
          <a:p>
            <a:pPr lvl="1" eaLnBrk="1" hangingPunct="1"/>
            <a:r>
              <a:rPr lang="en-GB" altLang="en-US" smtClean="0"/>
              <a:t>translate, scale, translate</a:t>
            </a:r>
          </a:p>
          <a:p>
            <a:pPr lvl="1" eaLnBrk="1" hangingPunct="1"/>
            <a:r>
              <a:rPr lang="en-GB" altLang="en-US" smtClean="0"/>
              <a:t>translate, reflect, translate</a:t>
            </a:r>
          </a:p>
          <a:p>
            <a:pPr eaLnBrk="1" hangingPunct="1"/>
            <a:r>
              <a:rPr lang="en-GB" altLang="en-US" smtClean="0"/>
              <a:t>Use to rotate or scale an object w.r.t. a point that is not the origin</a:t>
            </a:r>
          </a:p>
          <a:p>
            <a:pPr eaLnBrk="1" hangingPunct="1"/>
            <a:r>
              <a:rPr lang="en-GB" altLang="en-US" smtClean="0"/>
              <a:t>Implement by multiplication of the corresponding homogeneous matrices</a:t>
            </a:r>
          </a:p>
        </p:txBody>
      </p:sp>
    </p:spTree>
    <p:extLst>
      <p:ext uri="{BB962C8B-B14F-4D97-AF65-F5344CB8AC3E}">
        <p14:creationId xmlns:p14="http://schemas.microsoft.com/office/powerpoint/2010/main" val="554258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ADGHB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2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Hearn-Baker-cright-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6324600"/>
            <a:ext cx="7105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61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85800" y="609600"/>
          <a:ext cx="7772400" cy="545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5" name="Bitmap Image" r:id="rId4" imgW="6923810" imgH="4858428" progId="Paint.Picture">
                  <p:embed/>
                </p:oleObj>
              </mc:Choice>
              <mc:Fallback>
                <p:oleObj name="Bitmap Image" r:id="rId4" imgW="6923810" imgH="485842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09600"/>
                        <a:ext cx="7772400" cy="545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0668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ADGHBH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Hearn-Baker-cright-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6324600"/>
            <a:ext cx="7105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751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62000" y="685800"/>
          <a:ext cx="7354888" cy="529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Bitmap Image" r:id="rId4" imgW="6780952" imgH="4885714" progId="Paint.Picture">
                  <p:embed/>
                </p:oleObj>
              </mc:Choice>
              <mc:Fallback>
                <p:oleObj name="Bitmap Image" r:id="rId4" imgW="6780952" imgH="48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85800"/>
                        <a:ext cx="7354888" cy="529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185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ADGHBK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2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Hearn-Baker-cright-n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6324600"/>
            <a:ext cx="7105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609600" y="1200150"/>
          <a:ext cx="7848600" cy="502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3" name="Bitmap Image" r:id="rId6" imgW="6961905" imgH="4458322" progId="Paint.Picture">
                  <p:embed/>
                </p:oleObj>
              </mc:Choice>
              <mc:Fallback>
                <p:oleObj name="Bitmap Image" r:id="rId6" imgW="6961905" imgH="445832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00150"/>
                        <a:ext cx="7848600" cy="502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4800" y="6172200"/>
            <a:ext cx="8458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6297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838200" y="762000"/>
          <a:ext cx="7562850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7" name="Bitmap Image" r:id="rId4" imgW="6897063" imgH="4800000" progId="Paint.Picture">
                  <p:embed/>
                </p:oleObj>
              </mc:Choice>
              <mc:Fallback>
                <p:oleObj name="Bitmap Image" r:id="rId4" imgW="6897063" imgH="48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62000"/>
                        <a:ext cx="7562850" cy="526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752600" y="56388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400">
                <a:latin typeface="Times New Roman" pitchFamily="18" charset="0"/>
              </a:rPr>
              <a:t>reflection in x and y axes</a:t>
            </a:r>
            <a:endParaRPr lang="en-GB" altLang="en-US" sz="2400" baseline="-25000">
              <a:latin typeface="Times New Roman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867400" y="56388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400">
                <a:latin typeface="Times New Roman" pitchFamily="18" charset="0"/>
              </a:rPr>
              <a:t>reflection in origin</a:t>
            </a:r>
            <a:endParaRPr lang="en-GB" altLang="en-US" sz="2400" baseline="-25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2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311275" y="3914775"/>
          <a:ext cx="5749925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7" name="Equation" r:id="rId4" imgW="1485900" imgH="457200" progId="Equation.DSMT4">
                  <p:embed/>
                </p:oleObj>
              </mc:Choice>
              <mc:Fallback>
                <p:oleObj name="Equation" r:id="rId4" imgW="1485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3914775"/>
                        <a:ext cx="5749925" cy="176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296988" y="1919288"/>
          <a:ext cx="5799137" cy="17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8" name="Equation" r:id="rId6" imgW="1498600" imgH="457200" progId="Equation.DSMT4">
                  <p:embed/>
                </p:oleObj>
              </mc:Choice>
              <mc:Fallback>
                <p:oleObj name="Equation" r:id="rId6" imgW="1498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1919288"/>
                        <a:ext cx="5799137" cy="176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685800" y="1219200"/>
          <a:ext cx="7620000" cy="479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9" name="Bitmap Image" r:id="rId8" imgW="7095238" imgH="4466667" progId="Paint.Picture">
                  <p:embed/>
                </p:oleObj>
              </mc:Choice>
              <mc:Fallback>
                <p:oleObj name="Bitmap Image" r:id="rId8" imgW="7095238" imgH="44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7620000" cy="479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651500" y="5300663"/>
            <a:ext cx="2736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en-US" sz="2400">
                <a:latin typeface="Times New Roman" pitchFamily="18" charset="0"/>
              </a:rPr>
              <a:t>Sh</a:t>
            </a:r>
            <a:r>
              <a:rPr lang="tr-TR" altLang="en-US" sz="2400" baseline="-25000">
                <a:latin typeface="Times New Roman" pitchFamily="18" charset="0"/>
              </a:rPr>
              <a:t>x </a:t>
            </a:r>
            <a:r>
              <a:rPr lang="tr-TR" altLang="en-US" sz="2400">
                <a:latin typeface="Times New Roman" pitchFamily="18" charset="0"/>
              </a:rPr>
              <a:t>gives the slope of a vertical line after shear, as dx/dy</a:t>
            </a:r>
          </a:p>
        </p:txBody>
      </p:sp>
      <p:pic>
        <p:nvPicPr>
          <p:cNvPr id="34822" name="Picture 6" descr="AN04F4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349500"/>
            <a:ext cx="203676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765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Vector Bases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When  we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to represent a vector, we are actually using 3 orthogonal vectors as basis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1,0,0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  <m:r>
                              <a:rPr lang="en-US" i="1">
                                <a:latin typeface="Cambria Math"/>
                              </a:rPr>
                              <m:t>,0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Imagine that we have two different bases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Each basis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can be expressed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as 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are scalar components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695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3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 flipH="1" flipV="1">
            <a:off x="1219200" y="6096000"/>
            <a:ext cx="5756275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066800" y="1995488"/>
          <a:ext cx="5699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3" name="Equation" r:id="rId4" imgW="139579" imgH="164957" progId="Equation.3">
                  <p:embed/>
                </p:oleObj>
              </mc:Choice>
              <mc:Fallback>
                <p:oleObj name="Equation" r:id="rId4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95488"/>
                        <a:ext cx="56991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724275" y="1527175"/>
          <a:ext cx="4933950" cy="30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4" name="Equation" r:id="rId6" imgW="1498600" imgH="939800" progId="Equation.3">
                  <p:embed/>
                </p:oleObj>
              </mc:Choice>
              <mc:Fallback>
                <p:oleObj name="Equation" r:id="rId6" imgW="14986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1527175"/>
                        <a:ext cx="4933950" cy="308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636713" y="3505200"/>
            <a:ext cx="2590800" cy="2590800"/>
          </a:xfrm>
          <a:prstGeom prst="rect">
            <a:avLst/>
          </a:prstGeom>
          <a:solidFill>
            <a:srgbClr val="0066FF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838200" y="3352800"/>
          <a:ext cx="762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5" name="Equation" r:id="rId8" imgW="317225" imgH="203024" progId="Equation.3">
                  <p:embed/>
                </p:oleObj>
              </mc:Choice>
              <mc:Fallback>
                <p:oleObj name="Equation" r:id="rId8" imgW="317225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7620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3536950" y="6113463"/>
          <a:ext cx="8064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6" name="Equation" r:id="rId10" imgW="317225" imgH="203024" progId="Equation.3">
                  <p:embed/>
                </p:oleObj>
              </mc:Choice>
              <mc:Fallback>
                <p:oleObj name="Equation" r:id="rId10" imgW="317225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6113463"/>
                        <a:ext cx="806450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3517900" y="3505200"/>
          <a:ext cx="7096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7" name="Equation" r:id="rId12" imgW="279279" imgH="203112" progId="Equation.3">
                  <p:embed/>
                </p:oleObj>
              </mc:Choice>
              <mc:Fallback>
                <p:oleObj name="Equation" r:id="rId12" imgW="27927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3505200"/>
                        <a:ext cx="70961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808038" y="6172200"/>
          <a:ext cx="8239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8" name="Equation" r:id="rId14" imgW="342751" imgH="203112" progId="Equation.3">
                  <p:embed/>
                </p:oleObj>
              </mc:Choice>
              <mc:Fallback>
                <p:oleObj name="Equation" r:id="rId14" imgW="34275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6172200"/>
                        <a:ext cx="82391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362200" y="4343400"/>
            <a:ext cx="1295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b="1" i="1">
                <a:latin typeface="Times New Roman" pitchFamily="18" charset="0"/>
              </a:rPr>
              <a:t>S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rot="-5400000" flipH="1" flipV="1">
            <a:off x="-706438" y="4135438"/>
            <a:ext cx="4613275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7010400" y="6019800"/>
          <a:ext cx="3540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9" name="Equation" r:id="rId16" imgW="126835" imgH="139518" progId="Equation.3">
                  <p:embed/>
                </p:oleObj>
              </mc:Choice>
              <mc:Fallback>
                <p:oleObj name="Equation" r:id="rId16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19800"/>
                        <a:ext cx="3540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08763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 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H="1" flipV="1">
            <a:off x="1185863" y="6096000"/>
            <a:ext cx="5756275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7010400" y="6019800"/>
          <a:ext cx="3540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7" name="Equation" r:id="rId4" imgW="126835" imgH="139518" progId="Equation.3">
                  <p:embed/>
                </p:oleObj>
              </mc:Choice>
              <mc:Fallback>
                <p:oleObj name="Equation" r:id="rId4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19800"/>
                        <a:ext cx="3540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1066800" y="1995488"/>
          <a:ext cx="5699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8" name="Equation" r:id="rId6" imgW="139579" imgH="164957" progId="Equation.3">
                  <p:embed/>
                </p:oleObj>
              </mc:Choice>
              <mc:Fallback>
                <p:oleObj name="Equation" r:id="rId6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95488"/>
                        <a:ext cx="56991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4967288" y="1616075"/>
          <a:ext cx="3341687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9" name="Equation" r:id="rId8" imgW="863600" imgH="685800" progId="Equation.3">
                  <p:embed/>
                </p:oleObj>
              </mc:Choice>
              <mc:Fallback>
                <p:oleObj name="Equation" r:id="rId8" imgW="863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1616075"/>
                        <a:ext cx="3341687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636713" y="3495675"/>
            <a:ext cx="2590800" cy="2571750"/>
          </a:xfrm>
          <a:prstGeom prst="rect">
            <a:avLst/>
          </a:prstGeom>
          <a:solidFill>
            <a:srgbClr val="0066FF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362200" y="4343400"/>
            <a:ext cx="1295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b="1" i="1">
                <a:latin typeface="Times New Roman" pitchFamily="18" charset="0"/>
              </a:rPr>
              <a:t>S</a:t>
            </a:r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914400" y="3352800"/>
          <a:ext cx="762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0" name="Equation" r:id="rId10" imgW="317225" imgH="203024" progId="Equation.3">
                  <p:embed/>
                </p:oleObj>
              </mc:Choice>
              <mc:Fallback>
                <p:oleObj name="Equation" r:id="rId10" imgW="317225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2800"/>
                        <a:ext cx="7620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3536950" y="6113463"/>
          <a:ext cx="8064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1" name="Equation" r:id="rId12" imgW="317225" imgH="203024" progId="Equation.3">
                  <p:embed/>
                </p:oleObj>
              </mc:Choice>
              <mc:Fallback>
                <p:oleObj name="Equation" r:id="rId12" imgW="317225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6113463"/>
                        <a:ext cx="806450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Object 11"/>
          <p:cNvGraphicFramePr>
            <a:graphicFrameLocks noChangeAspect="1"/>
          </p:cNvGraphicFramePr>
          <p:nvPr/>
        </p:nvGraphicFramePr>
        <p:xfrm>
          <a:off x="3581400" y="3446463"/>
          <a:ext cx="70961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2" name="Equation" r:id="rId14" imgW="279279" imgH="203112" progId="Equation.3">
                  <p:embed/>
                </p:oleObj>
              </mc:Choice>
              <mc:Fallback>
                <p:oleObj name="Equation" r:id="rId14" imgW="27927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446463"/>
                        <a:ext cx="70961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12"/>
          <p:cNvGraphicFramePr>
            <a:graphicFrameLocks noChangeAspect="1"/>
          </p:cNvGraphicFramePr>
          <p:nvPr/>
        </p:nvGraphicFramePr>
        <p:xfrm>
          <a:off x="808038" y="6172200"/>
          <a:ext cx="8239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3" name="Equation" r:id="rId16" imgW="342751" imgH="203112" progId="Equation.3">
                  <p:embed/>
                </p:oleObj>
              </mc:Choice>
              <mc:Fallback>
                <p:oleObj name="Equation" r:id="rId16" imgW="34275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6172200"/>
                        <a:ext cx="82391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7" name="Line 13"/>
          <p:cNvSpPr>
            <a:spLocks noChangeShapeType="1"/>
          </p:cNvSpPr>
          <p:nvPr/>
        </p:nvSpPr>
        <p:spPr bwMode="auto">
          <a:xfrm rot="-5400000" flipH="1" flipV="1">
            <a:off x="-706438" y="4135438"/>
            <a:ext cx="4613275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8012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 flipH="1" flipV="1">
            <a:off x="1185863" y="6154738"/>
            <a:ext cx="5756275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 rot="-5400000" flipH="1" flipV="1">
            <a:off x="-630238" y="4135438"/>
            <a:ext cx="4613275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 rot="5400000" flipV="1">
            <a:off x="1143000" y="2981325"/>
            <a:ext cx="3733800" cy="2590800"/>
          </a:xfrm>
          <a:prstGeom prst="parallelogram">
            <a:avLst>
              <a:gd name="adj" fmla="val 41174"/>
            </a:avLst>
          </a:prstGeom>
          <a:solidFill>
            <a:srgbClr val="0066FF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</a:t>
            </a: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066800" y="1995488"/>
          <a:ext cx="5699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1" name="Equation" r:id="rId4" imgW="139579" imgH="164957" progId="Equation.3">
                  <p:embed/>
                </p:oleObj>
              </mc:Choice>
              <mc:Fallback>
                <p:oleObj name="Equation" r:id="rId4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95488"/>
                        <a:ext cx="56991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762000" y="3200400"/>
          <a:ext cx="762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2" name="Equation" r:id="rId6" imgW="317225" imgH="203024" progId="Equation.3">
                  <p:embed/>
                </p:oleObj>
              </mc:Choice>
              <mc:Fallback>
                <p:oleObj name="Equation" r:id="rId6" imgW="317225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7620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4173538" y="5008563"/>
          <a:ext cx="11604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3" name="Equation" r:id="rId8" imgW="457002" imgH="203112" progId="Equation.3">
                  <p:embed/>
                </p:oleObj>
              </mc:Choice>
              <mc:Fallback>
                <p:oleObj name="Equation" r:id="rId8" imgW="45700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5008563"/>
                        <a:ext cx="1160462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808038" y="6172200"/>
          <a:ext cx="8239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4" name="Equation" r:id="rId10" imgW="342751" imgH="203112" progId="Equation.3">
                  <p:embed/>
                </p:oleObj>
              </mc:Choice>
              <mc:Fallback>
                <p:oleObj name="Equation" r:id="rId10" imgW="34275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6172200"/>
                        <a:ext cx="82391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057400" y="3733800"/>
            <a:ext cx="1828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i="1">
                <a:latin typeface="Times New Roman" pitchFamily="18" charset="0"/>
              </a:rPr>
              <a:t>T(S)</a:t>
            </a:r>
          </a:p>
        </p:txBody>
      </p:sp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5726113" y="1616075"/>
          <a:ext cx="3341687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5" name="Equation" r:id="rId12" imgW="863600" imgH="685800" progId="Equation.3">
                  <p:embed/>
                </p:oleObj>
              </mc:Choice>
              <mc:Fallback>
                <p:oleObj name="Equation" r:id="rId12" imgW="863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1616075"/>
                        <a:ext cx="3341687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4129088" y="1912938"/>
          <a:ext cx="11287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6" name="Equation" r:id="rId14" imgW="444307" imgH="203112" progId="Equation.3">
                  <p:embed/>
                </p:oleObj>
              </mc:Choice>
              <mc:Fallback>
                <p:oleObj name="Equation" r:id="rId14" imgW="44430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1912938"/>
                        <a:ext cx="1128712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1" name="Object 13"/>
          <p:cNvGraphicFramePr>
            <a:graphicFrameLocks noChangeAspect="1"/>
          </p:cNvGraphicFramePr>
          <p:nvPr/>
        </p:nvGraphicFramePr>
        <p:xfrm>
          <a:off x="7010400" y="6019800"/>
          <a:ext cx="3540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7" name="Equation" r:id="rId16" imgW="126835" imgH="139518" progId="Equation.3">
                  <p:embed/>
                </p:oleObj>
              </mc:Choice>
              <mc:Fallback>
                <p:oleObj name="Equation" r:id="rId16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19800"/>
                        <a:ext cx="3540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474125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2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779838" y="1543050"/>
          <a:ext cx="5070475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5" name="Equation" r:id="rId4" imgW="1511300" imgH="939800" progId="Equation.DSMT4">
                  <p:embed/>
                </p:oleObj>
              </mc:Choice>
              <mc:Fallback>
                <p:oleObj name="Equation" r:id="rId4" imgW="15113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543050"/>
                        <a:ext cx="5070475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Line 4"/>
          <p:cNvSpPr>
            <a:spLocks noChangeShapeType="1"/>
          </p:cNvSpPr>
          <p:nvPr/>
        </p:nvSpPr>
        <p:spPr bwMode="auto">
          <a:xfrm flipH="1" flipV="1">
            <a:off x="342900" y="5745163"/>
            <a:ext cx="4033838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122238" y="2755900"/>
          <a:ext cx="39846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6" name="Equation" r:id="rId6" imgW="139579" imgH="164957" progId="Equation.3">
                  <p:embed/>
                </p:oleObj>
              </mc:Choice>
              <mc:Fallback>
                <p:oleObj name="Equation" r:id="rId6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2755900"/>
                        <a:ext cx="398462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58813" y="3930650"/>
            <a:ext cx="1816100" cy="1801813"/>
          </a:xfrm>
          <a:prstGeom prst="rect">
            <a:avLst/>
          </a:prstGeom>
          <a:solidFill>
            <a:srgbClr val="0066FF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168400" y="4518025"/>
            <a:ext cx="9064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b="1" i="1">
                <a:latin typeface="Times New Roman" pitchFamily="18" charset="0"/>
              </a:rPr>
              <a:t>S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rot="-5400000" flipH="1" flipV="1">
            <a:off x="-982662" y="4371975"/>
            <a:ext cx="323215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4424363" y="5692775"/>
          <a:ext cx="24765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7" name="Equation" r:id="rId8" imgW="126835" imgH="139518" progId="Equation.3">
                  <p:embed/>
                </p:oleObj>
              </mc:Choice>
              <mc:Fallback>
                <p:oleObj name="Equation" r:id="rId8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5692775"/>
                        <a:ext cx="247650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122238" y="3760788"/>
          <a:ext cx="5334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8" name="Equation" r:id="rId10" imgW="317225" imgH="203024" progId="Equation.3">
                  <p:embed/>
                </p:oleObj>
              </mc:Choice>
              <mc:Fallback>
                <p:oleObj name="Equation" r:id="rId10" imgW="317225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3760788"/>
                        <a:ext cx="5334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2263775" y="5784850"/>
          <a:ext cx="5635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9" name="Equation" r:id="rId12" imgW="317225" imgH="203024" progId="Equation.3">
                  <p:embed/>
                </p:oleObj>
              </mc:Choice>
              <mc:Fallback>
                <p:oleObj name="Equation" r:id="rId12" imgW="317225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5784850"/>
                        <a:ext cx="5635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2481263" y="3689350"/>
          <a:ext cx="4968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50" name="Equation" r:id="rId14" imgW="279279" imgH="203112" progId="Equation.3">
                  <p:embed/>
                </p:oleObj>
              </mc:Choice>
              <mc:Fallback>
                <p:oleObj name="Equation" r:id="rId14" imgW="27927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3689350"/>
                        <a:ext cx="4968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65088" y="5749925"/>
          <a:ext cx="5778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51" name="Equation" r:id="rId16" imgW="342751" imgH="203112" progId="Equation.3">
                  <p:embed/>
                </p:oleObj>
              </mc:Choice>
              <mc:Fallback>
                <p:oleObj name="Equation" r:id="rId16" imgW="34275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49925"/>
                        <a:ext cx="5778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80805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2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438650" y="1695450"/>
          <a:ext cx="4370388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9" name="Equation" r:id="rId4" imgW="1295400" imgH="457200" progId="Equation.DSMT4">
                  <p:embed/>
                </p:oleObj>
              </mc:Choice>
              <mc:Fallback>
                <p:oleObj name="Equation" r:id="rId4" imgW="1295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1695450"/>
                        <a:ext cx="4370388" cy="154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827088" y="2409825"/>
            <a:ext cx="5557837" cy="4062413"/>
            <a:chOff x="509" y="1152"/>
            <a:chExt cx="4137" cy="3024"/>
          </a:xfrm>
        </p:grpSpPr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 flipH="1" flipV="1">
              <a:off x="747" y="3840"/>
              <a:ext cx="3626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9942" name="Object 6"/>
            <p:cNvGraphicFramePr>
              <a:graphicFrameLocks noChangeAspect="1"/>
            </p:cNvGraphicFramePr>
            <p:nvPr/>
          </p:nvGraphicFramePr>
          <p:xfrm>
            <a:off x="4423" y="3798"/>
            <a:ext cx="223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70" name="Equation" r:id="rId6" imgW="126835" imgH="139518" progId="Equation.3">
                    <p:embed/>
                  </p:oleObj>
                </mc:Choice>
                <mc:Fallback>
                  <p:oleObj name="Equation" r:id="rId6" imgW="126835" imgH="1395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3" y="3798"/>
                          <a:ext cx="223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3" name="Object 7"/>
            <p:cNvGraphicFramePr>
              <a:graphicFrameLocks noChangeAspect="1"/>
            </p:cNvGraphicFramePr>
            <p:nvPr/>
          </p:nvGraphicFramePr>
          <p:xfrm>
            <a:off x="672" y="1257"/>
            <a:ext cx="359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71" name="Equation" r:id="rId8" imgW="139579" imgH="164957" progId="Equation.3">
                    <p:embed/>
                  </p:oleObj>
                </mc:Choice>
                <mc:Fallback>
                  <p:oleObj name="Equation" r:id="rId8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257"/>
                          <a:ext cx="359" cy="3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1031" y="2208"/>
              <a:ext cx="1632" cy="1632"/>
            </a:xfrm>
            <a:prstGeom prst="rect">
              <a:avLst/>
            </a:prstGeom>
            <a:solidFill>
              <a:srgbClr val="0066FF">
                <a:alpha val="50195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9945" name="Text Box 9"/>
            <p:cNvSpPr txBox="1">
              <a:spLocks noChangeArrowheads="1"/>
            </p:cNvSpPr>
            <p:nvPr/>
          </p:nvSpPr>
          <p:spPr bwMode="auto">
            <a:xfrm>
              <a:off x="1487" y="2735"/>
              <a:ext cx="818" cy="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6000" b="1" i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 rot="-5400000" flipH="1" flipV="1">
              <a:off x="-445" y="2605"/>
              <a:ext cx="2906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9947" name="Object 11"/>
            <p:cNvGraphicFramePr>
              <a:graphicFrameLocks noChangeAspect="1"/>
            </p:cNvGraphicFramePr>
            <p:nvPr/>
          </p:nvGraphicFramePr>
          <p:xfrm>
            <a:off x="558" y="2010"/>
            <a:ext cx="480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72" name="Equation" r:id="rId10" imgW="317225" imgH="203024" progId="Equation.3">
                    <p:embed/>
                  </p:oleObj>
                </mc:Choice>
                <mc:Fallback>
                  <p:oleObj name="Equation" r:id="rId10" imgW="317225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" y="2010"/>
                          <a:ext cx="480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8" name="Object 12"/>
            <p:cNvGraphicFramePr>
              <a:graphicFrameLocks noChangeAspect="1"/>
            </p:cNvGraphicFramePr>
            <p:nvPr/>
          </p:nvGraphicFramePr>
          <p:xfrm>
            <a:off x="2228" y="3851"/>
            <a:ext cx="508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73" name="Equation" r:id="rId12" imgW="317225" imgH="203024" progId="Equation.3">
                    <p:embed/>
                  </p:oleObj>
                </mc:Choice>
                <mc:Fallback>
                  <p:oleObj name="Equation" r:id="rId12" imgW="317225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8" y="3851"/>
                          <a:ext cx="508" cy="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9" name="Object 13"/>
            <p:cNvGraphicFramePr>
              <a:graphicFrameLocks noChangeAspect="1"/>
            </p:cNvGraphicFramePr>
            <p:nvPr/>
          </p:nvGraphicFramePr>
          <p:xfrm>
            <a:off x="2651" y="2003"/>
            <a:ext cx="447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74" name="Equation" r:id="rId14" imgW="279279" imgH="203112" progId="Equation.3">
                    <p:embed/>
                  </p:oleObj>
                </mc:Choice>
                <mc:Fallback>
                  <p:oleObj name="Equation" r:id="rId14" imgW="279279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1" y="2003"/>
                          <a:ext cx="447" cy="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50" name="Object 14"/>
            <p:cNvGraphicFramePr>
              <a:graphicFrameLocks noChangeAspect="1"/>
            </p:cNvGraphicFramePr>
            <p:nvPr/>
          </p:nvGraphicFramePr>
          <p:xfrm>
            <a:off x="509" y="3822"/>
            <a:ext cx="519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75" name="Equation" r:id="rId16" imgW="342751" imgH="203112" progId="Equation.3">
                    <p:embed/>
                  </p:oleObj>
                </mc:Choice>
                <mc:Fallback>
                  <p:oleObj name="Equation" r:id="rId16" imgW="34275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" y="3822"/>
                          <a:ext cx="519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7249885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2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267200" y="1752600"/>
          <a:ext cx="44894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6" name="Equation" r:id="rId4" imgW="1435100" imgH="457200" progId="Equation.DSMT4">
                  <p:embed/>
                </p:oleObj>
              </mc:Choice>
              <mc:Fallback>
                <p:oleObj name="Equation" r:id="rId4" imgW="1435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752600"/>
                        <a:ext cx="448945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Line 4"/>
          <p:cNvSpPr>
            <a:spLocks noChangeShapeType="1"/>
          </p:cNvSpPr>
          <p:nvPr/>
        </p:nvSpPr>
        <p:spPr bwMode="auto">
          <a:xfrm rot="17187">
            <a:off x="1508125" y="2581275"/>
            <a:ext cx="15875" cy="383222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 flipV="1">
            <a:off x="1135063" y="6040438"/>
            <a:ext cx="4970462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6327775" y="6061075"/>
          <a:ext cx="3063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7" name="Equation" r:id="rId6" imgW="126835" imgH="139518" progId="Equation.3">
                  <p:embed/>
                </p:oleObj>
              </mc:Choice>
              <mc:Fallback>
                <p:oleObj name="Equation" r:id="rId6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775" y="6061075"/>
                        <a:ext cx="3063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908050" y="2266950"/>
          <a:ext cx="4921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8" name="Equation" r:id="rId8" imgW="139579" imgH="164957" progId="Equation.3">
                  <p:embed/>
                </p:oleObj>
              </mc:Choice>
              <mc:Fallback>
                <p:oleObj name="Equation" r:id="rId8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2266950"/>
                        <a:ext cx="4921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768350" y="3517900"/>
          <a:ext cx="6588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9" name="Equation" r:id="rId10" imgW="317225" imgH="203024" progId="Equation.3">
                  <p:embed/>
                </p:oleObj>
              </mc:Choice>
              <mc:Fallback>
                <p:oleObj name="Equation" r:id="rId10" imgW="317225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3517900"/>
                        <a:ext cx="6588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3513138" y="6034088"/>
          <a:ext cx="7508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0" name="Denklem" r:id="rId12" imgW="342751" imgH="203112" progId="Equation.3">
                  <p:embed/>
                </p:oleObj>
              </mc:Choice>
              <mc:Fallback>
                <p:oleObj name="Denklem" r:id="rId12" imgW="34275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6034088"/>
                        <a:ext cx="7508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10"/>
          <p:cNvGraphicFramePr>
            <a:graphicFrameLocks noChangeAspect="1"/>
          </p:cNvGraphicFramePr>
          <p:nvPr/>
        </p:nvGraphicFramePr>
        <p:xfrm>
          <a:off x="808038" y="6084888"/>
          <a:ext cx="711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1" name="Equation" r:id="rId14" imgW="342751" imgH="203112" progId="Equation.3">
                  <p:embed/>
                </p:oleObj>
              </mc:Choice>
              <mc:Fallback>
                <p:oleObj name="Equation" r:id="rId14" imgW="34275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6084888"/>
                        <a:ext cx="711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1538288" y="3805238"/>
            <a:ext cx="3949700" cy="2238375"/>
            <a:chOff x="748" y="2226"/>
            <a:chExt cx="2880" cy="1632"/>
          </a:xfrm>
        </p:grpSpPr>
        <p:sp>
          <p:nvSpPr>
            <p:cNvPr id="40974" name="AutoShape 12"/>
            <p:cNvSpPr>
              <a:spLocks noChangeArrowheads="1"/>
            </p:cNvSpPr>
            <p:nvPr/>
          </p:nvSpPr>
          <p:spPr bwMode="auto">
            <a:xfrm rot="10800000" flipH="1" flipV="1">
              <a:off x="748" y="2226"/>
              <a:ext cx="2880" cy="1632"/>
            </a:xfrm>
            <a:prstGeom prst="parallelogram">
              <a:avLst>
                <a:gd name="adj" fmla="val 67704"/>
              </a:avLst>
            </a:prstGeom>
            <a:solidFill>
              <a:srgbClr val="0066FF">
                <a:alpha val="50195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0975" name="Text Box 13"/>
            <p:cNvSpPr txBox="1">
              <a:spLocks noChangeArrowheads="1"/>
            </p:cNvSpPr>
            <p:nvPr/>
          </p:nvSpPr>
          <p:spPr bwMode="auto">
            <a:xfrm>
              <a:off x="1631" y="2745"/>
              <a:ext cx="1151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6000" i="1">
                  <a:latin typeface="Times New Roman" pitchFamily="18" charset="0"/>
                </a:rPr>
                <a:t>T(S)</a:t>
              </a:r>
            </a:p>
          </p:txBody>
        </p:sp>
      </p:grpSp>
      <p:graphicFrame>
        <p:nvGraphicFramePr>
          <p:cNvPr id="40972" name="Object 14"/>
          <p:cNvGraphicFramePr>
            <a:graphicFrameLocks noChangeAspect="1"/>
          </p:cNvGraphicFramePr>
          <p:nvPr/>
        </p:nvGraphicFramePr>
        <p:xfrm>
          <a:off x="2012950" y="3598863"/>
          <a:ext cx="1003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2" name="Equation" r:id="rId16" imgW="457002" imgH="203112" progId="Equation.DSMT4">
                  <p:embed/>
                </p:oleObj>
              </mc:Choice>
              <mc:Fallback>
                <p:oleObj name="Equation" r:id="rId16" imgW="45700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3598863"/>
                        <a:ext cx="1003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3" name="Object 15"/>
          <p:cNvGraphicFramePr>
            <a:graphicFrameLocks noChangeAspect="1"/>
          </p:cNvGraphicFramePr>
          <p:nvPr/>
        </p:nvGraphicFramePr>
        <p:xfrm>
          <a:off x="5564188" y="3567113"/>
          <a:ext cx="974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3" name="Equation" r:id="rId18" imgW="444307" imgH="203112" progId="Equation.DSMT4">
                  <p:embed/>
                </p:oleObj>
              </mc:Choice>
              <mc:Fallback>
                <p:oleObj name="Equation" r:id="rId18" imgW="44430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188" y="3567113"/>
                        <a:ext cx="9747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486974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1431925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i="1" smtClean="0">
                <a:cs typeface="Times New Roman" pitchFamily="18" charset="0"/>
              </a:rPr>
              <a:t>Shear</a:t>
            </a:r>
            <a:r>
              <a:rPr lang="en-US" altLang="en-US" smtClean="0"/>
              <a:t> </a:t>
            </a:r>
            <a:r>
              <a:rPr lang="en-US" altLang="en-US" sz="3200" i="1" smtClean="0">
                <a:cs typeface="Times New Roman" pitchFamily="18" charset="0"/>
              </a:rPr>
              <a:t>in x</a:t>
            </a:r>
            <a:r>
              <a:rPr lang="en-US" altLang="en-US" i="1" smtClean="0"/>
              <a:t>:</a:t>
            </a:r>
          </a:p>
          <a:p>
            <a:pPr eaLnBrk="1" hangingPunct="1"/>
            <a:endParaRPr lang="en-US" altLang="en-US" i="1" smtClean="0"/>
          </a:p>
          <a:p>
            <a:pPr eaLnBrk="1" hangingPunct="1"/>
            <a:endParaRPr lang="en-US" altLang="en-US" i="1" smtClean="0"/>
          </a:p>
          <a:p>
            <a:pPr eaLnBrk="1" hangingPunct="1"/>
            <a:endParaRPr lang="en-US" altLang="en-US" smtClean="0"/>
          </a:p>
          <a:p>
            <a:pPr eaLnBrk="1" hangingPunct="1">
              <a:lnSpc>
                <a:spcPct val="40000"/>
              </a:lnSpc>
              <a:buFontTx/>
              <a:buNone/>
            </a:pPr>
            <a:r>
              <a:rPr lang="en-US" altLang="en-US" sz="3200" i="1" smtClean="0">
                <a:cs typeface="Times New Roman" pitchFamily="18" charset="0"/>
              </a:rPr>
              <a:t>Shear</a:t>
            </a:r>
            <a:r>
              <a:rPr lang="en-US" altLang="en-US" smtClean="0"/>
              <a:t> </a:t>
            </a:r>
            <a:r>
              <a:rPr lang="en-US" altLang="en-US" sz="3200" i="1" smtClean="0">
                <a:cs typeface="Times New Roman" pitchFamily="18" charset="0"/>
              </a:rPr>
              <a:t>in y</a:t>
            </a:r>
            <a:r>
              <a:rPr lang="en-US" altLang="en-US" i="1" smtClean="0"/>
              <a:t>:</a:t>
            </a:r>
          </a:p>
          <a:p>
            <a:pPr eaLnBrk="1" hangingPunct="1"/>
            <a:endParaRPr lang="en-US" altLang="en-US" sz="3200" i="1" smtClean="0">
              <a:cs typeface="Times New Roman" pitchFamily="18" charset="0"/>
            </a:endParaRPr>
          </a:p>
          <a:p>
            <a:pPr eaLnBrk="1" hangingPunct="1"/>
            <a:endParaRPr lang="en-US" altLang="en-US" i="1" smtClean="0"/>
          </a:p>
          <a:p>
            <a:pPr eaLnBrk="1" hangingPunct="1"/>
            <a:endParaRPr lang="en-US" altLang="en-US" i="1" smtClean="0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217613" y="1917700"/>
          <a:ext cx="7583487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2" name="Equation" r:id="rId4" imgW="2070100" imgH="457200" progId="Equation.3">
                  <p:embed/>
                </p:oleObj>
              </mc:Choice>
              <mc:Fallback>
                <p:oleObj name="Equation" r:id="rId4" imgW="2070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917700"/>
                        <a:ext cx="7583487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1104900" y="4222750"/>
          <a:ext cx="7693025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" name="Equation" r:id="rId6" imgW="2070100" imgH="482600" progId="Equation.3">
                  <p:embed/>
                </p:oleObj>
              </mc:Choice>
              <mc:Fallback>
                <p:oleObj name="Equation" r:id="rId6" imgW="2070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222750"/>
                        <a:ext cx="7693025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700043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395288"/>
            <a:ext cx="8345488" cy="114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Double Shear:</a:t>
            </a:r>
            <a:r>
              <a:rPr lang="en-US" altLang="en-US" sz="1800" smtClean="0"/>
              <a:t> </a:t>
            </a:r>
            <a:r>
              <a:rPr lang="en-US" altLang="en-US" sz="2800" smtClean="0"/>
              <a:t>not commutative!</a:t>
            </a: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692150" y="3938588"/>
          <a:ext cx="7370763" cy="17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6" name="Equation" r:id="rId4" imgW="1905000" imgH="457200" progId="Equation.3">
                  <p:embed/>
                </p:oleObj>
              </mc:Choice>
              <mc:Fallback>
                <p:oleObj name="Equation" r:id="rId4" imgW="190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3938588"/>
                        <a:ext cx="7370763" cy="176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692150" y="1830388"/>
          <a:ext cx="7419975" cy="17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" name="Equation" r:id="rId6" imgW="1917700" imgH="457200" progId="Equation.3">
                  <p:embed/>
                </p:oleObj>
              </mc:Choice>
              <mc:Fallback>
                <p:oleObj name="Equation" r:id="rId6" imgW="1917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830388"/>
                        <a:ext cx="7419975" cy="176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5029200" y="1828800"/>
            <a:ext cx="2057400" cy="914400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5867400" y="4800600"/>
            <a:ext cx="2057400" cy="914400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>
            <a:off x="1828800" y="3505200"/>
            <a:ext cx="1452563" cy="4572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1828800" y="3487738"/>
            <a:ext cx="1452563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48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533400" y="549275"/>
          <a:ext cx="7559675" cy="539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Bitmap Image" r:id="rId4" imgW="7039958" imgH="5020376" progId="Paint.Picture">
                  <p:embed/>
                </p:oleObj>
              </mc:Choice>
              <mc:Fallback>
                <p:oleObj name="Bitmap Image" r:id="rId4" imgW="7039958" imgH="5020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9275"/>
                        <a:ext cx="7559675" cy="539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36815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685800" y="1219200"/>
          <a:ext cx="7593013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4" name="Bitmap Image" r:id="rId4" imgW="6800000" imgH="3971429" progId="Paint.Picture">
                  <p:embed/>
                </p:oleObj>
              </mc:Choice>
              <mc:Fallback>
                <p:oleObj name="Bitmap Image" r:id="rId4" imgW="6800000" imgH="39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7593013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08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Vector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we write these as a 3x3 matrix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can write the equations as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00" y="2114022"/>
            <a:ext cx="4176000" cy="169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65920"/>
            <a:ext cx="2514600" cy="218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533400" y="1771650"/>
          <a:ext cx="7772400" cy="391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8" name="Bitmap Image" r:id="rId4" imgW="6571429" imgH="3315163" progId="Paint.Picture">
                  <p:embed/>
                </p:oleObj>
              </mc:Choice>
              <mc:Fallback>
                <p:oleObj name="Bitmap Image" r:id="rId4" imgW="6571429" imgH="331516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71650"/>
                        <a:ext cx="7772400" cy="391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9850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33400" y="1066800"/>
          <a:ext cx="7848600" cy="435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2" name="Bitmap Image" r:id="rId4" imgW="6761905" imgH="3753374" progId="Paint.Picture">
                  <p:embed/>
                </p:oleObj>
              </mc:Choice>
              <mc:Fallback>
                <p:oleObj name="Bitmap Image" r:id="rId4" imgW="6761905" imgH="37533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7848600" cy="435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0367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0" y="685800"/>
          <a:ext cx="9144000" cy="560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6" name="Bitmap Image" r:id="rId4" imgW="6714286" imgH="4114286" progId="Paint.Picture">
                  <p:embed/>
                </p:oleObj>
              </mc:Choice>
              <mc:Fallback>
                <p:oleObj name="Bitmap Image" r:id="rId4" imgW="6714286" imgH="41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9144000" cy="560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04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Vector Bases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𝐌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contains the information to go from a representation in one basis to the other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the representation of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with respect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the same vector w.r.t.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we can easily find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𝐚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𝐌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1" i="0" smtClean="0">
                          <a:latin typeface="Cambria Math"/>
                        </a:rPr>
                        <m:t>𝐛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𝐛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𝐌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1" i="0" smtClean="0">
                          <a:latin typeface="Cambria Math"/>
                        </a:rPr>
                        <m:t>𝐚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695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99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have a vector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1,2,3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in some basis</a:t>
                </a:r>
              </a:p>
              <a:p>
                <a:r>
                  <a:rPr lang="en-US" dirty="0" smtClean="0"/>
                  <a:t>Now suppose we want to find coordinates of the same position with new axes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where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1,1,0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7315200" y="5410200"/>
            <a:ext cx="1440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7315200" y="3970200"/>
            <a:ext cx="0" cy="1440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235200" y="5402400"/>
            <a:ext cx="1080000" cy="1080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328400" y="4322400"/>
            <a:ext cx="1080000" cy="108000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400800" y="4322400"/>
            <a:ext cx="914400" cy="108000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235200" y="5410200"/>
            <a:ext cx="1093200" cy="107220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05800" y="5415008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5415008"/>
                <a:ext cx="36798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60414" y="3970200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414" y="3970200"/>
                <a:ext cx="37138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15000" y="5934761"/>
                <a:ext cx="847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934761"/>
                <a:ext cx="84747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2955" y="4339532"/>
                <a:ext cx="4203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955" y="4339532"/>
                <a:ext cx="42030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16807" y="4493068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807" y="4493068"/>
                <a:ext cx="42672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78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3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𝐌</m:t>
                    </m:r>
                  </m:oMath>
                </a14:m>
                <a:r>
                  <a:rPr lang="en-US" dirty="0" smtClean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𝐌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so,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 the new system, vector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𝐚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1,2,3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>
                                      <a:latin typeface="Cambria Math"/>
                                    </a:rPr>
                                    <m:t>𝐌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1" i="0" smtClean="0">
                          <a:latin typeface="Cambria Math"/>
                        </a:rPr>
                        <m:t>𝐚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−0.5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Content Placeholder 3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29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Vector Bases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603" y="1600200"/>
            <a:ext cx="336379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 can use </a:t>
            </a:r>
            <a:r>
              <a:rPr lang="en-US" dirty="0" smtClean="0"/>
              <a:t>basis change </a:t>
            </a:r>
            <a:r>
              <a:rPr lang="en-US" dirty="0"/>
              <a:t>(3x3 matrices) to represent rotation and scaling</a:t>
            </a:r>
          </a:p>
          <a:p>
            <a:r>
              <a:rPr lang="en-US" dirty="0" smtClean="0"/>
              <a:t>But it leaves the origin unchanged, so, it cannot be used to represent translation</a:t>
            </a:r>
          </a:p>
        </p:txBody>
      </p:sp>
    </p:spTree>
    <p:extLst>
      <p:ext uri="{BB962C8B-B14F-4D97-AF65-F5344CB8AC3E}">
        <p14:creationId xmlns:p14="http://schemas.microsoft.com/office/powerpoint/2010/main" val="3768298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1264</Words>
  <Application>Microsoft Office PowerPoint</Application>
  <PresentationFormat>On-screen Show (4:3)</PresentationFormat>
  <Paragraphs>223</Paragraphs>
  <Slides>52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Office Theme</vt:lpstr>
      <vt:lpstr>Equation</vt:lpstr>
      <vt:lpstr>Denklem</vt:lpstr>
      <vt:lpstr>Bitmap Image</vt:lpstr>
      <vt:lpstr>COM337 Computer Graphics</vt:lpstr>
      <vt:lpstr>Change of Coordinate Systems</vt:lpstr>
      <vt:lpstr>Geometric Transformations</vt:lpstr>
      <vt:lpstr>Different Vector Bases</vt:lpstr>
      <vt:lpstr>Different Vector Bases</vt:lpstr>
      <vt:lpstr>Different Vector Bases</vt:lpstr>
      <vt:lpstr>Example</vt:lpstr>
      <vt:lpstr>Example</vt:lpstr>
      <vt:lpstr>Different Vector Bases</vt:lpstr>
      <vt:lpstr>2D Translations</vt:lpstr>
      <vt:lpstr>2D Scaling from the origin.</vt:lpstr>
      <vt:lpstr>2D Rotation about the origin.</vt:lpstr>
      <vt:lpstr>2D Rotation about the origin.</vt:lpstr>
      <vt:lpstr>2D Rotation about the origin.</vt:lpstr>
      <vt:lpstr>2D Rotation about the origin.</vt:lpstr>
      <vt:lpstr>2D Rotation about the origin.</vt:lpstr>
      <vt:lpstr>Transformations.</vt:lpstr>
      <vt:lpstr>Homogeneous coordinates </vt:lpstr>
      <vt:lpstr>Homogeneous coordinates</vt:lpstr>
      <vt:lpstr>Translation using homogenised coordinates</vt:lpstr>
      <vt:lpstr>Concatenation.</vt:lpstr>
      <vt:lpstr>Concatenation.</vt:lpstr>
      <vt:lpstr>Concatenation.</vt:lpstr>
      <vt:lpstr>Properties of translations.</vt:lpstr>
      <vt:lpstr>Homogeneous form of scale.</vt:lpstr>
      <vt:lpstr>Concatenation of scales.</vt:lpstr>
      <vt:lpstr>PowerPoint Presentation</vt:lpstr>
      <vt:lpstr>Homogeneous form of rotation.</vt:lpstr>
      <vt:lpstr>Orthogonality of rotation matrices.</vt:lpstr>
      <vt:lpstr>Other properties of rotation.</vt:lpstr>
      <vt:lpstr>PowerPoint Presentation</vt:lpstr>
      <vt:lpstr>2D Composite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</vt:lpstr>
      <vt:lpstr>Example 1 </vt:lpstr>
      <vt:lpstr>Example 1</vt:lpstr>
      <vt:lpstr>Example 2</vt:lpstr>
      <vt:lpstr>Example 2</vt:lpstr>
      <vt:lpstr>Example 2</vt:lpstr>
      <vt:lpstr>Summary</vt:lpstr>
      <vt:lpstr>Double Shear: not commutative!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COM337 Computer Graphics</dc:title>
  <dc:creator>KK</dc:creator>
  <cp:lastModifiedBy>kk</cp:lastModifiedBy>
  <cp:revision>174</cp:revision>
  <dcterms:created xsi:type="dcterms:W3CDTF">2006-08-16T00:00:00Z</dcterms:created>
  <dcterms:modified xsi:type="dcterms:W3CDTF">2020-05-11T13:14:26Z</dcterms:modified>
</cp:coreProperties>
</file>