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2" r:id="rId7"/>
    <p:sldId id="261" r:id="rId8"/>
    <p:sldId id="263" r:id="rId9"/>
    <p:sldId id="264" r:id="rId10"/>
    <p:sldId id="265" r:id="rId11"/>
    <p:sldId id="266" r:id="rId12"/>
    <p:sldId id="267"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59" d="100"/>
          <a:sy n="59" d="100"/>
        </p:scale>
        <p:origin x="75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710FFF3-32F7-41AC-8547-4CF8E6D34094}" type="datetimeFigureOut">
              <a:rPr lang="tr-TR" smtClean="0"/>
              <a:t>21.9.2019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FC8289-6DD2-45BF-8F92-727E658D1710}" type="slidenum">
              <a:rPr lang="tr-TR" smtClean="0"/>
              <a:t>‹#›</a:t>
            </a:fld>
            <a:endParaRPr lang="tr-TR"/>
          </a:p>
        </p:txBody>
      </p:sp>
    </p:spTree>
    <p:extLst>
      <p:ext uri="{BB962C8B-B14F-4D97-AF65-F5344CB8AC3E}">
        <p14:creationId xmlns:p14="http://schemas.microsoft.com/office/powerpoint/2010/main" val="19440834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FFF3-32F7-41AC-8547-4CF8E6D34094}" type="datetimeFigureOut">
              <a:rPr lang="tr-TR" smtClean="0"/>
              <a:t>21.9.2019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FC8289-6DD2-45BF-8F92-727E658D1710}" type="slidenum">
              <a:rPr lang="tr-TR" smtClean="0"/>
              <a:t>‹#›</a:t>
            </a:fld>
            <a:endParaRPr lang="tr-TR"/>
          </a:p>
        </p:txBody>
      </p:sp>
    </p:spTree>
    <p:extLst>
      <p:ext uri="{BB962C8B-B14F-4D97-AF65-F5344CB8AC3E}">
        <p14:creationId xmlns:p14="http://schemas.microsoft.com/office/powerpoint/2010/main" val="3781052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FFF3-32F7-41AC-8547-4CF8E6D34094}" type="datetimeFigureOut">
              <a:rPr lang="tr-TR" smtClean="0"/>
              <a:t>21.9.2019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FC8289-6DD2-45BF-8F92-727E658D1710}" type="slidenum">
              <a:rPr lang="tr-TR" smtClean="0"/>
              <a:t>‹#›</a:t>
            </a:fld>
            <a:endParaRPr lang="tr-TR"/>
          </a:p>
        </p:txBody>
      </p:sp>
    </p:spTree>
    <p:extLst>
      <p:ext uri="{BB962C8B-B14F-4D97-AF65-F5344CB8AC3E}">
        <p14:creationId xmlns:p14="http://schemas.microsoft.com/office/powerpoint/2010/main" val="31284005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FFF3-32F7-41AC-8547-4CF8E6D34094}" type="datetimeFigureOut">
              <a:rPr lang="tr-TR" smtClean="0"/>
              <a:t>21.9.2019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FC8289-6DD2-45BF-8F92-727E658D1710}" type="slidenum">
              <a:rPr lang="tr-TR" smtClean="0"/>
              <a:t>‹#›</a:t>
            </a:fld>
            <a:endParaRPr lang="tr-TR"/>
          </a:p>
        </p:txBody>
      </p:sp>
    </p:spTree>
    <p:extLst>
      <p:ext uri="{BB962C8B-B14F-4D97-AF65-F5344CB8AC3E}">
        <p14:creationId xmlns:p14="http://schemas.microsoft.com/office/powerpoint/2010/main" val="28894069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710FFF3-32F7-41AC-8547-4CF8E6D34094}" type="datetimeFigureOut">
              <a:rPr lang="tr-TR" smtClean="0"/>
              <a:t>21.9.2019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3FC8289-6DD2-45BF-8F92-727E658D1710}" type="slidenum">
              <a:rPr lang="tr-TR" smtClean="0"/>
              <a:t>‹#›</a:t>
            </a:fld>
            <a:endParaRPr lang="tr-TR"/>
          </a:p>
        </p:txBody>
      </p:sp>
    </p:spTree>
    <p:extLst>
      <p:ext uri="{BB962C8B-B14F-4D97-AF65-F5344CB8AC3E}">
        <p14:creationId xmlns:p14="http://schemas.microsoft.com/office/powerpoint/2010/main" val="2859852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710FFF3-32F7-41AC-8547-4CF8E6D34094}" type="datetimeFigureOut">
              <a:rPr lang="tr-TR" smtClean="0"/>
              <a:t>21.9.2019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3FC8289-6DD2-45BF-8F92-727E658D1710}" type="slidenum">
              <a:rPr lang="tr-TR" smtClean="0"/>
              <a:t>‹#›</a:t>
            </a:fld>
            <a:endParaRPr lang="tr-TR"/>
          </a:p>
        </p:txBody>
      </p:sp>
    </p:spTree>
    <p:extLst>
      <p:ext uri="{BB962C8B-B14F-4D97-AF65-F5344CB8AC3E}">
        <p14:creationId xmlns:p14="http://schemas.microsoft.com/office/powerpoint/2010/main" val="3140751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710FFF3-32F7-41AC-8547-4CF8E6D34094}" type="datetimeFigureOut">
              <a:rPr lang="tr-TR" smtClean="0"/>
              <a:t>21.9.2019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3FC8289-6DD2-45BF-8F92-727E658D1710}" type="slidenum">
              <a:rPr lang="tr-TR" smtClean="0"/>
              <a:t>‹#›</a:t>
            </a:fld>
            <a:endParaRPr lang="tr-TR"/>
          </a:p>
        </p:txBody>
      </p:sp>
    </p:spTree>
    <p:extLst>
      <p:ext uri="{BB962C8B-B14F-4D97-AF65-F5344CB8AC3E}">
        <p14:creationId xmlns:p14="http://schemas.microsoft.com/office/powerpoint/2010/main" val="2233856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710FFF3-32F7-41AC-8547-4CF8E6D34094}" type="datetimeFigureOut">
              <a:rPr lang="tr-TR" smtClean="0"/>
              <a:t>21.9.2019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3FC8289-6DD2-45BF-8F92-727E658D1710}" type="slidenum">
              <a:rPr lang="tr-TR" smtClean="0"/>
              <a:t>‹#›</a:t>
            </a:fld>
            <a:endParaRPr lang="tr-TR"/>
          </a:p>
        </p:txBody>
      </p:sp>
    </p:spTree>
    <p:extLst>
      <p:ext uri="{BB962C8B-B14F-4D97-AF65-F5344CB8AC3E}">
        <p14:creationId xmlns:p14="http://schemas.microsoft.com/office/powerpoint/2010/main" val="3521022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710FFF3-32F7-41AC-8547-4CF8E6D34094}" type="datetimeFigureOut">
              <a:rPr lang="tr-TR" smtClean="0"/>
              <a:t>21.9.2019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3FC8289-6DD2-45BF-8F92-727E658D1710}" type="slidenum">
              <a:rPr lang="tr-TR" smtClean="0"/>
              <a:t>‹#›</a:t>
            </a:fld>
            <a:endParaRPr lang="tr-TR"/>
          </a:p>
        </p:txBody>
      </p:sp>
    </p:spTree>
    <p:extLst>
      <p:ext uri="{BB962C8B-B14F-4D97-AF65-F5344CB8AC3E}">
        <p14:creationId xmlns:p14="http://schemas.microsoft.com/office/powerpoint/2010/main" val="376125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710FFF3-32F7-41AC-8547-4CF8E6D34094}" type="datetimeFigureOut">
              <a:rPr lang="tr-TR" smtClean="0"/>
              <a:t>21.9.2019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3FC8289-6DD2-45BF-8F92-727E658D1710}" type="slidenum">
              <a:rPr lang="tr-TR" smtClean="0"/>
              <a:t>‹#›</a:t>
            </a:fld>
            <a:endParaRPr lang="tr-TR"/>
          </a:p>
        </p:txBody>
      </p:sp>
    </p:spTree>
    <p:extLst>
      <p:ext uri="{BB962C8B-B14F-4D97-AF65-F5344CB8AC3E}">
        <p14:creationId xmlns:p14="http://schemas.microsoft.com/office/powerpoint/2010/main" val="2218597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710FFF3-32F7-41AC-8547-4CF8E6D34094}" type="datetimeFigureOut">
              <a:rPr lang="tr-TR" smtClean="0"/>
              <a:t>21.9.2019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3FC8289-6DD2-45BF-8F92-727E658D1710}" type="slidenum">
              <a:rPr lang="tr-TR" smtClean="0"/>
              <a:t>‹#›</a:t>
            </a:fld>
            <a:endParaRPr lang="tr-TR"/>
          </a:p>
        </p:txBody>
      </p:sp>
    </p:spTree>
    <p:extLst>
      <p:ext uri="{BB962C8B-B14F-4D97-AF65-F5344CB8AC3E}">
        <p14:creationId xmlns:p14="http://schemas.microsoft.com/office/powerpoint/2010/main" val="20425206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0FFF3-32F7-41AC-8547-4CF8E6D34094}" type="datetimeFigureOut">
              <a:rPr lang="tr-TR" smtClean="0"/>
              <a:t>21.9.2019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FC8289-6DD2-45BF-8F92-727E658D1710}" type="slidenum">
              <a:rPr lang="tr-TR" smtClean="0"/>
              <a:t>‹#›</a:t>
            </a:fld>
            <a:endParaRPr lang="tr-TR"/>
          </a:p>
        </p:txBody>
      </p:sp>
    </p:spTree>
    <p:extLst>
      <p:ext uri="{BB962C8B-B14F-4D97-AF65-F5344CB8AC3E}">
        <p14:creationId xmlns:p14="http://schemas.microsoft.com/office/powerpoint/2010/main" val="238205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Kişilerarası iletişim ve ilişkili kavramlar</a:t>
            </a:r>
            <a:endParaRPr lang="tr-TR" dirty="0"/>
          </a:p>
        </p:txBody>
      </p:sp>
      <p:sp>
        <p:nvSpPr>
          <p:cNvPr id="3" name="Alt Başlık 2"/>
          <p:cNvSpPr>
            <a:spLocks noGrp="1"/>
          </p:cNvSpPr>
          <p:nvPr>
            <p:ph type="subTitle" idx="1"/>
          </p:nvPr>
        </p:nvSpPr>
        <p:spPr/>
        <p:txBody>
          <a:bodyPr/>
          <a:lstStyle/>
          <a:p>
            <a:r>
              <a:rPr lang="tr-TR" dirty="0" smtClean="0"/>
              <a:t>Doç. Dr. Aslı Yağmurlu</a:t>
            </a:r>
            <a:endParaRPr lang="tr-TR" dirty="0"/>
          </a:p>
        </p:txBody>
      </p:sp>
    </p:spTree>
    <p:extLst>
      <p:ext uri="{BB962C8B-B14F-4D97-AF65-F5344CB8AC3E}">
        <p14:creationId xmlns:p14="http://schemas.microsoft.com/office/powerpoint/2010/main" val="35091167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Örgütsel iletişim araçları</a:t>
            </a:r>
            <a:endParaRPr lang="tr-TR" dirty="0"/>
          </a:p>
        </p:txBody>
      </p:sp>
      <p:sp>
        <p:nvSpPr>
          <p:cNvPr id="3" name="İçerik Yer Tutucusu 2"/>
          <p:cNvSpPr>
            <a:spLocks noGrp="1"/>
          </p:cNvSpPr>
          <p:nvPr>
            <p:ph idx="1"/>
          </p:nvPr>
        </p:nvSpPr>
        <p:spPr/>
        <p:txBody>
          <a:bodyPr>
            <a:normAutofit lnSpcReduction="10000"/>
          </a:bodyPr>
          <a:lstStyle/>
          <a:p>
            <a:r>
              <a:rPr lang="tr-TR" dirty="0" smtClean="0"/>
              <a:t>a) Sözlü iletişim araçları</a:t>
            </a:r>
          </a:p>
          <a:p>
            <a:r>
              <a:rPr lang="tr-TR" dirty="0" smtClean="0"/>
              <a:t>1. </a:t>
            </a:r>
            <a:r>
              <a:rPr lang="tr-TR" dirty="0" err="1" smtClean="0"/>
              <a:t>Yüzyüze</a:t>
            </a:r>
            <a:r>
              <a:rPr lang="tr-TR" dirty="0" smtClean="0"/>
              <a:t> görüşme</a:t>
            </a:r>
          </a:p>
          <a:p>
            <a:r>
              <a:rPr lang="tr-TR" dirty="0" smtClean="0"/>
              <a:t>2. Telefon görüşmesi</a:t>
            </a:r>
          </a:p>
          <a:p>
            <a:r>
              <a:rPr lang="tr-TR" dirty="0" smtClean="0"/>
              <a:t>3. Toplantı, konferans, seminer, sunum</a:t>
            </a:r>
          </a:p>
          <a:p>
            <a:r>
              <a:rPr lang="tr-TR" dirty="0" smtClean="0"/>
              <a:t>b) Yazılı iletişim araçları</a:t>
            </a:r>
          </a:p>
          <a:p>
            <a:r>
              <a:rPr lang="tr-TR" dirty="0" smtClean="0"/>
              <a:t>1. Genelgeler, duyurular, belgeler, </a:t>
            </a:r>
          </a:p>
          <a:p>
            <a:r>
              <a:rPr lang="tr-TR" dirty="0" smtClean="0"/>
              <a:t>2. e-postalar/mektuplar</a:t>
            </a:r>
          </a:p>
          <a:p>
            <a:r>
              <a:rPr lang="tr-TR" dirty="0" smtClean="0"/>
              <a:t>3. Raporlar, değerlendirmeler, notlar</a:t>
            </a:r>
          </a:p>
          <a:p>
            <a:r>
              <a:rPr lang="tr-TR" dirty="0" smtClean="0"/>
              <a:t>4. Yıllık, dergi, kitap, kitapçık, broşür, bülten</a:t>
            </a:r>
          </a:p>
          <a:p>
            <a:endParaRPr lang="tr-TR" dirty="0"/>
          </a:p>
        </p:txBody>
      </p:sp>
    </p:spTree>
    <p:extLst>
      <p:ext uri="{BB962C8B-B14F-4D97-AF65-F5344CB8AC3E}">
        <p14:creationId xmlns:p14="http://schemas.microsoft.com/office/powerpoint/2010/main" val="427135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Kitle iletişim</a:t>
            </a:r>
            <a:endParaRPr lang="tr-TR" dirty="0"/>
          </a:p>
        </p:txBody>
      </p:sp>
      <p:sp>
        <p:nvSpPr>
          <p:cNvPr id="3" name="İçerik Yer Tutucusu 2"/>
          <p:cNvSpPr>
            <a:spLocks noGrp="1"/>
          </p:cNvSpPr>
          <p:nvPr>
            <p:ph idx="1"/>
          </p:nvPr>
        </p:nvSpPr>
        <p:spPr/>
        <p:txBody>
          <a:bodyPr/>
          <a:lstStyle/>
          <a:p>
            <a:r>
              <a:rPr lang="tr-TR" dirty="0" smtClean="0"/>
              <a:t>Gazete, dergiler, televizyon, internet siteleri, sosyal medya araçları kitle iletişim araçları olarak kabul edilmektedir.</a:t>
            </a:r>
          </a:p>
          <a:p>
            <a:r>
              <a:rPr lang="tr-TR" dirty="0" smtClean="0"/>
              <a:t>Kitle denildiği zaman geniş bir insan topluluğu anlaşılmaktadır. Bu topluluğa bir araç vasıtasıyla iletiler aktarılmaktadır.</a:t>
            </a:r>
          </a:p>
          <a:p>
            <a:endParaRPr lang="tr-TR" dirty="0"/>
          </a:p>
        </p:txBody>
      </p:sp>
    </p:spTree>
    <p:extLst>
      <p:ext uri="{BB962C8B-B14F-4D97-AF65-F5344CB8AC3E}">
        <p14:creationId xmlns:p14="http://schemas.microsoft.com/office/powerpoint/2010/main" val="2172213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İçsel iletişim</a:t>
            </a:r>
            <a:endParaRPr lang="tr-TR" dirty="0"/>
          </a:p>
        </p:txBody>
      </p:sp>
      <p:sp>
        <p:nvSpPr>
          <p:cNvPr id="3" name="İçerik Yer Tutucusu 2"/>
          <p:cNvSpPr>
            <a:spLocks noGrp="1"/>
          </p:cNvSpPr>
          <p:nvPr>
            <p:ph idx="1"/>
          </p:nvPr>
        </p:nvSpPr>
        <p:spPr/>
        <p:txBody>
          <a:bodyPr/>
          <a:lstStyle/>
          <a:p>
            <a:r>
              <a:rPr lang="tr-TR" dirty="0" smtClean="0"/>
              <a:t>İnsanın kendi içinde ve kendisiyle kurduğu iletişimdir. Dış uyarıların bir sonucu olarak ortaya çıkmaktadır ancak başkalarının onu görmesi veya duyması söz konusu değildir.</a:t>
            </a:r>
          </a:p>
          <a:p>
            <a:r>
              <a:rPr lang="tr-TR" dirty="0" smtClean="0"/>
              <a:t>İçsel iletişim düşünceleri belirginleştirmek, yaşanmış veya yaşanan veya ileride yaşanabilecek bir durumun değerlendirmesini yapmak, kendimizle hesaplaşmak veya sıkıntılarımızı aşmak için kullanılan bir yöntemdir.</a:t>
            </a:r>
          </a:p>
          <a:p>
            <a:r>
              <a:rPr lang="tr-TR" dirty="0" smtClean="0"/>
              <a:t>Birey çok heyecanlandığında, çok üzüldüğünde veya utandığında kendini yatıştırmak için içsel iletişimi kullanabilir.</a:t>
            </a:r>
          </a:p>
          <a:p>
            <a:r>
              <a:rPr lang="tr-TR" dirty="0" smtClean="0"/>
              <a:t>İçsel iletişim, düşünme, odaklanma ve çözümlemeyi içerir.</a:t>
            </a:r>
            <a:endParaRPr lang="tr-TR" dirty="0"/>
          </a:p>
        </p:txBody>
      </p:sp>
    </p:spTree>
    <p:extLst>
      <p:ext uri="{BB962C8B-B14F-4D97-AF65-F5344CB8AC3E}">
        <p14:creationId xmlns:p14="http://schemas.microsoft.com/office/powerpoint/2010/main" val="3579549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İnsanoğlunun ayrıcalıklı bir tür olmasının en önemli sebeplerinden biri iletişim yeteneğidir. İletişim yeteneği insanların bir arada yaşamalarını sağlamış, günümüz örgütlü hayatının da temelini oluşturmuştur. İletişimin amacı, alan ve veren arasında bilgi, düşünce ve tutum ortaklığı yaratmaktır. İletişim sayesinde, toplumsal hayat oluşmuş, edinilen bilgilerin aktarımı ile medeniyetler ortaya çıkmıştır. </a:t>
            </a:r>
            <a:endParaRPr lang="tr-TR" dirty="0"/>
          </a:p>
        </p:txBody>
      </p:sp>
    </p:spTree>
    <p:extLst>
      <p:ext uri="{BB962C8B-B14F-4D97-AF65-F5344CB8AC3E}">
        <p14:creationId xmlns:p14="http://schemas.microsoft.com/office/powerpoint/2010/main" val="2140806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İletişim</a:t>
            </a:r>
            <a:endParaRPr lang="tr-TR" dirty="0"/>
          </a:p>
        </p:txBody>
      </p:sp>
      <p:sp>
        <p:nvSpPr>
          <p:cNvPr id="3" name="İçerik Yer Tutucusu 2"/>
          <p:cNvSpPr>
            <a:spLocks noGrp="1"/>
          </p:cNvSpPr>
          <p:nvPr>
            <p:ph idx="1"/>
          </p:nvPr>
        </p:nvSpPr>
        <p:spPr/>
        <p:txBody>
          <a:bodyPr/>
          <a:lstStyle/>
          <a:p>
            <a:r>
              <a:rPr lang="tr-TR" dirty="0" smtClean="0"/>
              <a:t>İçinde bulunan ortamı algılama, bu algıyı, sözel ve sözel olmayan iletiler kullanarak anlamlandırıp başkalarıyla paylaşmak</a:t>
            </a:r>
          </a:p>
          <a:p>
            <a:pPr marL="0" indent="0">
              <a:buNone/>
            </a:pPr>
            <a:r>
              <a:rPr lang="tr-TR" dirty="0" smtClean="0"/>
              <a:t> İletişim, çok farklı anlamlarda kullanılmakla birlikte; kısaca, duygu, düşünce ve anlamların semboller kanalıyla aktarılması ve ortak bir anlayışın yaratılması süreci olarak tanımlanabilir. İletişim anlam olarak temelde ortak kılma, toplumsal etkileşim ve paylaşımı ifade eden bir sözcüktür.</a:t>
            </a:r>
            <a:endParaRPr lang="tr-TR" dirty="0"/>
          </a:p>
        </p:txBody>
      </p:sp>
    </p:spTree>
    <p:extLst>
      <p:ext uri="{BB962C8B-B14F-4D97-AF65-F5344CB8AC3E}">
        <p14:creationId xmlns:p14="http://schemas.microsoft.com/office/powerpoint/2010/main" val="2580874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Kişilerarası iletişim</a:t>
            </a:r>
            <a:endParaRPr lang="tr-TR" dirty="0"/>
          </a:p>
        </p:txBody>
      </p:sp>
      <p:sp>
        <p:nvSpPr>
          <p:cNvPr id="3" name="İçerik Yer Tutucusu 2"/>
          <p:cNvSpPr>
            <a:spLocks noGrp="1"/>
          </p:cNvSpPr>
          <p:nvPr>
            <p:ph idx="1"/>
          </p:nvPr>
        </p:nvSpPr>
        <p:spPr/>
        <p:txBody>
          <a:bodyPr>
            <a:normAutofit lnSpcReduction="10000"/>
          </a:bodyPr>
          <a:lstStyle/>
          <a:p>
            <a:r>
              <a:rPr lang="tr-TR" dirty="0" smtClean="0"/>
              <a:t>Yaşamları karşılıklı olarak birbirini etkileyen insanlar arasındaki iletişimdir. Sözel ve sözel olmayan iletilerin iki ya da daha çok insan arasında gönderilip alınması olarak tanımlanabilir.</a:t>
            </a:r>
          </a:p>
          <a:p>
            <a:r>
              <a:rPr lang="tr-TR" dirty="0" smtClean="0"/>
              <a:t>Kişilerarası iletişim iki katılımcı arasında </a:t>
            </a:r>
            <a:r>
              <a:rPr lang="tr-TR" dirty="0" err="1" smtClean="0"/>
              <a:t>yüzyüze</a:t>
            </a:r>
            <a:r>
              <a:rPr lang="tr-TR" dirty="0" smtClean="0"/>
              <a:t> görüşmelerden oluşur.</a:t>
            </a:r>
          </a:p>
          <a:p>
            <a:r>
              <a:rPr lang="tr-TR" dirty="0" smtClean="0"/>
              <a:t>Kişilerarası iletişim birbirlerine karşı değişen rolleri ve ilişkileri olan iki insanı içerir.</a:t>
            </a:r>
          </a:p>
          <a:p>
            <a:r>
              <a:rPr lang="tr-TR" dirty="0" smtClean="0"/>
              <a:t>Kişilerarası iletişim her zaman iki yönlüdür.</a:t>
            </a:r>
          </a:p>
          <a:p>
            <a:r>
              <a:rPr lang="tr-TR" dirty="0" smtClean="0"/>
              <a:t>Kişilerarası iletişim yalnızca mesajların değiş tokuşunu değil anlamın yaratılması ve değiş tokuşunu içerir.</a:t>
            </a:r>
            <a:endParaRPr lang="tr-TR" dirty="0"/>
          </a:p>
        </p:txBody>
      </p:sp>
    </p:spTree>
    <p:extLst>
      <p:ext uri="{BB962C8B-B14F-4D97-AF65-F5344CB8AC3E}">
        <p14:creationId xmlns:p14="http://schemas.microsoft.com/office/powerpoint/2010/main" val="42451558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Kişilerarası iletişim kısmen veya tamamen maksatlıdır.</a:t>
            </a:r>
          </a:p>
          <a:p>
            <a:r>
              <a:rPr lang="tr-TR" dirty="0" smtClean="0"/>
              <a:t>Kişilerarası iletişim bir olay veya olaylar dizisinden ziyade devam eden bir süreçtir.</a:t>
            </a:r>
          </a:p>
          <a:p>
            <a:r>
              <a:rPr lang="tr-TR" dirty="0" smtClean="0"/>
              <a:t>Kişiler arası iletişim zaman içinde birikerek çoğalır.</a:t>
            </a:r>
            <a:endParaRPr lang="tr-TR" dirty="0"/>
          </a:p>
        </p:txBody>
      </p:sp>
    </p:spTree>
    <p:extLst>
      <p:ext uri="{BB962C8B-B14F-4D97-AF65-F5344CB8AC3E}">
        <p14:creationId xmlns:p14="http://schemas.microsoft.com/office/powerpoint/2010/main" val="3690377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Örgütsel iletişim</a:t>
            </a:r>
            <a:endParaRPr lang="tr-TR" dirty="0"/>
          </a:p>
        </p:txBody>
      </p:sp>
      <p:sp>
        <p:nvSpPr>
          <p:cNvPr id="3" name="İçerik Yer Tutucusu 2"/>
          <p:cNvSpPr>
            <a:spLocks noGrp="1"/>
          </p:cNvSpPr>
          <p:nvPr>
            <p:ph idx="1"/>
          </p:nvPr>
        </p:nvSpPr>
        <p:spPr/>
        <p:txBody>
          <a:bodyPr/>
          <a:lstStyle/>
          <a:p>
            <a:r>
              <a:rPr lang="tr-TR" dirty="0" smtClean="0"/>
              <a:t>Günümüz toplum hayatının büyük kısmı örgütlerle çevrilidir. Bu nedenle, örgütsel iletişim kişilerarası iletişim önemli bir başlığını oluşturmaktadır. İletişim olmadan örgütlü bir yapıdan söz etmek mümkün olamaz. İletişim hem yönetim olgusunun hem de örgütsel yapının temelini oluşturur. Belli bir amacı gerçekleştirmek için bir araya gelen insanların oluşturduğu yapılar örgüttür. Amacın gerçekleştirilmesi için gerçekleştirilen her türlü iletişim örgütsel iletişimi içerir.</a:t>
            </a:r>
            <a:endParaRPr lang="tr-TR" dirty="0"/>
          </a:p>
        </p:txBody>
      </p:sp>
    </p:spTree>
    <p:extLst>
      <p:ext uri="{BB962C8B-B14F-4D97-AF65-F5344CB8AC3E}">
        <p14:creationId xmlns:p14="http://schemas.microsoft.com/office/powerpoint/2010/main" val="36745857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Örgütsel iletişimin amaçları</a:t>
            </a:r>
            <a:endParaRPr lang="tr-TR" dirty="0"/>
          </a:p>
        </p:txBody>
      </p:sp>
      <p:sp>
        <p:nvSpPr>
          <p:cNvPr id="3" name="İçerik Yer Tutucusu 2"/>
          <p:cNvSpPr>
            <a:spLocks noGrp="1"/>
          </p:cNvSpPr>
          <p:nvPr>
            <p:ph idx="1"/>
          </p:nvPr>
        </p:nvSpPr>
        <p:spPr/>
        <p:txBody>
          <a:bodyPr>
            <a:normAutofit lnSpcReduction="10000"/>
          </a:bodyPr>
          <a:lstStyle/>
          <a:p>
            <a:r>
              <a:rPr lang="tr-TR" dirty="0" smtClean="0"/>
              <a:t>	 bilgilendirme, </a:t>
            </a:r>
          </a:p>
          <a:p>
            <a:r>
              <a:rPr lang="tr-TR" dirty="0" smtClean="0"/>
              <a:t>	denetleme,</a:t>
            </a:r>
          </a:p>
          <a:p>
            <a:r>
              <a:rPr lang="tr-TR" dirty="0" smtClean="0"/>
              <a:t>	yönlendirme, </a:t>
            </a:r>
          </a:p>
          <a:p>
            <a:r>
              <a:rPr lang="tr-TR" dirty="0" smtClean="0"/>
              <a:t>	bilgi ve becerileri iletme,</a:t>
            </a:r>
          </a:p>
          <a:p>
            <a:r>
              <a:rPr lang="tr-TR" dirty="0" smtClean="0"/>
              <a:t>	eğitme, </a:t>
            </a:r>
          </a:p>
          <a:p>
            <a:r>
              <a:rPr lang="tr-TR" dirty="0" smtClean="0"/>
              <a:t>	duyguları dile getirme,</a:t>
            </a:r>
          </a:p>
          <a:p>
            <a:r>
              <a:rPr lang="tr-TR" dirty="0" smtClean="0"/>
              <a:t>	sorun çözüp kaygı azaltma, </a:t>
            </a:r>
          </a:p>
          <a:p>
            <a:r>
              <a:rPr lang="tr-TR" dirty="0" smtClean="0"/>
              <a:t>	eğlendirme, uyarma, </a:t>
            </a:r>
          </a:p>
          <a:p>
            <a:r>
              <a:rPr lang="tr-TR" dirty="0" smtClean="0"/>
              <a:t>	gerekli rolleri üstlenme olarak sıralanabilir</a:t>
            </a:r>
          </a:p>
          <a:p>
            <a:endParaRPr lang="tr-TR" dirty="0"/>
          </a:p>
        </p:txBody>
      </p:sp>
    </p:spTree>
    <p:extLst>
      <p:ext uri="{BB962C8B-B14F-4D97-AF65-F5344CB8AC3E}">
        <p14:creationId xmlns:p14="http://schemas.microsoft.com/office/powerpoint/2010/main" val="472098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Biçimsel iletişim</a:t>
            </a:r>
            <a:endParaRPr lang="tr-TR" dirty="0"/>
          </a:p>
        </p:txBody>
      </p:sp>
      <p:sp>
        <p:nvSpPr>
          <p:cNvPr id="3" name="İçerik Yer Tutucusu 2"/>
          <p:cNvSpPr>
            <a:spLocks noGrp="1"/>
          </p:cNvSpPr>
          <p:nvPr>
            <p:ph idx="1"/>
          </p:nvPr>
        </p:nvSpPr>
        <p:spPr/>
        <p:txBody>
          <a:bodyPr>
            <a:normAutofit fontScale="85000" lnSpcReduction="20000"/>
          </a:bodyPr>
          <a:lstStyle/>
          <a:p>
            <a:r>
              <a:rPr lang="tr-TR" dirty="0" smtClean="0"/>
              <a:t>Biçimsel iletişim, örgütün biçimsel yapısı doğrultusunda amaçların gerçekleştirilmesi için yapılan iletişimdir. Örgüt şemaları, bize örgüt yapısı dışında, kimin kiminle iletişim kuracağını da gösterir. Örgütsel roller çalışanların kuracağı iletişim biçimini görebiliriz. İletişimin kanalı esas olarak hiyerarşi çizgisini izler, hiyerarşik yapılanmada stratejik rol alanlar aynı zamanda iletişim kanalı rolü görürler.</a:t>
            </a:r>
          </a:p>
          <a:p>
            <a:r>
              <a:rPr lang="tr-TR" dirty="0" smtClean="0"/>
              <a:t>Örgüt içinde biçimsel iletişim iletişimin yönüne göre üç şekilde gerçekleşir. Birincisi, yukarıdan aşağı doğru, bu, örgüt içindeki hiyerarşide üstlerden astlara doğru gerçekleşen iletişimdir. Genel olarak emir olarak adlandırılır. </a:t>
            </a:r>
          </a:p>
          <a:p>
            <a:r>
              <a:rPr lang="tr-TR" dirty="0" smtClean="0"/>
              <a:t>İkinci iletişim türü aşağıdan yukarıya doğru yapılan iletişimdir, bu iletişim astlardan üstlere doğrudur. Görevle ilgili her türlü geribildirim bu iletişim içinde değerlendirilir.</a:t>
            </a:r>
          </a:p>
          <a:p>
            <a:r>
              <a:rPr lang="tr-TR" dirty="0" smtClean="0"/>
              <a:t>Üçüncü olarak da eş düzeydekiler arasında gerçekleşen iletişimden söz ederiz, bu iletişim yatay iletişim olarak da adlandırılır. Hiyerarşide eş düzeydekiler arasında oluşur. En önemli işlevi örgütteki eşgüdümü sağlamasıdır.</a:t>
            </a:r>
            <a:endParaRPr lang="tr-TR" dirty="0"/>
          </a:p>
        </p:txBody>
      </p:sp>
    </p:spTree>
    <p:extLst>
      <p:ext uri="{BB962C8B-B14F-4D97-AF65-F5344CB8AC3E}">
        <p14:creationId xmlns:p14="http://schemas.microsoft.com/office/powerpoint/2010/main" val="3184230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Doğal iletişim</a:t>
            </a:r>
            <a:endParaRPr lang="tr-TR" dirty="0"/>
          </a:p>
        </p:txBody>
      </p:sp>
      <p:sp>
        <p:nvSpPr>
          <p:cNvPr id="3" name="İçerik Yer Tutucusu 2"/>
          <p:cNvSpPr>
            <a:spLocks noGrp="1"/>
          </p:cNvSpPr>
          <p:nvPr>
            <p:ph idx="1"/>
          </p:nvPr>
        </p:nvSpPr>
        <p:spPr/>
        <p:txBody>
          <a:bodyPr/>
          <a:lstStyle/>
          <a:p>
            <a:r>
              <a:rPr lang="tr-TR" dirty="0" smtClean="0"/>
              <a:t>Örgüt içinde bunun dışında bir de doğal iletişim ağları bulunmaktadır. Doğal iletişim, insanların sosyal yönleriyle oluşan, örgüt yapısının biçimlendirmediği iletişim davranışlarını içerir. Örgütlerde biçimsel iletişimin bıraktığı boşluklar doğal iletişim ağları ile doldurulur. Dedikodu, sohbet doğal iletişimin örneğidir.</a:t>
            </a:r>
            <a:endParaRPr lang="tr-TR" dirty="0"/>
          </a:p>
        </p:txBody>
      </p:sp>
    </p:spTree>
    <p:extLst>
      <p:ext uri="{BB962C8B-B14F-4D97-AF65-F5344CB8AC3E}">
        <p14:creationId xmlns:p14="http://schemas.microsoft.com/office/powerpoint/2010/main" val="1857674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671</Words>
  <Application>Microsoft Office PowerPoint</Application>
  <PresentationFormat>Geniş ekran</PresentationFormat>
  <Paragraphs>52</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Kişilerarası iletişim ve ilişkili kavramlar</vt:lpstr>
      <vt:lpstr>PowerPoint Sunusu</vt:lpstr>
      <vt:lpstr>İletişim</vt:lpstr>
      <vt:lpstr>Kişilerarası iletişim</vt:lpstr>
      <vt:lpstr>PowerPoint Sunusu</vt:lpstr>
      <vt:lpstr>Örgütsel iletişim</vt:lpstr>
      <vt:lpstr>Örgütsel iletişimin amaçları</vt:lpstr>
      <vt:lpstr>Biçimsel iletişim</vt:lpstr>
      <vt:lpstr>Doğal iletişim</vt:lpstr>
      <vt:lpstr>Örgütsel iletişim araçları</vt:lpstr>
      <vt:lpstr>Kitle iletişim</vt:lpstr>
      <vt:lpstr>İçsel iletişim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Kişilerarası iletişim</dc:title>
  <dc:creator>Asli.Yagmurlu</dc:creator>
  <cp:lastModifiedBy>Asli.Yagmurlu</cp:lastModifiedBy>
  <cp:revision>5</cp:revision>
  <dcterms:created xsi:type="dcterms:W3CDTF">2019-09-21T10:41:02Z</dcterms:created>
  <dcterms:modified xsi:type="dcterms:W3CDTF">2019-09-21T11:00:13Z</dcterms:modified>
</cp:coreProperties>
</file>