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4" r:id="rId2"/>
  </p:sldMasterIdLst>
  <p:sldIdLst>
    <p:sldId id="270" r:id="rId3"/>
    <p:sldId id="274" r:id="rId4"/>
    <p:sldId id="258" r:id="rId5"/>
    <p:sldId id="259" r:id="rId6"/>
    <p:sldId id="272" r:id="rId7"/>
    <p:sldId id="260" r:id="rId8"/>
    <p:sldId id="27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82" autoAdjust="0"/>
    <p:restoredTop sz="94660"/>
  </p:normalViewPr>
  <p:slideViewPr>
    <p:cSldViewPr>
      <p:cViewPr varScale="1">
        <p:scale>
          <a:sx n="87" d="100"/>
          <a:sy n="87" d="100"/>
        </p:scale>
        <p:origin x="-148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Yuvarlatılmış Dikdörtgen 14"/>
          <p:cNvSpPr/>
          <p:nvPr/>
        </p:nvSpPr>
        <p:spPr>
          <a:xfrm>
            <a:off x="304806" y="329196"/>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Yuvarlatılmış Dikdörtgen 9"/>
          <p:cNvSpPr/>
          <p:nvPr/>
        </p:nvSpPr>
        <p:spPr>
          <a:xfrm>
            <a:off x="418602"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Alt Başlık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Veri Yer Tutucusu 18"/>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extLst/>
          </a:lstStyle>
          <a:p>
            <a:endParaRPr lang="tr-TR">
              <a:solidFill>
                <a:prstClr val="black">
                  <a:tint val="75000"/>
                </a:prstClr>
              </a:solidFill>
            </a:endParaRPr>
          </a:p>
        </p:txBody>
      </p:sp>
      <p:sp>
        <p:nvSpPr>
          <p:cNvPr id="11" name="Slayt Numarası Yer Tutucusu 10"/>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533416"/>
            <a:ext cx="1981200" cy="5257799"/>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533400" y="533414"/>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7"/>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080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482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2"/>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60936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4891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99763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94283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82838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92420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0232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44553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0"/>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40"/>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1808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Yuvarlatılmış Dikdörtgen 13"/>
          <p:cNvSpPr/>
          <p:nvPr/>
        </p:nvSpPr>
        <p:spPr>
          <a:xfrm>
            <a:off x="304806" y="329196"/>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Yuvarlatılmış Dikdörtgen 10"/>
          <p:cNvSpPr/>
          <p:nvPr/>
        </p:nvSpPr>
        <p:spPr>
          <a:xfrm>
            <a:off x="418602" y="434174"/>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extLst/>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extLst/>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extLst/>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extLst/>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Yuvarlatılmış Dikdörtgen 6"/>
          <p:cNvSpPr/>
          <p:nvPr/>
        </p:nvSpPr>
        <p:spPr>
          <a:xfrm>
            <a:off x="304806" y="329196"/>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extLst/>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extLst/>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Yuvarlatılmış Dikdörtgen 14"/>
          <p:cNvSpPr/>
          <p:nvPr/>
        </p:nvSpPr>
        <p:spPr>
          <a:xfrm>
            <a:off x="304806" y="329196"/>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Tek Köşesi Yuvarlatılmış Dikdörtgen 10"/>
          <p:cNvSpPr/>
          <p:nvPr/>
        </p:nvSpPr>
        <p:spPr>
          <a:xfrm>
            <a:off x="6400806"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extLst/>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
        <p:nvSpPr>
          <p:cNvPr id="3" name="Resim Yer Tutucusu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Yuvarlatılmış Dikdörtgen 6"/>
          <p:cNvSpPr/>
          <p:nvPr/>
        </p:nvSpPr>
        <p:spPr>
          <a:xfrm>
            <a:off x="304806" y="329196"/>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Yuvarlatılmış Dikdörtgen 8"/>
          <p:cNvSpPr/>
          <p:nvPr/>
        </p:nvSpPr>
        <p:spPr>
          <a:xfrm>
            <a:off x="418602"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Başlık Yer Tutucusu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Metin Yer Tutucusu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Veri Yer Tutucusu 24"/>
          <p:cNvSpPr>
            <a:spLocks noGrp="1"/>
          </p:cNvSpPr>
          <p:nvPr>
            <p:ph type="dt" sz="half" idx="2"/>
          </p:nvPr>
        </p:nvSpPr>
        <p:spPr>
          <a:xfrm>
            <a:off x="3776328" y="6111887"/>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DDEF07B-13D8-46CF-984B-2144600835DC}" type="datetimeFigureOut">
              <a:rPr lang="tr-TR" smtClean="0">
                <a:solidFill>
                  <a:prstClr val="black">
                    <a:tint val="75000"/>
                  </a:prstClr>
                </a:solidFill>
              </a:rPr>
              <a:pPr/>
              <a:t>6.1.2020</a:t>
            </a:fld>
            <a:endParaRPr lang="tr-TR">
              <a:solidFill>
                <a:prstClr val="black">
                  <a:tint val="75000"/>
                </a:prstClr>
              </a:solidFill>
            </a:endParaRPr>
          </a:p>
        </p:txBody>
      </p:sp>
      <p:sp>
        <p:nvSpPr>
          <p:cNvPr id="18" name="Altbilgi Yer Tutucusu 17"/>
          <p:cNvSpPr>
            <a:spLocks noGrp="1"/>
          </p:cNvSpPr>
          <p:nvPr>
            <p:ph type="ftr" sz="quarter" idx="3"/>
          </p:nvPr>
        </p:nvSpPr>
        <p:spPr>
          <a:xfrm>
            <a:off x="6062328" y="6111887"/>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solidFill>
                <a:prstClr val="black">
                  <a:tint val="75000"/>
                </a:prstClr>
              </a:solidFill>
            </a:endParaRPr>
          </a:p>
        </p:txBody>
      </p:sp>
      <p:sp>
        <p:nvSpPr>
          <p:cNvPr id="5" name="Slayt Numarası Yer Tutucusu 4"/>
          <p:cNvSpPr>
            <a:spLocks noGrp="1"/>
          </p:cNvSpPr>
          <p:nvPr>
            <p:ph type="sldNum" sz="quarter" idx="4"/>
          </p:nvPr>
        </p:nvSpPr>
        <p:spPr>
          <a:xfrm>
            <a:off x="8348328" y="6111887"/>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solidFill>
                  <a:prstClr val="black">
                    <a:tint val="75000"/>
                  </a:prstClr>
                </a:solidFill>
              </a:rPr>
              <a:pPr/>
              <a:t>6.1.2020</a:t>
            </a:fld>
            <a:endParaRPr lang="tr-TR">
              <a:solidFill>
                <a:prstClr val="black">
                  <a:tint val="75000"/>
                </a:prstClr>
              </a:solidFill>
            </a:endParaRPr>
          </a:p>
        </p:txBody>
      </p:sp>
      <p:sp>
        <p:nvSpPr>
          <p:cNvPr id="5" name="4 Altbilgi Yer Tutucusu"/>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7748762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34835" y="407968"/>
            <a:ext cx="6858000" cy="2387600"/>
          </a:xfrm>
        </p:spPr>
        <p:txBody>
          <a:bodyPr/>
          <a:lstStyle/>
          <a:p>
            <a:r>
              <a:rPr lang="tr-TR" dirty="0" smtClean="0"/>
              <a:t>BETONARME</a:t>
            </a:r>
            <a:endParaRPr lang="tr-TR" dirty="0"/>
          </a:p>
        </p:txBody>
      </p:sp>
      <p:sp>
        <p:nvSpPr>
          <p:cNvPr id="3" name="Alt Başlık 2"/>
          <p:cNvSpPr>
            <a:spLocks noGrp="1"/>
          </p:cNvSpPr>
          <p:nvPr>
            <p:ph type="subTitle" idx="1"/>
          </p:nvPr>
        </p:nvSpPr>
        <p:spPr>
          <a:xfrm>
            <a:off x="1143000" y="3602038"/>
            <a:ext cx="6858000" cy="628768"/>
          </a:xfrm>
        </p:spPr>
        <p:txBody>
          <a:bodyPr>
            <a:normAutofit/>
          </a:bodyPr>
          <a:lstStyle/>
          <a:p>
            <a:r>
              <a:rPr lang="tr-TR" dirty="0" smtClean="0"/>
              <a:t>3. HAFTA</a:t>
            </a:r>
          </a:p>
        </p:txBody>
      </p:sp>
      <p:sp>
        <p:nvSpPr>
          <p:cNvPr id="4" name="Alt Başlık 2"/>
          <p:cNvSpPr txBox="1">
            <a:spLocks/>
          </p:cNvSpPr>
          <p:nvPr/>
        </p:nvSpPr>
        <p:spPr>
          <a:xfrm>
            <a:off x="538844" y="4381423"/>
            <a:ext cx="8188779" cy="165576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dirty="0" smtClean="0">
              <a:solidFill>
                <a:prstClr val="black"/>
              </a:solidFill>
            </a:endParaRPr>
          </a:p>
          <a:p>
            <a:r>
              <a:rPr lang="tr-TR" sz="2600" dirty="0" smtClean="0">
                <a:solidFill>
                  <a:prstClr val="black"/>
                </a:solidFill>
              </a:rPr>
              <a:t>DOÇ. DR. HAVVA EYLEM POLAT</a:t>
            </a:r>
          </a:p>
          <a:p>
            <a:endParaRPr lang="tr-TR" sz="3100" dirty="0" smtClean="0">
              <a:solidFill>
                <a:prstClr val="black"/>
              </a:solidFill>
            </a:endParaRPr>
          </a:p>
          <a:p>
            <a:r>
              <a:rPr lang="tr-TR" sz="1200" dirty="0" smtClean="0">
                <a:solidFill>
                  <a:prstClr val="black"/>
                </a:solidFill>
              </a:rPr>
              <a:t>ANKARA ÜNİVERSİTESİ ZİRAAT FAKÜLTESİ TARIMSAL YAPILAR VE SULAMA BÖLÜMÜ, 2019-2020</a:t>
            </a:r>
            <a:endParaRPr lang="tr-TR" sz="1200" dirty="0">
              <a:solidFill>
                <a:prstClr val="black"/>
              </a:solidFill>
            </a:endParaRPr>
          </a:p>
        </p:txBody>
      </p:sp>
    </p:spTree>
    <p:extLst>
      <p:ext uri="{BB962C8B-B14F-4D97-AF65-F5344CB8AC3E}">
        <p14:creationId xmlns:p14="http://schemas.microsoft.com/office/powerpoint/2010/main" val="1865875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PROGRAMI</a:t>
            </a:r>
            <a:endParaRPr lang="en-US" dirty="0"/>
          </a:p>
        </p:txBody>
      </p:sp>
      <p:sp>
        <p:nvSpPr>
          <p:cNvPr id="3" name="İçerik Yer Tutucusu 2"/>
          <p:cNvSpPr>
            <a:spLocks noGrp="1"/>
          </p:cNvSpPr>
          <p:nvPr>
            <p:ph idx="1"/>
          </p:nvPr>
        </p:nvSpPr>
        <p:spPr>
          <a:xfrm>
            <a:off x="465365" y="1436915"/>
            <a:ext cx="8229600" cy="4702628"/>
          </a:xfrm>
        </p:spPr>
        <p:txBody>
          <a:bodyPr>
            <a:noAutofit/>
          </a:bodyPr>
          <a:lstStyle/>
          <a:p>
            <a:pPr algn="just"/>
            <a:r>
              <a:rPr lang="tr-TR" sz="1800" dirty="0" smtClean="0">
                <a:solidFill>
                  <a:srgbClr val="111111"/>
                </a:solidFill>
              </a:rPr>
              <a:t>1. </a:t>
            </a:r>
            <a:r>
              <a:rPr lang="tr-TR" sz="1800" dirty="0">
                <a:solidFill>
                  <a:srgbClr val="111111"/>
                </a:solidFill>
              </a:rPr>
              <a:t>H</a:t>
            </a:r>
            <a:r>
              <a:rPr lang="tr-TR" sz="1800" dirty="0" smtClean="0">
                <a:solidFill>
                  <a:srgbClr val="111111"/>
                </a:solidFill>
              </a:rPr>
              <a:t>afta - Giriş, temel kavramlar, şartname ve yönetmelikler </a:t>
            </a:r>
          </a:p>
          <a:p>
            <a:pPr algn="just"/>
            <a:r>
              <a:rPr lang="tr-TR" sz="1800" dirty="0" smtClean="0">
                <a:solidFill>
                  <a:srgbClr val="111111"/>
                </a:solidFill>
              </a:rPr>
              <a:t>2. </a:t>
            </a:r>
            <a:r>
              <a:rPr lang="tr-TR" sz="1800" dirty="0">
                <a:solidFill>
                  <a:srgbClr val="111111"/>
                </a:solidFill>
              </a:rPr>
              <a:t>Hafta - </a:t>
            </a:r>
            <a:r>
              <a:rPr lang="tr-TR" sz="1800" dirty="0" smtClean="0">
                <a:solidFill>
                  <a:srgbClr val="111111"/>
                </a:solidFill>
              </a:rPr>
              <a:t>Beton, özellikleri, sınıfları</a:t>
            </a:r>
          </a:p>
          <a:p>
            <a:pPr algn="just"/>
            <a:r>
              <a:rPr lang="tr-TR" sz="1800" b="1" dirty="0" smtClean="0">
                <a:solidFill>
                  <a:srgbClr val="111111"/>
                </a:solidFill>
              </a:rPr>
              <a:t>3. </a:t>
            </a:r>
            <a:r>
              <a:rPr lang="tr-TR" sz="1800" b="1" dirty="0">
                <a:solidFill>
                  <a:srgbClr val="111111"/>
                </a:solidFill>
              </a:rPr>
              <a:t>Hafta - </a:t>
            </a:r>
            <a:r>
              <a:rPr lang="tr-TR" sz="1800" b="1" dirty="0" smtClean="0">
                <a:solidFill>
                  <a:srgbClr val="111111"/>
                </a:solidFill>
              </a:rPr>
              <a:t>Çelik, özellikleri, sınıfları</a:t>
            </a:r>
          </a:p>
          <a:p>
            <a:pPr algn="just"/>
            <a:r>
              <a:rPr lang="tr-TR" sz="1800" dirty="0" smtClean="0">
                <a:solidFill>
                  <a:srgbClr val="111111"/>
                </a:solidFill>
              </a:rPr>
              <a:t>4. </a:t>
            </a:r>
            <a:r>
              <a:rPr lang="tr-TR" sz="1800" dirty="0">
                <a:solidFill>
                  <a:srgbClr val="111111"/>
                </a:solidFill>
              </a:rPr>
              <a:t>Hafta -Yapıya etkiyen yükler, yük analizi</a:t>
            </a:r>
            <a:endParaRPr lang="en-US" sz="1800" dirty="0">
              <a:solidFill>
                <a:srgbClr val="111111"/>
              </a:solidFill>
            </a:endParaRPr>
          </a:p>
          <a:p>
            <a:pPr lvl="0" algn="just"/>
            <a:r>
              <a:rPr lang="tr-TR" sz="1800" dirty="0" smtClean="0">
                <a:solidFill>
                  <a:srgbClr val="111111"/>
                </a:solidFill>
              </a:rPr>
              <a:t>5. </a:t>
            </a:r>
            <a:r>
              <a:rPr lang="tr-TR" sz="1800" dirty="0">
                <a:solidFill>
                  <a:srgbClr val="111111"/>
                </a:solidFill>
              </a:rPr>
              <a:t>Hafta </a:t>
            </a:r>
            <a:r>
              <a:rPr lang="tr-TR" sz="1800" dirty="0" smtClean="0">
                <a:solidFill>
                  <a:srgbClr val="111111"/>
                </a:solidFill>
              </a:rPr>
              <a:t>– Hesap ilkeleri - </a:t>
            </a:r>
            <a:r>
              <a:rPr lang="en-US" sz="1800" dirty="0" err="1" smtClean="0">
                <a:solidFill>
                  <a:srgbClr val="111111"/>
                </a:solidFill>
              </a:rPr>
              <a:t>Taşıyıcı</a:t>
            </a:r>
            <a:r>
              <a:rPr lang="en-US" sz="1800" dirty="0" smtClean="0">
                <a:solidFill>
                  <a:srgbClr val="111111"/>
                </a:solidFill>
              </a:rPr>
              <a:t> </a:t>
            </a:r>
            <a:r>
              <a:rPr lang="en-US" sz="1800" dirty="0" err="1">
                <a:solidFill>
                  <a:srgbClr val="111111"/>
                </a:solidFill>
              </a:rPr>
              <a:t>sistem</a:t>
            </a:r>
            <a:r>
              <a:rPr lang="en-US" sz="1800" dirty="0">
                <a:solidFill>
                  <a:srgbClr val="111111"/>
                </a:solidFill>
              </a:rPr>
              <a:t> </a:t>
            </a:r>
            <a:r>
              <a:rPr lang="en-US" sz="1800" dirty="0" err="1">
                <a:solidFill>
                  <a:srgbClr val="111111"/>
                </a:solidFill>
              </a:rPr>
              <a:t>seçimi</a:t>
            </a:r>
            <a:endParaRPr lang="tr-TR" sz="1800" dirty="0">
              <a:solidFill>
                <a:srgbClr val="111111"/>
              </a:solidFill>
            </a:endParaRPr>
          </a:p>
          <a:p>
            <a:pPr lvl="0" algn="just"/>
            <a:r>
              <a:rPr lang="tr-TR" sz="1800" dirty="0">
                <a:solidFill>
                  <a:srgbClr val="111111"/>
                </a:solidFill>
              </a:rPr>
              <a:t>6</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Kolonlar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r>
              <a:rPr lang="tr-TR" sz="1800" dirty="0">
                <a:solidFill>
                  <a:srgbClr val="111111"/>
                </a:solidFill>
              </a:rPr>
              <a:t> </a:t>
            </a:r>
            <a:endParaRPr lang="tr-TR" sz="1800" dirty="0" smtClean="0">
              <a:solidFill>
                <a:srgbClr val="111111"/>
              </a:solidFill>
            </a:endParaRPr>
          </a:p>
          <a:p>
            <a:pPr lvl="0" algn="just"/>
            <a:r>
              <a:rPr lang="tr-TR" sz="1800" dirty="0">
                <a:solidFill>
                  <a:srgbClr val="111111"/>
                </a:solidFill>
              </a:rPr>
              <a:t>7</a:t>
            </a:r>
            <a:r>
              <a:rPr lang="tr-TR" sz="1800" dirty="0" smtClean="0">
                <a:solidFill>
                  <a:srgbClr val="111111"/>
                </a:solidFill>
              </a:rPr>
              <a:t>. </a:t>
            </a:r>
            <a:r>
              <a:rPr lang="tr-TR" sz="1800" dirty="0">
                <a:solidFill>
                  <a:srgbClr val="111111"/>
                </a:solidFill>
              </a:rPr>
              <a:t>Hafta - </a:t>
            </a:r>
            <a:r>
              <a:rPr lang="tr-TR" sz="1800" dirty="0" smtClean="0">
                <a:solidFill>
                  <a:srgbClr val="111111"/>
                </a:solidFill>
              </a:rPr>
              <a:t>Kolonlar, örnekler ve soru çözümleri</a:t>
            </a:r>
          </a:p>
          <a:p>
            <a:pPr algn="just"/>
            <a:r>
              <a:rPr lang="tr-TR" sz="1800" dirty="0">
                <a:solidFill>
                  <a:srgbClr val="111111"/>
                </a:solidFill>
              </a:rPr>
              <a:t>8</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Kirişler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endParaRPr lang="tr-TR" sz="1800" dirty="0" smtClean="0">
              <a:solidFill>
                <a:srgbClr val="111111"/>
              </a:solidFill>
            </a:endParaRPr>
          </a:p>
          <a:p>
            <a:pPr algn="just"/>
            <a:r>
              <a:rPr lang="tr-TR" sz="1800" dirty="0" smtClean="0">
                <a:solidFill>
                  <a:srgbClr val="111111"/>
                </a:solidFill>
              </a:rPr>
              <a:t>9. Hafta - </a:t>
            </a:r>
            <a:r>
              <a:rPr lang="tr-TR" sz="1800" dirty="0">
                <a:solidFill>
                  <a:srgbClr val="111111"/>
                </a:solidFill>
              </a:rPr>
              <a:t>Kirişler, çift </a:t>
            </a:r>
            <a:r>
              <a:rPr lang="tr-TR" sz="1800" dirty="0" smtClean="0">
                <a:solidFill>
                  <a:srgbClr val="111111"/>
                </a:solidFill>
              </a:rPr>
              <a:t>donatılı kirişler, örnekler ve soru çözümleri</a:t>
            </a:r>
          </a:p>
          <a:p>
            <a:pPr algn="just"/>
            <a:r>
              <a:rPr lang="tr-TR" sz="1800" dirty="0" smtClean="0">
                <a:solidFill>
                  <a:srgbClr val="111111"/>
                </a:solidFill>
              </a:rPr>
              <a:t>10. </a:t>
            </a:r>
            <a:r>
              <a:rPr lang="tr-TR" sz="1800" dirty="0">
                <a:solidFill>
                  <a:srgbClr val="111111"/>
                </a:solidFill>
              </a:rPr>
              <a:t>Hafta </a:t>
            </a:r>
            <a:r>
              <a:rPr lang="tr-TR" sz="1800" dirty="0" smtClean="0">
                <a:solidFill>
                  <a:srgbClr val="111111"/>
                </a:solidFill>
              </a:rPr>
              <a:t>- Kirişler, tablalı kirişler, örnekler ve soru çözümleri</a:t>
            </a:r>
            <a:endParaRPr lang="en-US" sz="1800" dirty="0">
              <a:solidFill>
                <a:srgbClr val="111111"/>
              </a:solidFill>
            </a:endParaRPr>
          </a:p>
          <a:p>
            <a:pPr algn="just"/>
            <a:r>
              <a:rPr lang="tr-TR" sz="1800" dirty="0" smtClean="0">
                <a:solidFill>
                  <a:srgbClr val="111111"/>
                </a:solidFill>
              </a:rPr>
              <a:t>11. </a:t>
            </a:r>
            <a:r>
              <a:rPr lang="tr-TR" sz="1800" dirty="0">
                <a:solidFill>
                  <a:srgbClr val="111111"/>
                </a:solidFill>
              </a:rPr>
              <a:t>Hafta - </a:t>
            </a:r>
            <a:r>
              <a:rPr lang="en-US" sz="1800" dirty="0" err="1" smtClean="0">
                <a:solidFill>
                  <a:srgbClr val="111111"/>
                </a:solidFill>
              </a:rPr>
              <a:t>Döşemeler</a:t>
            </a:r>
            <a:r>
              <a:rPr lang="en-US" sz="1800" dirty="0">
                <a:solidFill>
                  <a:srgbClr val="111111"/>
                </a:solidFill>
              </a:rPr>
              <a:t>, </a:t>
            </a:r>
            <a:r>
              <a:rPr lang="en-US" sz="1800" dirty="0" err="1">
                <a:solidFill>
                  <a:srgbClr val="111111"/>
                </a:solidFill>
              </a:rPr>
              <a:t>döşeme</a:t>
            </a:r>
            <a:r>
              <a:rPr lang="en-US" sz="1800" dirty="0">
                <a:solidFill>
                  <a:srgbClr val="111111"/>
                </a:solidFill>
              </a:rPr>
              <a:t> </a:t>
            </a:r>
            <a:r>
              <a:rPr lang="en-US" sz="1800" dirty="0" err="1">
                <a:solidFill>
                  <a:srgbClr val="111111"/>
                </a:solidFill>
              </a:rPr>
              <a:t>tipleri</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smtClean="0">
                <a:solidFill>
                  <a:srgbClr val="111111"/>
                </a:solidFill>
              </a:rPr>
              <a:t>değerler</a:t>
            </a:r>
            <a:endParaRPr lang="tr-TR" sz="1800" dirty="0" smtClean="0">
              <a:solidFill>
                <a:srgbClr val="111111"/>
              </a:solidFill>
            </a:endParaRPr>
          </a:p>
          <a:p>
            <a:pPr algn="just"/>
            <a:r>
              <a:rPr lang="tr-TR" sz="1800" dirty="0" smtClean="0">
                <a:solidFill>
                  <a:srgbClr val="111111"/>
                </a:solidFill>
              </a:rPr>
              <a:t>12. </a:t>
            </a:r>
            <a:r>
              <a:rPr lang="tr-TR" sz="1800" dirty="0">
                <a:solidFill>
                  <a:srgbClr val="111111"/>
                </a:solidFill>
              </a:rPr>
              <a:t>Hafta - </a:t>
            </a:r>
            <a:r>
              <a:rPr lang="tr-TR" sz="1800" dirty="0" smtClean="0">
                <a:solidFill>
                  <a:srgbClr val="111111"/>
                </a:solidFill>
              </a:rPr>
              <a:t>Döşemeler, örnekler ve soru çözümleri</a:t>
            </a:r>
            <a:endParaRPr lang="en-US" sz="1800" dirty="0">
              <a:solidFill>
                <a:srgbClr val="111111"/>
              </a:solidFill>
            </a:endParaRPr>
          </a:p>
          <a:p>
            <a:pPr algn="just"/>
            <a:r>
              <a:rPr lang="tr-TR" sz="1800" dirty="0" smtClean="0">
                <a:solidFill>
                  <a:srgbClr val="111111"/>
                </a:solidFill>
              </a:rPr>
              <a:t>13. </a:t>
            </a:r>
            <a:r>
              <a:rPr lang="tr-TR" sz="1800" dirty="0">
                <a:solidFill>
                  <a:srgbClr val="111111"/>
                </a:solidFill>
              </a:rPr>
              <a:t>Hafta - </a:t>
            </a:r>
            <a:r>
              <a:rPr lang="en-US" sz="1800" dirty="0" err="1" smtClean="0">
                <a:solidFill>
                  <a:srgbClr val="111111"/>
                </a:solidFill>
              </a:rPr>
              <a:t>Temeller</a:t>
            </a:r>
            <a:r>
              <a:rPr lang="en-US" sz="1800" dirty="0">
                <a:solidFill>
                  <a:srgbClr val="111111"/>
                </a:solidFill>
              </a:rPr>
              <a:t>, </a:t>
            </a:r>
            <a:r>
              <a:rPr lang="en-US" sz="1800" dirty="0" err="1">
                <a:solidFill>
                  <a:srgbClr val="111111"/>
                </a:solidFill>
              </a:rPr>
              <a:t>temel</a:t>
            </a:r>
            <a:r>
              <a:rPr lang="en-US" sz="1800" dirty="0">
                <a:solidFill>
                  <a:srgbClr val="111111"/>
                </a:solidFill>
              </a:rPr>
              <a:t> </a:t>
            </a:r>
            <a:r>
              <a:rPr lang="en-US" sz="1800" dirty="0" err="1" smtClean="0">
                <a:solidFill>
                  <a:srgbClr val="111111"/>
                </a:solidFill>
              </a:rPr>
              <a:t>tipleri</a:t>
            </a:r>
            <a:endParaRPr lang="tr-TR" sz="1800" dirty="0" smtClean="0">
              <a:solidFill>
                <a:srgbClr val="111111"/>
              </a:solidFill>
            </a:endParaRPr>
          </a:p>
          <a:p>
            <a:pPr algn="just"/>
            <a:r>
              <a:rPr lang="tr-TR" sz="1800" dirty="0" smtClean="0">
                <a:solidFill>
                  <a:srgbClr val="111111"/>
                </a:solidFill>
              </a:rPr>
              <a:t>14. </a:t>
            </a:r>
            <a:r>
              <a:rPr lang="tr-TR" sz="1800" dirty="0">
                <a:solidFill>
                  <a:srgbClr val="111111"/>
                </a:solidFill>
              </a:rPr>
              <a:t>Hafta - </a:t>
            </a:r>
            <a:r>
              <a:rPr lang="tr-TR" sz="1800" dirty="0" smtClean="0">
                <a:solidFill>
                  <a:srgbClr val="111111"/>
                </a:solidFill>
              </a:rPr>
              <a:t>Temeller, örnekler ve soru çözümleri</a:t>
            </a:r>
          </a:p>
        </p:txBody>
      </p:sp>
    </p:spTree>
    <p:extLst>
      <p:ext uri="{BB962C8B-B14F-4D97-AF65-F5344CB8AC3E}">
        <p14:creationId xmlns:p14="http://schemas.microsoft.com/office/powerpoint/2010/main" val="39618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476672"/>
            <a:ext cx="8183880" cy="1051560"/>
          </a:xfrm>
        </p:spPr>
        <p:txBody>
          <a:bodyPr/>
          <a:lstStyle/>
          <a:p>
            <a:pPr algn="r"/>
            <a:r>
              <a:rPr lang="tr-TR" dirty="0" smtClean="0"/>
              <a:t>Çelik </a:t>
            </a:r>
            <a:endParaRPr lang="tr-TR" dirty="0"/>
          </a:p>
        </p:txBody>
      </p:sp>
      <p:sp>
        <p:nvSpPr>
          <p:cNvPr id="3" name="İçerik Yer Tutucusu 2"/>
          <p:cNvSpPr>
            <a:spLocks noGrp="1"/>
          </p:cNvSpPr>
          <p:nvPr>
            <p:ph idx="1"/>
          </p:nvPr>
        </p:nvSpPr>
        <p:spPr>
          <a:xfrm>
            <a:off x="467544" y="1628800"/>
            <a:ext cx="8183880" cy="4187952"/>
          </a:xfrm>
        </p:spPr>
        <p:txBody>
          <a:bodyPr>
            <a:normAutofit fontScale="92500"/>
          </a:bodyPr>
          <a:lstStyle/>
          <a:p>
            <a:pPr algn="just"/>
            <a:r>
              <a:rPr lang="tr-TR" dirty="0" smtClean="0"/>
              <a:t>Betonarme için kullanılan çelik çubuklar daire kesitlidir. Çelik çubuklara donatı adı verilir. Çelik çubukların sıcakta haddelenmiş ve soğukta işlem görmüş olmak üzere iki çeşidi vardır. Çelik çubukların düz yüzeyli ve nervürlü (çubuk yüzeyinde kanalcıklar ve çıkıntılar bulunmaktadır) olmak üzere iki tipi vardır. Nervürlü çubuklar betonla daha iyi </a:t>
            </a:r>
            <a:r>
              <a:rPr lang="tr-TR" b="1" dirty="0" err="1" smtClean="0"/>
              <a:t>aderans</a:t>
            </a:r>
            <a:r>
              <a:rPr lang="tr-TR" dirty="0" smtClean="0"/>
              <a:t> ve yüksek dayanım sağladığından betonarmede kullanılmaktadır. </a:t>
            </a:r>
            <a:endParaRPr lang="tr-TR" dirty="0"/>
          </a:p>
        </p:txBody>
      </p:sp>
    </p:spTree>
    <p:extLst>
      <p:ext uri="{BB962C8B-B14F-4D97-AF65-F5344CB8AC3E}">
        <p14:creationId xmlns:p14="http://schemas.microsoft.com/office/powerpoint/2010/main" val="573816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476672"/>
            <a:ext cx="8183880" cy="619512"/>
          </a:xfrm>
        </p:spPr>
        <p:txBody>
          <a:bodyPr>
            <a:normAutofit fontScale="90000"/>
          </a:bodyPr>
          <a:lstStyle/>
          <a:p>
            <a:pPr algn="r"/>
            <a:r>
              <a:rPr lang="tr-TR" dirty="0" smtClean="0"/>
              <a:t>Çeliğin özellikleri</a:t>
            </a:r>
            <a:endParaRPr lang="tr-TR" dirty="0"/>
          </a:p>
        </p:txBody>
      </p:sp>
      <p:sp>
        <p:nvSpPr>
          <p:cNvPr id="3" name="İçerik Yer Tutucusu 2"/>
          <p:cNvSpPr>
            <a:spLocks noGrp="1"/>
          </p:cNvSpPr>
          <p:nvPr>
            <p:ph idx="1"/>
          </p:nvPr>
        </p:nvSpPr>
        <p:spPr>
          <a:xfrm>
            <a:off x="467544" y="1268760"/>
            <a:ext cx="8183880" cy="4692008"/>
          </a:xfrm>
        </p:spPr>
        <p:txBody>
          <a:bodyPr/>
          <a:lstStyle/>
          <a:p>
            <a:r>
              <a:rPr lang="en-US" dirty="0">
                <a:solidFill>
                  <a:srgbClr val="111111"/>
                </a:solidFill>
                <a:latin typeface="Helvetica"/>
              </a:rPr>
              <a:t>•</a:t>
            </a:r>
            <a:r>
              <a:rPr lang="en-US" dirty="0" err="1">
                <a:solidFill>
                  <a:srgbClr val="111111"/>
                </a:solidFill>
                <a:latin typeface="Helvetica"/>
              </a:rPr>
              <a:t>Düz</a:t>
            </a:r>
            <a:r>
              <a:rPr lang="en-US" dirty="0">
                <a:solidFill>
                  <a:srgbClr val="111111"/>
                </a:solidFill>
                <a:latin typeface="Helvetica"/>
              </a:rPr>
              <a:t> </a:t>
            </a:r>
            <a:r>
              <a:rPr lang="en-US" dirty="0" err="1">
                <a:solidFill>
                  <a:srgbClr val="111111"/>
                </a:solidFill>
                <a:latin typeface="Helvetica"/>
              </a:rPr>
              <a:t>yüzeyli</a:t>
            </a:r>
            <a:r>
              <a:rPr lang="en-US" dirty="0">
                <a:solidFill>
                  <a:srgbClr val="111111"/>
                </a:solidFill>
                <a:latin typeface="Helvetica"/>
              </a:rPr>
              <a:t> </a:t>
            </a:r>
            <a:r>
              <a:rPr lang="en-US" dirty="0" err="1">
                <a:solidFill>
                  <a:srgbClr val="111111"/>
                </a:solidFill>
                <a:latin typeface="Helvetica"/>
              </a:rPr>
              <a:t>çelik</a:t>
            </a:r>
            <a:r>
              <a:rPr lang="en-US" dirty="0">
                <a:solidFill>
                  <a:srgbClr val="111111"/>
                </a:solidFill>
                <a:latin typeface="Helvetica"/>
              </a:rPr>
              <a:t>: S220</a:t>
            </a:r>
          </a:p>
          <a:p>
            <a:r>
              <a:rPr lang="en-US" dirty="0">
                <a:solidFill>
                  <a:srgbClr val="111111"/>
                </a:solidFill>
                <a:latin typeface="Helvetica"/>
              </a:rPr>
              <a:t>•</a:t>
            </a:r>
            <a:r>
              <a:rPr lang="en-US" dirty="0" err="1">
                <a:solidFill>
                  <a:srgbClr val="111111"/>
                </a:solidFill>
                <a:latin typeface="Helvetica"/>
              </a:rPr>
              <a:t>Nervürlü</a:t>
            </a:r>
            <a:r>
              <a:rPr lang="en-US" dirty="0">
                <a:solidFill>
                  <a:srgbClr val="111111"/>
                </a:solidFill>
                <a:latin typeface="Helvetica"/>
              </a:rPr>
              <a:t> </a:t>
            </a:r>
            <a:r>
              <a:rPr lang="en-US" dirty="0" err="1">
                <a:solidFill>
                  <a:srgbClr val="111111"/>
                </a:solidFill>
                <a:latin typeface="Helvetica"/>
              </a:rPr>
              <a:t>çelikler</a:t>
            </a:r>
            <a:r>
              <a:rPr lang="en-US" dirty="0">
                <a:solidFill>
                  <a:srgbClr val="111111"/>
                </a:solidFill>
                <a:latin typeface="Helvetica"/>
              </a:rPr>
              <a:t>: S420, B420B, B420C, B500B, </a:t>
            </a:r>
            <a:r>
              <a:rPr lang="tr-TR" dirty="0" smtClean="0">
                <a:solidFill>
                  <a:srgbClr val="111111"/>
                </a:solidFill>
                <a:latin typeface="Helvetica"/>
              </a:rPr>
              <a:t>     </a:t>
            </a:r>
            <a:r>
              <a:rPr lang="en-US" dirty="0" smtClean="0">
                <a:solidFill>
                  <a:srgbClr val="111111"/>
                </a:solidFill>
                <a:latin typeface="Helvetica"/>
              </a:rPr>
              <a:t>B500C</a:t>
            </a:r>
            <a:endParaRPr lang="en-US" dirty="0">
              <a:solidFill>
                <a:srgbClr val="111111"/>
              </a:solidFill>
              <a:latin typeface="Helvetica"/>
            </a:endParaRPr>
          </a:p>
          <a:p>
            <a:r>
              <a:rPr lang="en-US" dirty="0">
                <a:solidFill>
                  <a:srgbClr val="111111"/>
                </a:solidFill>
                <a:latin typeface="Helvetica"/>
              </a:rPr>
              <a:t>•</a:t>
            </a:r>
            <a:r>
              <a:rPr lang="en-US" dirty="0" err="1">
                <a:solidFill>
                  <a:srgbClr val="111111"/>
                </a:solidFill>
                <a:latin typeface="Helvetica"/>
              </a:rPr>
              <a:t>Profilli</a:t>
            </a:r>
            <a:r>
              <a:rPr lang="en-US" dirty="0">
                <a:solidFill>
                  <a:srgbClr val="111111"/>
                </a:solidFill>
                <a:latin typeface="Helvetica"/>
              </a:rPr>
              <a:t> </a:t>
            </a:r>
            <a:r>
              <a:rPr lang="en-US" dirty="0" err="1">
                <a:solidFill>
                  <a:srgbClr val="111111"/>
                </a:solidFill>
                <a:latin typeface="Helvetica"/>
              </a:rPr>
              <a:t>çelik</a:t>
            </a:r>
            <a:r>
              <a:rPr lang="en-US" dirty="0">
                <a:solidFill>
                  <a:srgbClr val="111111"/>
                </a:solidFill>
                <a:latin typeface="Helvetica"/>
              </a:rPr>
              <a:t>: </a:t>
            </a:r>
            <a:r>
              <a:rPr lang="en-US" dirty="0" smtClean="0">
                <a:solidFill>
                  <a:srgbClr val="111111"/>
                </a:solidFill>
                <a:latin typeface="Helvetica"/>
              </a:rPr>
              <a:t>B500A</a:t>
            </a:r>
            <a:endParaRPr lang="tr-TR" dirty="0" smtClean="0">
              <a:solidFill>
                <a:srgbClr val="111111"/>
              </a:solidFill>
              <a:latin typeface="Helvetica"/>
            </a:endParaRPr>
          </a:p>
          <a:p>
            <a:endParaRPr lang="tr-TR" dirty="0">
              <a:solidFill>
                <a:srgbClr val="111111"/>
              </a:solidFill>
              <a:latin typeface="Helvetica"/>
            </a:endParaRPr>
          </a:p>
          <a:p>
            <a:r>
              <a:rPr lang="tr-TR" sz="1600" dirty="0" smtClean="0">
                <a:solidFill>
                  <a:srgbClr val="111111"/>
                </a:solidFill>
                <a:latin typeface="Helvetica"/>
              </a:rPr>
              <a:t>B420C VE B500C şartname ve yönetmeliklerde belirtilen tüm koşulları sağlamaktadırlar. </a:t>
            </a:r>
            <a:endParaRPr lang="tr-TR" sz="1600" dirty="0"/>
          </a:p>
        </p:txBody>
      </p:sp>
    </p:spTree>
    <p:extLst>
      <p:ext uri="{BB962C8B-B14F-4D97-AF65-F5344CB8AC3E}">
        <p14:creationId xmlns:p14="http://schemas.microsoft.com/office/powerpoint/2010/main" val="747461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2769" y="1196752"/>
            <a:ext cx="8183880" cy="4187952"/>
          </a:xfrm>
        </p:spPr>
        <p:txBody>
          <a:bodyPr>
            <a:normAutofit lnSpcReduction="10000"/>
          </a:bodyPr>
          <a:lstStyle/>
          <a:p>
            <a:r>
              <a:rPr lang="tr-TR" dirty="0" smtClean="0">
                <a:solidFill>
                  <a:srgbClr val="111111"/>
                </a:solidFill>
                <a:latin typeface="Helvetica"/>
              </a:rPr>
              <a:t>Çelik çubuklar 12 boyunda imal edilir. </a:t>
            </a:r>
          </a:p>
          <a:p>
            <a:r>
              <a:rPr lang="es-ES" dirty="0" smtClean="0">
                <a:solidFill>
                  <a:srgbClr val="111111"/>
                </a:solidFill>
                <a:latin typeface="Helvetica"/>
              </a:rPr>
              <a:t>Yaygın</a:t>
            </a:r>
            <a:r>
              <a:rPr lang="tr-TR" dirty="0" smtClean="0">
                <a:solidFill>
                  <a:srgbClr val="111111"/>
                </a:solidFill>
                <a:latin typeface="Helvetica"/>
              </a:rPr>
              <a:t> olarak kullanılan çelik donatı çapları</a:t>
            </a:r>
            <a:r>
              <a:rPr lang="es-ES" dirty="0" smtClean="0">
                <a:solidFill>
                  <a:srgbClr val="111111"/>
                </a:solidFill>
                <a:latin typeface="Helvetica"/>
              </a:rPr>
              <a:t>: </a:t>
            </a:r>
            <a:endParaRPr lang="tr-TR" dirty="0" smtClean="0">
              <a:solidFill>
                <a:srgbClr val="111111"/>
              </a:solidFill>
              <a:latin typeface="Helvetica"/>
            </a:endParaRPr>
          </a:p>
          <a:p>
            <a:pPr marL="0" indent="0">
              <a:buNone/>
            </a:pPr>
            <a:r>
              <a:rPr lang="es-ES" dirty="0" smtClean="0">
                <a:solidFill>
                  <a:srgbClr val="111111"/>
                </a:solidFill>
                <a:latin typeface="Helvetica"/>
              </a:rPr>
              <a:t>6</a:t>
            </a:r>
            <a:r>
              <a:rPr lang="es-ES" dirty="0">
                <a:solidFill>
                  <a:srgbClr val="111111"/>
                </a:solidFill>
                <a:latin typeface="Helvetica"/>
              </a:rPr>
              <a:t>, 8,10, 12, 14, 16, 18, 20, 22, 24, 26, 28, 30, 32 mm</a:t>
            </a:r>
          </a:p>
          <a:p>
            <a:r>
              <a:rPr lang="en-US" dirty="0" err="1" smtClean="0">
                <a:solidFill>
                  <a:srgbClr val="111111"/>
                </a:solidFill>
                <a:latin typeface="Helvetica"/>
              </a:rPr>
              <a:t>Hasır</a:t>
            </a:r>
            <a:r>
              <a:rPr lang="en-US" dirty="0" smtClean="0">
                <a:solidFill>
                  <a:srgbClr val="111111"/>
                </a:solidFill>
                <a:latin typeface="Helvetica"/>
              </a:rPr>
              <a:t> </a:t>
            </a:r>
            <a:r>
              <a:rPr lang="en-US" dirty="0" err="1">
                <a:solidFill>
                  <a:srgbClr val="111111"/>
                </a:solidFill>
                <a:latin typeface="Helvetica"/>
              </a:rPr>
              <a:t>donatı</a:t>
            </a:r>
            <a:r>
              <a:rPr lang="en-US" dirty="0">
                <a:solidFill>
                  <a:srgbClr val="111111"/>
                </a:solidFill>
                <a:latin typeface="Helvetica"/>
              </a:rPr>
              <a:t> </a:t>
            </a:r>
            <a:r>
              <a:rPr lang="tr-TR" dirty="0" smtClean="0">
                <a:solidFill>
                  <a:srgbClr val="111111"/>
                </a:solidFill>
                <a:latin typeface="Helvetica"/>
              </a:rPr>
              <a:t>çapları</a:t>
            </a:r>
            <a:r>
              <a:rPr lang="en-US" dirty="0" smtClean="0">
                <a:solidFill>
                  <a:srgbClr val="111111"/>
                </a:solidFill>
                <a:latin typeface="Helvetica"/>
              </a:rPr>
              <a:t>: </a:t>
            </a:r>
            <a:endParaRPr lang="tr-TR" dirty="0" smtClean="0">
              <a:solidFill>
                <a:srgbClr val="111111"/>
              </a:solidFill>
              <a:latin typeface="Helvetica"/>
            </a:endParaRPr>
          </a:p>
          <a:p>
            <a:pPr marL="0" indent="0">
              <a:buNone/>
            </a:pPr>
            <a:r>
              <a:rPr lang="en-US" dirty="0" smtClean="0">
                <a:solidFill>
                  <a:srgbClr val="111111"/>
                </a:solidFill>
                <a:latin typeface="Helvetica"/>
              </a:rPr>
              <a:t>4</a:t>
            </a:r>
            <a:r>
              <a:rPr lang="en-US" dirty="0">
                <a:solidFill>
                  <a:srgbClr val="111111"/>
                </a:solidFill>
                <a:latin typeface="Helvetica"/>
              </a:rPr>
              <a:t>, </a:t>
            </a:r>
            <a:r>
              <a:rPr lang="en-US" dirty="0" smtClean="0">
                <a:solidFill>
                  <a:srgbClr val="111111"/>
                </a:solidFill>
                <a:latin typeface="Helvetica"/>
              </a:rPr>
              <a:t>4.5</a:t>
            </a:r>
            <a:r>
              <a:rPr lang="en-US" dirty="0">
                <a:solidFill>
                  <a:srgbClr val="111111"/>
                </a:solidFill>
                <a:latin typeface="Helvetica"/>
              </a:rPr>
              <a:t>, 5, 5.5,..., 11, 11.5, 12, 14, 16 </a:t>
            </a:r>
            <a:r>
              <a:rPr lang="en-US" dirty="0" smtClean="0">
                <a:solidFill>
                  <a:srgbClr val="111111"/>
                </a:solidFill>
                <a:latin typeface="Helvetica"/>
              </a:rPr>
              <a:t>mm</a:t>
            </a:r>
            <a:endParaRPr lang="tr-TR" dirty="0">
              <a:solidFill>
                <a:srgbClr val="111111"/>
              </a:solidFill>
              <a:latin typeface="Helvetica"/>
            </a:endParaRPr>
          </a:p>
          <a:p>
            <a:pPr marL="0" indent="0">
              <a:buNone/>
            </a:pPr>
            <a:endParaRPr lang="tr-TR" dirty="0" smtClean="0">
              <a:solidFill>
                <a:srgbClr val="111111"/>
              </a:solidFill>
              <a:latin typeface="Helvetica"/>
            </a:endParaRPr>
          </a:p>
          <a:p>
            <a:pPr marL="0" indent="0">
              <a:buNone/>
            </a:pPr>
            <a:r>
              <a:rPr lang="tr-TR" dirty="0" smtClean="0">
                <a:solidFill>
                  <a:srgbClr val="111111"/>
                </a:solidFill>
                <a:latin typeface="Helvetica"/>
              </a:rPr>
              <a:t>Çubuk </a:t>
            </a:r>
            <a:r>
              <a:rPr lang="tr-TR" smtClean="0">
                <a:solidFill>
                  <a:srgbClr val="111111"/>
                </a:solidFill>
                <a:latin typeface="Helvetica"/>
              </a:rPr>
              <a:t>çapı </a:t>
            </a:r>
            <a:r>
              <a:rPr lang="tr-TR" smtClean="0">
                <a:solidFill>
                  <a:srgbClr val="111111"/>
                </a:solidFill>
                <a:latin typeface="Helvetica"/>
              </a:rPr>
              <a:t>arttıkça </a:t>
            </a:r>
            <a:r>
              <a:rPr lang="tr-TR" dirty="0" smtClean="0">
                <a:solidFill>
                  <a:srgbClr val="111111"/>
                </a:solidFill>
                <a:latin typeface="Helvetica"/>
              </a:rPr>
              <a:t>gevrekleşme artar. 30 mm çaptan daha büyüklerin temini zor, pahalıdır.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2" y="476672"/>
            <a:ext cx="8370887" cy="92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51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476672"/>
            <a:ext cx="8183880" cy="576064"/>
          </a:xfrm>
        </p:spPr>
        <p:txBody>
          <a:bodyPr>
            <a:normAutofit fontScale="90000"/>
          </a:bodyPr>
          <a:lstStyle/>
          <a:p>
            <a:pPr algn="r"/>
            <a:r>
              <a:rPr lang="tr-TR" dirty="0" smtClean="0"/>
              <a:t>Çelik Sınıfları</a:t>
            </a:r>
            <a:endParaRPr lang="tr-TR" dirty="0"/>
          </a:p>
        </p:txBody>
      </p:sp>
      <p:sp>
        <p:nvSpPr>
          <p:cNvPr id="3" name="İçerik Yer Tutucusu 2"/>
          <p:cNvSpPr>
            <a:spLocks noGrp="1"/>
          </p:cNvSpPr>
          <p:nvPr>
            <p:ph idx="1"/>
          </p:nvPr>
        </p:nvSpPr>
        <p:spPr>
          <a:xfrm>
            <a:off x="467544" y="1340768"/>
            <a:ext cx="8183880" cy="4187952"/>
          </a:xfrm>
        </p:spPr>
        <p:txBody>
          <a:bodyPr>
            <a:normAutofit/>
          </a:bodyPr>
          <a:lstStyle/>
          <a:p>
            <a:r>
              <a:rPr lang="tr-TR" sz="2400" dirty="0" smtClean="0"/>
              <a:t>Betonarme çeliği sınıflandırılmasında çeliğin akma ve kopma dayanımları ile kopma birim uzaması dikkate alınır. </a:t>
            </a:r>
          </a:p>
          <a:p>
            <a:r>
              <a:rPr lang="en-US" sz="2400" b="1" dirty="0"/>
              <a:t>TS </a:t>
            </a:r>
            <a:r>
              <a:rPr lang="en-US" sz="2400" b="1" dirty="0" smtClean="0"/>
              <a:t>708:2016</a:t>
            </a:r>
            <a:r>
              <a:rPr lang="tr-TR" sz="2400" b="1" dirty="0" smtClean="0"/>
              <a:t>’y</a:t>
            </a:r>
            <a:r>
              <a:rPr lang="en-US" sz="2400" b="1" dirty="0" smtClean="0"/>
              <a:t>a </a:t>
            </a:r>
            <a:r>
              <a:rPr lang="tr-TR" sz="2400" b="1" dirty="0" smtClean="0"/>
              <a:t>göre</a:t>
            </a:r>
            <a:r>
              <a:rPr lang="en-US" sz="2400" b="1" dirty="0" smtClean="0"/>
              <a:t> </a:t>
            </a:r>
            <a:r>
              <a:rPr lang="en-US" sz="2400" b="1" dirty="0" err="1"/>
              <a:t>betonarme</a:t>
            </a:r>
            <a:r>
              <a:rPr lang="en-US" sz="2400" b="1" dirty="0"/>
              <a:t> </a:t>
            </a:r>
            <a:r>
              <a:rPr lang="en-US" sz="2400" b="1" dirty="0" err="1" smtClean="0"/>
              <a:t>çelikler</a:t>
            </a:r>
            <a:r>
              <a:rPr lang="tr-TR" sz="2400" b="1" dirty="0" smtClean="0"/>
              <a:t>:</a:t>
            </a:r>
          </a:p>
          <a:p>
            <a:pPr marL="0" indent="0">
              <a:buNone/>
            </a:pPr>
            <a:endParaRPr lang="tr-TR" sz="2400" b="1" dirty="0"/>
          </a:p>
          <a:p>
            <a:pPr marL="0" indent="0">
              <a:buNone/>
            </a:pPr>
            <a:r>
              <a:rPr lang="en-US" sz="2400" b="1" dirty="0" smtClean="0"/>
              <a:t> </a:t>
            </a:r>
            <a:r>
              <a:rPr lang="en-US" sz="2400" dirty="0" smtClean="0"/>
              <a:t>S220</a:t>
            </a:r>
            <a:r>
              <a:rPr lang="en-US" sz="2400" dirty="0"/>
              <a:t>, S420, B420B, B420C, B500A, B500B, B500C</a:t>
            </a:r>
            <a:endParaRPr lang="tr-TR" sz="2400" dirty="0" smtClean="0"/>
          </a:p>
          <a:p>
            <a:pPr marL="0" indent="0">
              <a:buNone/>
            </a:pPr>
            <a:r>
              <a:rPr lang="tr-TR" dirty="0"/>
              <a:t> </a:t>
            </a:r>
            <a:endParaRPr lang="tr-TR" dirty="0" smtClean="0"/>
          </a:p>
          <a:p>
            <a:pPr marL="0" indent="0">
              <a:buNone/>
            </a:pPr>
            <a:r>
              <a:rPr lang="tr-TR" sz="2200" b="1" dirty="0" smtClean="0"/>
              <a:t>S220 : akma dayanımı 220 N/mm</a:t>
            </a:r>
            <a:r>
              <a:rPr lang="tr-TR" sz="2200" b="1" baseline="30000" dirty="0" smtClean="0"/>
              <a:t>2</a:t>
            </a:r>
            <a:r>
              <a:rPr lang="tr-TR" sz="2200" b="1" dirty="0" smtClean="0"/>
              <a:t> (karakteristik)</a:t>
            </a:r>
          </a:p>
          <a:p>
            <a:pPr marL="0" indent="0">
              <a:buNone/>
            </a:pPr>
            <a:r>
              <a:rPr lang="tr-TR" sz="2200" b="1" dirty="0" smtClean="0"/>
              <a:t>                                   (2200 </a:t>
            </a:r>
            <a:r>
              <a:rPr lang="tr-TR" sz="2200" b="1" dirty="0" err="1" smtClean="0"/>
              <a:t>kgf</a:t>
            </a:r>
            <a:r>
              <a:rPr lang="tr-TR" sz="2200" b="1" dirty="0" smtClean="0"/>
              <a:t>/cm</a:t>
            </a:r>
            <a:r>
              <a:rPr lang="tr-TR" sz="2200" b="1" baseline="30000" dirty="0" smtClean="0"/>
              <a:t>2</a:t>
            </a:r>
            <a:r>
              <a:rPr lang="tr-TR" sz="2200" b="1" dirty="0" smtClean="0"/>
              <a:t>)</a:t>
            </a:r>
            <a:endParaRPr lang="tr-TR" sz="2200" b="1" dirty="0"/>
          </a:p>
        </p:txBody>
      </p:sp>
    </p:spTree>
    <p:extLst>
      <p:ext uri="{BB962C8B-B14F-4D97-AF65-F5344CB8AC3E}">
        <p14:creationId xmlns:p14="http://schemas.microsoft.com/office/powerpoint/2010/main" val="1299732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2204864"/>
            <a:ext cx="8183562"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ikdörtgen 3"/>
          <p:cNvSpPr/>
          <p:nvPr/>
        </p:nvSpPr>
        <p:spPr>
          <a:xfrm>
            <a:off x="467544" y="4077072"/>
            <a:ext cx="8136904" cy="584775"/>
          </a:xfrm>
          <a:prstGeom prst="rect">
            <a:avLst/>
          </a:prstGeom>
        </p:spPr>
        <p:txBody>
          <a:bodyPr wrap="square">
            <a:spAutoFit/>
          </a:bodyPr>
          <a:lstStyle/>
          <a:p>
            <a:r>
              <a:rPr lang="tr-TR" sz="1600" dirty="0" smtClean="0"/>
              <a:t>Kaynak: </a:t>
            </a:r>
            <a:r>
              <a:rPr lang="en-US" sz="1600" dirty="0" smtClean="0"/>
              <a:t>Ahmet </a:t>
            </a:r>
            <a:r>
              <a:rPr lang="en-US" sz="1600" dirty="0"/>
              <a:t>TOPÇU, </a:t>
            </a:r>
            <a:r>
              <a:rPr lang="en-US" sz="1600" dirty="0" err="1"/>
              <a:t>Betonarme</a:t>
            </a:r>
            <a:r>
              <a:rPr lang="en-US" sz="1600" dirty="0"/>
              <a:t> I, </a:t>
            </a:r>
            <a:r>
              <a:rPr lang="en-US" sz="1600" dirty="0" err="1"/>
              <a:t>Eskişehir</a:t>
            </a:r>
            <a:r>
              <a:rPr lang="en-US" sz="1600" dirty="0"/>
              <a:t> </a:t>
            </a:r>
            <a:r>
              <a:rPr lang="en-US" sz="1600" dirty="0" err="1"/>
              <a:t>Osmangazi</a:t>
            </a:r>
            <a:r>
              <a:rPr lang="en-US" sz="1600" dirty="0"/>
              <a:t> </a:t>
            </a:r>
            <a:r>
              <a:rPr lang="en-US" sz="1600" dirty="0" err="1"/>
              <a:t>Üniversitesi</a:t>
            </a:r>
            <a:r>
              <a:rPr lang="en-US" sz="1600" dirty="0"/>
              <a:t>, 2019, http://mmf2.ogu.edu.tr/atopcu</a:t>
            </a:r>
          </a:p>
        </p:txBody>
      </p:sp>
    </p:spTree>
    <p:extLst>
      <p:ext uri="{BB962C8B-B14F-4D97-AF65-F5344CB8AC3E}">
        <p14:creationId xmlns:p14="http://schemas.microsoft.com/office/powerpoint/2010/main" val="685927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45</TotalTime>
  <Words>418</Words>
  <Application>Microsoft Office PowerPoint</Application>
  <PresentationFormat>Ekran Gösterisi (4:3)</PresentationFormat>
  <Paragraphs>45</Paragraphs>
  <Slides>7</Slides>
  <Notes>0</Notes>
  <HiddenSlides>0</HiddenSlides>
  <MMClips>0</MMClips>
  <ScaleCrop>false</ScaleCrop>
  <HeadingPairs>
    <vt:vector size="4" baseType="variant">
      <vt:variant>
        <vt:lpstr>Tema</vt:lpstr>
      </vt:variant>
      <vt:variant>
        <vt:i4>2</vt:i4>
      </vt:variant>
      <vt:variant>
        <vt:lpstr>Slayt Başlıkları</vt:lpstr>
      </vt:variant>
      <vt:variant>
        <vt:i4>7</vt:i4>
      </vt:variant>
    </vt:vector>
  </HeadingPairs>
  <TitlesOfParts>
    <vt:vector size="9" baseType="lpstr">
      <vt:lpstr>Görünüş</vt:lpstr>
      <vt:lpstr>2_Ofis Teması</vt:lpstr>
      <vt:lpstr>BETONARME</vt:lpstr>
      <vt:lpstr>DERS PROGRAMI</vt:lpstr>
      <vt:lpstr>Çelik </vt:lpstr>
      <vt:lpstr>Çeliğin özellikleri</vt:lpstr>
      <vt:lpstr>PowerPoint Sunusu</vt:lpstr>
      <vt:lpstr>Çelik Sınıfları</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BETONARME</dc:title>
  <dc:creator>fenbil</dc:creator>
  <cp:lastModifiedBy>fenbil</cp:lastModifiedBy>
  <cp:revision>10</cp:revision>
  <dcterms:created xsi:type="dcterms:W3CDTF">2019-11-18T08:38:59Z</dcterms:created>
  <dcterms:modified xsi:type="dcterms:W3CDTF">2020-01-06T06:46:14Z</dcterms:modified>
</cp:coreProperties>
</file>