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6" d="100"/>
          <a:sy n="76" d="100"/>
        </p:scale>
        <p:origin x="67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1/13/2020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1/13/2020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A0B98-C08C-4696-B2F3-197392800257}"/>
              </a:ext>
            </a:extLst>
          </p:cNvPr>
          <p:cNvSpPr>
            <a:spLocks noGrp="1"/>
          </p:cNvSpPr>
          <p:nvPr>
            <p:ph type="ctrTitle"/>
          </p:nvPr>
        </p:nvSpPr>
        <p:spPr/>
        <p:txBody>
          <a:bodyPr/>
          <a:lstStyle/>
          <a:p>
            <a:r>
              <a:rPr lang="en-US" sz="3600" dirty="0"/>
              <a:t>Human Resources Management</a:t>
            </a:r>
            <a:endParaRPr lang="tr-TR" sz="3600" dirty="0"/>
          </a:p>
        </p:txBody>
      </p:sp>
      <p:sp>
        <p:nvSpPr>
          <p:cNvPr id="3" name="Subtitle 2">
            <a:extLst>
              <a:ext uri="{FF2B5EF4-FFF2-40B4-BE49-F238E27FC236}">
                <a16:creationId xmlns:a16="http://schemas.microsoft.com/office/drawing/2014/main" id="{64DC2EB6-2E88-437E-9119-DF8DA63404D1}"/>
              </a:ext>
            </a:extLst>
          </p:cNvPr>
          <p:cNvSpPr>
            <a:spLocks noGrp="1"/>
          </p:cNvSpPr>
          <p:nvPr>
            <p:ph type="subTitle" idx="1"/>
          </p:nvPr>
        </p:nvSpPr>
        <p:spPr/>
        <p:txBody>
          <a:bodyPr/>
          <a:lstStyle/>
          <a:p>
            <a:r>
              <a:rPr lang="en-US" dirty="0"/>
              <a:t>week2</a:t>
            </a:r>
            <a:endParaRPr lang="tr-TR" dirty="0"/>
          </a:p>
        </p:txBody>
      </p:sp>
    </p:spTree>
    <p:extLst>
      <p:ext uri="{BB962C8B-B14F-4D97-AF65-F5344CB8AC3E}">
        <p14:creationId xmlns:p14="http://schemas.microsoft.com/office/powerpoint/2010/main" val="617978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8FB31-051A-40AF-9BFD-01D5FE850101}"/>
              </a:ext>
            </a:extLst>
          </p:cNvPr>
          <p:cNvSpPr>
            <a:spLocks noGrp="1"/>
          </p:cNvSpPr>
          <p:nvPr>
            <p:ph type="title"/>
          </p:nvPr>
        </p:nvSpPr>
        <p:spPr/>
        <p:txBody>
          <a:bodyPr/>
          <a:lstStyle/>
          <a:p>
            <a:pPr marL="571500" indent="-571500">
              <a:buFont typeface="Arial" panose="020B0604020202020204" pitchFamily="34" charset="0"/>
              <a:buChar char="•"/>
            </a:pPr>
            <a:r>
              <a:rPr lang="en-US" altLang="tr-TR" sz="4400" b="1" i="1" u="sng" dirty="0">
                <a:effectLst>
                  <a:outerShdw blurRad="38100" dist="38100" dir="2700000" algn="tl">
                    <a:srgbClr val="FFFFFF"/>
                  </a:outerShdw>
                </a:effectLst>
              </a:rPr>
              <a:t>Teams</a:t>
            </a:r>
            <a:br>
              <a:rPr lang="en-US" altLang="tr-TR" sz="4400" b="1" i="1" u="sng" dirty="0">
                <a:effectLst>
                  <a:outerShdw blurRad="38100" dist="38100" dir="2700000" algn="tl">
                    <a:srgbClr val="FFFFFF"/>
                  </a:outerShdw>
                </a:effectLst>
              </a:rPr>
            </a:br>
            <a:br>
              <a:rPr lang="en-US" altLang="tr-TR" sz="3200" dirty="0"/>
            </a:br>
            <a:r>
              <a:rPr lang="en-US" altLang="tr-TR" sz="4400" dirty="0"/>
              <a:t>Self-Managed Teams</a:t>
            </a:r>
            <a:br>
              <a:rPr lang="en-US" altLang="tr-TR" sz="4400" dirty="0"/>
            </a:br>
            <a:r>
              <a:rPr lang="en-US" altLang="tr-TR" sz="4400" dirty="0"/>
              <a:t>Problem-Solving Teams</a:t>
            </a:r>
            <a:br>
              <a:rPr lang="en-US" altLang="tr-TR" sz="4400" dirty="0"/>
            </a:br>
            <a:r>
              <a:rPr lang="en-US" altLang="tr-TR" sz="4400" dirty="0"/>
              <a:t>Special-Purpose Teams</a:t>
            </a:r>
            <a:br>
              <a:rPr lang="en-US" altLang="tr-TR" sz="4400" dirty="0"/>
            </a:br>
            <a:r>
              <a:rPr lang="en-US" altLang="tr-TR" sz="4400" dirty="0"/>
              <a:t>Virtual Teams</a:t>
            </a:r>
            <a:br>
              <a:rPr lang="en-US" altLang="tr-TR" sz="4400" dirty="0"/>
            </a:br>
            <a:endParaRPr lang="tr-TR" dirty="0"/>
          </a:p>
        </p:txBody>
      </p:sp>
    </p:spTree>
    <p:extLst>
      <p:ext uri="{BB962C8B-B14F-4D97-AF65-F5344CB8AC3E}">
        <p14:creationId xmlns:p14="http://schemas.microsoft.com/office/powerpoint/2010/main" val="4151269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08E4-2224-40D5-8ED1-CF6BF1E28608}"/>
              </a:ext>
            </a:extLst>
          </p:cNvPr>
          <p:cNvSpPr>
            <a:spLocks noGrp="1"/>
          </p:cNvSpPr>
          <p:nvPr>
            <p:ph type="title"/>
          </p:nvPr>
        </p:nvSpPr>
        <p:spPr/>
        <p:txBody>
          <a:bodyPr/>
          <a:lstStyle/>
          <a:p>
            <a:r>
              <a:rPr lang="en-US" altLang="tr-TR" sz="4400" b="1" dirty="0">
                <a:effectLst>
                  <a:outerShdw blurRad="38100" dist="38100" dir="2700000" algn="tl">
                    <a:srgbClr val="FFFFFF"/>
                  </a:outerShdw>
                </a:effectLst>
              </a:rPr>
              <a:t>Managing Work Flow and </a:t>
            </a:r>
            <a:br>
              <a:rPr lang="en-US" altLang="tr-TR" sz="4400" b="1" dirty="0">
                <a:effectLst>
                  <a:outerShdw blurRad="38100" dist="38100" dir="2700000" algn="tl">
                    <a:srgbClr val="FFFFFF"/>
                  </a:outerShdw>
                </a:effectLst>
              </a:rPr>
            </a:br>
            <a:r>
              <a:rPr lang="en-US" altLang="tr-TR" sz="4400" b="1" dirty="0">
                <a:effectLst>
                  <a:outerShdw blurRad="38100" dist="38100" dir="2700000" algn="tl">
                    <a:srgbClr val="FFFFFF"/>
                  </a:outerShdw>
                </a:effectLst>
              </a:rPr>
              <a:t>Conducting Job Analysis</a:t>
            </a:r>
            <a:endParaRPr lang="tr-TR" dirty="0"/>
          </a:p>
        </p:txBody>
      </p:sp>
      <p:sp>
        <p:nvSpPr>
          <p:cNvPr id="3" name="Content Placeholder 2">
            <a:extLst>
              <a:ext uri="{FF2B5EF4-FFF2-40B4-BE49-F238E27FC236}">
                <a16:creationId xmlns:a16="http://schemas.microsoft.com/office/drawing/2014/main" id="{BC57DACE-0F66-4B88-A2AF-DB0EF19A39C8}"/>
              </a:ext>
            </a:extLst>
          </p:cNvPr>
          <p:cNvSpPr>
            <a:spLocks noGrp="1"/>
          </p:cNvSpPr>
          <p:nvPr>
            <p:ph idx="1"/>
          </p:nvPr>
        </p:nvSpPr>
        <p:spPr/>
        <p:txBody>
          <a:bodyPr/>
          <a:lstStyle/>
          <a:p>
            <a:pPr>
              <a:lnSpc>
                <a:spcPct val="90000"/>
              </a:lnSpc>
            </a:pPr>
            <a:r>
              <a:rPr lang="en-US" altLang="tr-TR" dirty="0"/>
              <a:t>Describe the different organizational structures and when each is appropriate</a:t>
            </a:r>
          </a:p>
          <a:p>
            <a:pPr>
              <a:lnSpc>
                <a:spcPct val="90000"/>
              </a:lnSpc>
            </a:pPr>
            <a:endParaRPr lang="en-US" altLang="tr-TR" dirty="0"/>
          </a:p>
          <a:p>
            <a:pPr>
              <a:lnSpc>
                <a:spcPct val="90000"/>
              </a:lnSpc>
            </a:pPr>
            <a:r>
              <a:rPr lang="en-US" altLang="tr-TR" dirty="0"/>
              <a:t>List factors influencing worker motivation that are under managers’ control</a:t>
            </a:r>
          </a:p>
          <a:p>
            <a:pPr>
              <a:lnSpc>
                <a:spcPct val="90000"/>
              </a:lnSpc>
            </a:pPr>
            <a:endParaRPr lang="en-US" altLang="tr-TR" dirty="0"/>
          </a:p>
          <a:p>
            <a:pPr>
              <a:lnSpc>
                <a:spcPct val="90000"/>
              </a:lnSpc>
            </a:pPr>
            <a:r>
              <a:rPr lang="en-US" altLang="tr-TR" dirty="0"/>
              <a:t>Conduct job analysis and prepare job descriptions/specifications</a:t>
            </a:r>
          </a:p>
          <a:p>
            <a:pPr>
              <a:lnSpc>
                <a:spcPct val="90000"/>
              </a:lnSpc>
            </a:pPr>
            <a:endParaRPr lang="en-US" altLang="tr-TR" dirty="0"/>
          </a:p>
          <a:p>
            <a:pPr>
              <a:lnSpc>
                <a:spcPct val="90000"/>
              </a:lnSpc>
            </a:pPr>
            <a:r>
              <a:rPr lang="en-US" altLang="tr-TR" dirty="0"/>
              <a:t>Apply flexible work designs which aid in reducing work-family conflicts</a:t>
            </a:r>
          </a:p>
          <a:p>
            <a:pPr>
              <a:lnSpc>
                <a:spcPct val="90000"/>
              </a:lnSpc>
            </a:pPr>
            <a:r>
              <a:rPr lang="en-US" altLang="tr-TR" dirty="0"/>
              <a:t>Develop policies to maintain employee privacy rights</a:t>
            </a:r>
          </a:p>
          <a:p>
            <a:endParaRPr lang="tr-TR" dirty="0"/>
          </a:p>
        </p:txBody>
      </p:sp>
    </p:spTree>
    <p:extLst>
      <p:ext uri="{BB962C8B-B14F-4D97-AF65-F5344CB8AC3E}">
        <p14:creationId xmlns:p14="http://schemas.microsoft.com/office/powerpoint/2010/main" val="1270657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BBF63-A6AF-45CF-A6F7-1E6CF97E64C4}"/>
              </a:ext>
            </a:extLst>
          </p:cNvPr>
          <p:cNvSpPr>
            <a:spLocks noGrp="1"/>
          </p:cNvSpPr>
          <p:nvPr>
            <p:ph type="title"/>
          </p:nvPr>
        </p:nvSpPr>
        <p:spPr/>
        <p:txBody>
          <a:bodyPr/>
          <a:lstStyle/>
          <a:p>
            <a:pPr algn="ctr"/>
            <a:r>
              <a:rPr lang="en-US" altLang="tr-TR" sz="4400" b="1" dirty="0">
                <a:solidFill>
                  <a:schemeClr val="tx1"/>
                </a:solidFill>
                <a:effectLst>
                  <a:outerShdw blurRad="38100" dist="38100" dir="2700000" algn="tl">
                    <a:srgbClr val="FFFFFF"/>
                  </a:outerShdw>
                </a:effectLst>
              </a:rPr>
              <a:t>Work: The Organizational Perspective</a:t>
            </a:r>
            <a:endParaRPr lang="tr-TR" dirty="0"/>
          </a:p>
        </p:txBody>
      </p:sp>
      <p:sp>
        <p:nvSpPr>
          <p:cNvPr id="3" name="Content Placeholder 2">
            <a:extLst>
              <a:ext uri="{FF2B5EF4-FFF2-40B4-BE49-F238E27FC236}">
                <a16:creationId xmlns:a16="http://schemas.microsoft.com/office/drawing/2014/main" id="{ED0676FE-FFD2-442E-8F37-2877E2AC6010}"/>
              </a:ext>
            </a:extLst>
          </p:cNvPr>
          <p:cNvSpPr>
            <a:spLocks noGrp="1"/>
          </p:cNvSpPr>
          <p:nvPr>
            <p:ph idx="1"/>
          </p:nvPr>
        </p:nvSpPr>
        <p:spPr/>
        <p:txBody>
          <a:bodyPr/>
          <a:lstStyle/>
          <a:p>
            <a:pPr>
              <a:lnSpc>
                <a:spcPct val="80000"/>
              </a:lnSpc>
              <a:buFontTx/>
              <a:buNone/>
            </a:pPr>
            <a:r>
              <a:rPr lang="en-US" altLang="tr-TR" sz="1800" b="1" i="1" u="sng" dirty="0">
                <a:effectLst>
                  <a:outerShdw blurRad="38100" dist="38100" dir="2700000" algn="tl">
                    <a:srgbClr val="FFFFFF"/>
                  </a:outerShdw>
                </a:effectLst>
              </a:rPr>
              <a:t>Strategy and Organizational Structure</a:t>
            </a:r>
          </a:p>
          <a:p>
            <a:pPr>
              <a:lnSpc>
                <a:spcPct val="80000"/>
              </a:lnSpc>
              <a:buFontTx/>
              <a:buNone/>
            </a:pPr>
            <a:endParaRPr lang="en-US" altLang="tr-TR" sz="900" b="1" i="1" u="sng" dirty="0">
              <a:effectLst>
                <a:outerShdw blurRad="38100" dist="38100" dir="2700000" algn="tl">
                  <a:srgbClr val="FFFFFF"/>
                </a:outerShdw>
              </a:effectLst>
            </a:endParaRPr>
          </a:p>
          <a:p>
            <a:pPr>
              <a:lnSpc>
                <a:spcPct val="80000"/>
              </a:lnSpc>
            </a:pPr>
            <a:r>
              <a:rPr lang="en-US" altLang="tr-TR" dirty="0"/>
              <a:t>General Electric (GE) signed a 10-year maintenance deal with British Airways to do engine maintenance and overhaul work.  The maintenance agreement will help British Airways save costs by outsourcing this work to GE, which builds, designs, and maintains commercial aircraft engines as a core business.</a:t>
            </a:r>
          </a:p>
          <a:p>
            <a:pPr>
              <a:lnSpc>
                <a:spcPct val="80000"/>
              </a:lnSpc>
            </a:pPr>
            <a:endParaRPr lang="en-US" altLang="tr-TR" dirty="0"/>
          </a:p>
          <a:p>
            <a:pPr>
              <a:lnSpc>
                <a:spcPct val="80000"/>
              </a:lnSpc>
            </a:pPr>
            <a:r>
              <a:rPr lang="en-US" altLang="tr-TR" dirty="0"/>
              <a:t>Abbey Life Insurance outsourced the claims-adjustment process for its 1.75 million policyholders to Unisys Corp. under a 10-year agreement. Abbey Life saves $80 million over the life of the agreement. Error rates on claims have fallen from 5 to 2 percent, and 95 percent of claims are handled within 6 days, down from 10 days.</a:t>
            </a:r>
          </a:p>
          <a:p>
            <a:endParaRPr lang="tr-TR" dirty="0"/>
          </a:p>
        </p:txBody>
      </p:sp>
    </p:spTree>
    <p:extLst>
      <p:ext uri="{BB962C8B-B14F-4D97-AF65-F5344CB8AC3E}">
        <p14:creationId xmlns:p14="http://schemas.microsoft.com/office/powerpoint/2010/main" val="2346111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28256-0120-4ECE-87CC-734674DC8DB0}"/>
              </a:ext>
            </a:extLst>
          </p:cNvPr>
          <p:cNvSpPr>
            <a:spLocks noGrp="1"/>
          </p:cNvSpPr>
          <p:nvPr>
            <p:ph type="title"/>
          </p:nvPr>
        </p:nvSpPr>
        <p:spPr/>
        <p:txBody>
          <a:bodyPr/>
          <a:lstStyle/>
          <a:p>
            <a:r>
              <a:rPr lang="en-US" altLang="tr-TR" sz="4400" dirty="0">
                <a:solidFill>
                  <a:schemeClr val="tx1"/>
                </a:solidFill>
                <a:effectLst>
                  <a:outerShdw blurRad="38100" dist="38100" dir="2700000" algn="tl">
                    <a:srgbClr val="FFFFFF"/>
                  </a:outerShdw>
                </a:effectLst>
              </a:rPr>
              <a:t>Work: The Organizational Perspective</a:t>
            </a:r>
            <a:endParaRPr lang="tr-TR" dirty="0"/>
          </a:p>
        </p:txBody>
      </p:sp>
      <p:sp>
        <p:nvSpPr>
          <p:cNvPr id="3" name="Content Placeholder 2">
            <a:extLst>
              <a:ext uri="{FF2B5EF4-FFF2-40B4-BE49-F238E27FC236}">
                <a16:creationId xmlns:a16="http://schemas.microsoft.com/office/drawing/2014/main" id="{C1D02527-9AC2-47DC-8AE4-FA3F93184E87}"/>
              </a:ext>
            </a:extLst>
          </p:cNvPr>
          <p:cNvSpPr>
            <a:spLocks noGrp="1"/>
          </p:cNvSpPr>
          <p:nvPr>
            <p:ph idx="1"/>
          </p:nvPr>
        </p:nvSpPr>
        <p:spPr/>
        <p:txBody>
          <a:bodyPr/>
          <a:lstStyle/>
          <a:p>
            <a:pPr marL="609600" indent="-609600" algn="ctr">
              <a:buFontTx/>
              <a:buNone/>
            </a:pPr>
            <a:r>
              <a:rPr lang="en-US" altLang="tr-TR" b="1" i="1" u="sng" dirty="0">
                <a:effectLst>
                  <a:outerShdw blurRad="38100" dist="38100" dir="2700000" algn="tl">
                    <a:srgbClr val="FFFFFF"/>
                  </a:outerShdw>
                </a:effectLst>
              </a:rPr>
              <a:t>Designing the Organization</a:t>
            </a:r>
          </a:p>
          <a:p>
            <a:pPr marL="609600" indent="-609600" algn="ctr">
              <a:buFontTx/>
              <a:buNone/>
            </a:pPr>
            <a:endParaRPr lang="en-US" altLang="tr-TR" b="1" i="1" u="sng" dirty="0">
              <a:effectLst>
                <a:outerShdw blurRad="38100" dist="38100" dir="2700000" algn="tl">
                  <a:srgbClr val="FFFFFF"/>
                </a:outerShdw>
              </a:effectLst>
            </a:endParaRPr>
          </a:p>
          <a:p>
            <a:pPr marL="609600" indent="-609600" algn="ctr">
              <a:buFontTx/>
              <a:buNone/>
            </a:pPr>
            <a:endParaRPr lang="en-US" altLang="tr-TR" sz="900" dirty="0"/>
          </a:p>
          <a:p>
            <a:pPr algn="ctr"/>
            <a:r>
              <a:rPr lang="en-US" altLang="tr-TR" i="1" dirty="0">
                <a:effectLst>
                  <a:outerShdw blurRad="38100" dist="38100" dir="2700000" algn="tl">
                    <a:srgbClr val="FFFFFF"/>
                  </a:outerShdw>
                </a:effectLst>
              </a:rPr>
              <a:t>Bureaucratic Organization</a:t>
            </a:r>
          </a:p>
          <a:p>
            <a:pPr algn="ctr"/>
            <a:r>
              <a:rPr lang="en-US" altLang="tr-TR" i="1" dirty="0">
                <a:effectLst>
                  <a:outerShdw blurRad="38100" dist="38100" dir="2700000" algn="tl">
                    <a:srgbClr val="FFFFFF"/>
                  </a:outerShdw>
                </a:effectLst>
              </a:rPr>
              <a:t>Flat Organization</a:t>
            </a:r>
          </a:p>
          <a:p>
            <a:pPr algn="ctr"/>
            <a:r>
              <a:rPr lang="en-US" altLang="tr-TR" i="1" dirty="0">
                <a:effectLst>
                  <a:outerShdw blurRad="38100" dist="38100" dir="2700000" algn="tl">
                    <a:srgbClr val="FFFFFF"/>
                  </a:outerShdw>
                </a:effectLst>
              </a:rPr>
              <a:t>Boundaryless Organization</a:t>
            </a:r>
          </a:p>
          <a:p>
            <a:endParaRPr lang="tr-TR" dirty="0"/>
          </a:p>
        </p:txBody>
      </p:sp>
    </p:spTree>
    <p:extLst>
      <p:ext uri="{BB962C8B-B14F-4D97-AF65-F5344CB8AC3E}">
        <p14:creationId xmlns:p14="http://schemas.microsoft.com/office/powerpoint/2010/main" val="1804497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AE844-BC79-4C33-A915-690DAA5B644A}"/>
              </a:ext>
            </a:extLst>
          </p:cNvPr>
          <p:cNvSpPr>
            <a:spLocks noGrp="1"/>
          </p:cNvSpPr>
          <p:nvPr>
            <p:ph type="title"/>
          </p:nvPr>
        </p:nvSpPr>
        <p:spPr/>
        <p:txBody>
          <a:bodyPr/>
          <a:lstStyle/>
          <a:p>
            <a:pPr algn="ctr"/>
            <a:r>
              <a:rPr lang="en-US" altLang="tr-TR" i="1" dirty="0">
                <a:solidFill>
                  <a:schemeClr val="tx1"/>
                </a:solidFill>
                <a:effectLst>
                  <a:outerShdw blurRad="38100" dist="38100" dir="2700000" algn="tl">
                    <a:srgbClr val="FFFFFF"/>
                  </a:outerShdw>
                </a:effectLst>
              </a:rPr>
              <a:t>Bureaucratic Organization</a:t>
            </a:r>
            <a:endParaRPr lang="tr-TR" dirty="0"/>
          </a:p>
        </p:txBody>
      </p:sp>
      <p:pic>
        <p:nvPicPr>
          <p:cNvPr id="4" name="Picture 5">
            <a:extLst>
              <a:ext uri="{FF2B5EF4-FFF2-40B4-BE49-F238E27FC236}">
                <a16:creationId xmlns:a16="http://schemas.microsoft.com/office/drawing/2014/main" id="{43F8D715-CDEF-42B5-B606-2CC12746D90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44750" y="1247802"/>
            <a:ext cx="7302500" cy="5610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783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6BE52-E2F4-49E8-A018-658348307FEC}"/>
              </a:ext>
            </a:extLst>
          </p:cNvPr>
          <p:cNvSpPr>
            <a:spLocks noGrp="1"/>
          </p:cNvSpPr>
          <p:nvPr>
            <p:ph type="title"/>
          </p:nvPr>
        </p:nvSpPr>
        <p:spPr/>
        <p:txBody>
          <a:bodyPr/>
          <a:lstStyle/>
          <a:p>
            <a:pPr algn="ctr"/>
            <a:r>
              <a:rPr lang="en-US" altLang="tr-TR" i="1" dirty="0">
                <a:solidFill>
                  <a:schemeClr val="tx1"/>
                </a:solidFill>
                <a:effectLst>
                  <a:outerShdw blurRad="38100" dist="38100" dir="2700000" algn="tl">
                    <a:srgbClr val="FFFFFF"/>
                  </a:outerShdw>
                </a:effectLst>
              </a:rPr>
              <a:t>Flat Organization</a:t>
            </a:r>
            <a:endParaRPr lang="tr-TR" dirty="0"/>
          </a:p>
        </p:txBody>
      </p:sp>
      <p:pic>
        <p:nvPicPr>
          <p:cNvPr id="4" name="Picture 5">
            <a:extLst>
              <a:ext uri="{FF2B5EF4-FFF2-40B4-BE49-F238E27FC236}">
                <a16:creationId xmlns:a16="http://schemas.microsoft.com/office/drawing/2014/main" id="{2F332BCB-ADEA-4763-B705-80446083495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03313" y="2546867"/>
            <a:ext cx="8947150" cy="3207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83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C7ACC-A45C-4129-A914-9BA196209336}"/>
              </a:ext>
            </a:extLst>
          </p:cNvPr>
          <p:cNvSpPr>
            <a:spLocks noGrp="1"/>
          </p:cNvSpPr>
          <p:nvPr>
            <p:ph type="title"/>
          </p:nvPr>
        </p:nvSpPr>
        <p:spPr/>
        <p:txBody>
          <a:bodyPr/>
          <a:lstStyle/>
          <a:p>
            <a:pPr algn="ctr"/>
            <a:r>
              <a:rPr lang="en-US" altLang="tr-TR" i="1" dirty="0">
                <a:solidFill>
                  <a:schemeClr val="tx1"/>
                </a:solidFill>
                <a:effectLst>
                  <a:outerShdw blurRad="38100" dist="38100" dir="2700000" algn="tl">
                    <a:srgbClr val="FFFFFF"/>
                  </a:outerShdw>
                </a:effectLst>
              </a:rPr>
              <a:t>Boundaryless Organization</a:t>
            </a:r>
            <a:endParaRPr lang="tr-TR" dirty="0"/>
          </a:p>
        </p:txBody>
      </p:sp>
      <p:pic>
        <p:nvPicPr>
          <p:cNvPr id="4" name="Picture 5">
            <a:extLst>
              <a:ext uri="{FF2B5EF4-FFF2-40B4-BE49-F238E27FC236}">
                <a16:creationId xmlns:a16="http://schemas.microsoft.com/office/drawing/2014/main" id="{A87491AB-ACCE-4B22-B60C-C3DA1F2C9D1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03313" y="2347996"/>
            <a:ext cx="8947150" cy="3605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856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C0EF-2A56-498C-B4CC-D93E938CBCD3}"/>
              </a:ext>
            </a:extLst>
          </p:cNvPr>
          <p:cNvSpPr>
            <a:spLocks noGrp="1"/>
          </p:cNvSpPr>
          <p:nvPr>
            <p:ph type="title"/>
          </p:nvPr>
        </p:nvSpPr>
        <p:spPr/>
        <p:txBody>
          <a:bodyPr/>
          <a:lstStyle/>
          <a:p>
            <a:r>
              <a:rPr lang="en-US" altLang="tr-TR" sz="4400" b="1" i="1" u="sng" dirty="0">
                <a:effectLst>
                  <a:outerShdw blurRad="38100" dist="38100" dir="2700000" algn="tl">
                    <a:srgbClr val="FFFFFF"/>
                  </a:outerShdw>
                </a:effectLst>
              </a:rPr>
              <a:t>Work-Flow Analysis – Business Process Reengineering</a:t>
            </a:r>
            <a:br>
              <a:rPr lang="en-US" altLang="tr-TR" sz="4400" b="1" i="1" u="sng" dirty="0">
                <a:effectLst>
                  <a:outerShdw blurRad="38100" dist="38100" dir="2700000" algn="tl">
                    <a:srgbClr val="FFFFFF"/>
                  </a:outerShdw>
                </a:effectLst>
              </a:rPr>
            </a:br>
            <a:endParaRPr lang="tr-TR" dirty="0"/>
          </a:p>
        </p:txBody>
      </p:sp>
      <p:pic>
        <p:nvPicPr>
          <p:cNvPr id="4" name="Picture 7">
            <a:extLst>
              <a:ext uri="{FF2B5EF4-FFF2-40B4-BE49-F238E27FC236}">
                <a16:creationId xmlns:a16="http://schemas.microsoft.com/office/drawing/2014/main" id="{E8A648E6-4BCA-4896-AD04-D62881D134A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56574" y="2052638"/>
            <a:ext cx="6240627" cy="419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854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6D46-A631-4C8D-B133-87FEFE7C242A}"/>
              </a:ext>
            </a:extLst>
          </p:cNvPr>
          <p:cNvSpPr>
            <a:spLocks noGrp="1"/>
          </p:cNvSpPr>
          <p:nvPr>
            <p:ph type="title"/>
          </p:nvPr>
        </p:nvSpPr>
        <p:spPr/>
        <p:txBody>
          <a:bodyPr/>
          <a:lstStyle/>
          <a:p>
            <a:r>
              <a:rPr lang="en-US" altLang="tr-TR" dirty="0">
                <a:solidFill>
                  <a:schemeClr val="tx1"/>
                </a:solidFill>
                <a:effectLst>
                  <a:outerShdw blurRad="38100" dist="38100" dir="2700000" algn="tl">
                    <a:srgbClr val="FFFFFF"/>
                  </a:outerShdw>
                </a:effectLst>
              </a:rPr>
              <a:t>Work: The Group Perspective</a:t>
            </a:r>
            <a:endParaRPr lang="tr-TR" dirty="0"/>
          </a:p>
        </p:txBody>
      </p:sp>
      <p:pic>
        <p:nvPicPr>
          <p:cNvPr id="4" name="Picture 5">
            <a:extLst>
              <a:ext uri="{FF2B5EF4-FFF2-40B4-BE49-F238E27FC236}">
                <a16:creationId xmlns:a16="http://schemas.microsoft.com/office/drawing/2014/main" id="{78641036-4FA3-44C6-9FD7-DB61398505A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60600" y="1094672"/>
            <a:ext cx="5892800" cy="5430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8010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6</TotalTime>
  <Words>229</Words>
  <Application>Microsoft Office PowerPoint</Application>
  <PresentationFormat>Widescreen</PresentationFormat>
  <Paragraphs>30</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Century Gothic</vt:lpstr>
      <vt:lpstr>Wingdings 3</vt:lpstr>
      <vt:lpstr>Ion</vt:lpstr>
      <vt:lpstr>Human Resources Management</vt:lpstr>
      <vt:lpstr>Managing Work Flow and  Conducting Job Analysis</vt:lpstr>
      <vt:lpstr>Work: The Organizational Perspective</vt:lpstr>
      <vt:lpstr>Work: The Organizational Perspective</vt:lpstr>
      <vt:lpstr>Bureaucratic Organization</vt:lpstr>
      <vt:lpstr>Flat Organization</vt:lpstr>
      <vt:lpstr>Boundaryless Organization</vt:lpstr>
      <vt:lpstr>Work-Flow Analysis – Business Process Reengineering </vt:lpstr>
      <vt:lpstr>Work: The Group Perspective</vt:lpstr>
      <vt:lpstr>Teams  Self-Managed Teams Problem-Solving Teams Special-Purpose Teams Virtual Teams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Resources Management</dc:title>
  <dc:creator>Author 2</dc:creator>
  <cp:lastModifiedBy>Author 2</cp:lastModifiedBy>
  <cp:revision>2</cp:revision>
  <dcterms:created xsi:type="dcterms:W3CDTF">2020-01-13T19:25:46Z</dcterms:created>
  <dcterms:modified xsi:type="dcterms:W3CDTF">2020-01-13T19:51:09Z</dcterms:modified>
</cp:coreProperties>
</file>