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1" r:id="rId5"/>
    <p:sldId id="271" r:id="rId6"/>
    <p:sldId id="274" r:id="rId7"/>
    <p:sldId id="280" r:id="rId8"/>
    <p:sldId id="285" r:id="rId9"/>
    <p:sldId id="276" r:id="rId10"/>
    <p:sldId id="2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AFA6B-D6DE-474F-BEE2-C77E584F114A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A1AA2-5A94-4642-97FB-4B1212CD3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263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MÜZEDE</a:t>
            </a:r>
            <a:r>
              <a:rPr lang="tr-TR" baseline="0" dirty="0" smtClean="0"/>
              <a:t> TOPLUMSAL ÇALIŞMALAR </a:t>
            </a:r>
          </a:p>
          <a:p>
            <a:r>
              <a:rPr lang="tr-TR" baseline="0" dirty="0" smtClean="0"/>
              <a:t>«ÖNCÜLER»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A1AA2-5A94-4642-97FB-4B1212CD388A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47463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52585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4644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227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4091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6478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4367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522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6554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647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648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924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A7A22-B898-4FB8-AC69-DC006869B723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3624A-51E4-4BDC-A82A-036E09F26FD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9447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ommons.wikimedia.org/wiki/File:John_Dewey_in_1902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770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429013" y="332656"/>
            <a:ext cx="669674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500" b="1" dirty="0">
                <a:solidFill>
                  <a:srgbClr val="FFFF00"/>
                </a:solidFill>
              </a:rPr>
              <a:t>MÜZEDE TOPLUMSAL ÇALIŞMALAR </a:t>
            </a:r>
          </a:p>
          <a:p>
            <a:pPr algn="r"/>
            <a:r>
              <a:rPr lang="tr-TR" sz="3500" b="1" dirty="0">
                <a:solidFill>
                  <a:srgbClr val="FFFF00"/>
                </a:solidFill>
              </a:rPr>
              <a:t>«ÖNCÜLER»</a:t>
            </a:r>
          </a:p>
        </p:txBody>
      </p:sp>
    </p:spTree>
    <p:extLst>
      <p:ext uri="{BB962C8B-B14F-4D97-AF65-F5344CB8AC3E}">
        <p14:creationId xmlns="" xmlns:p14="http://schemas.microsoft.com/office/powerpoint/2010/main" val="1675432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press.ku.edu.tr/sites/press.ku.edu.tr/files/styles/blog_detail_700x360/public/1.jpg?itok=QR5QMnd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6840760" cy="51530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5409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accent3"/>
                </a:solidFill>
              </a:rPr>
              <a:t>İLERLEMECİ MÜZECİLİK</a:t>
            </a:r>
            <a:endParaRPr lang="tr-TR" sz="4000" b="1" dirty="0">
              <a:solidFill>
                <a:schemeClr val="accent3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67544" y="1196752"/>
            <a:ext cx="8208912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100" b="1" dirty="0" err="1"/>
              <a:t>İlerlemecilik</a:t>
            </a:r>
            <a:r>
              <a:rPr lang="tr-TR" sz="2100" dirty="0"/>
              <a:t>, pragmatik felsefenin </a:t>
            </a:r>
            <a:r>
              <a:rPr lang="tr-TR" sz="2100" dirty="0" smtClean="0"/>
              <a:t>bir parçasıdır. Eğitim alanındaki uygulamaları önemlidir. </a:t>
            </a:r>
            <a:r>
              <a:rPr lang="tr-TR" sz="2100" dirty="0" err="1" smtClean="0"/>
              <a:t>İlerlemecilikte</a:t>
            </a:r>
            <a:r>
              <a:rPr lang="tr-TR" sz="2100" dirty="0" smtClean="0"/>
              <a:t> </a:t>
            </a:r>
            <a:r>
              <a:rPr lang="tr-TR" sz="2100" dirty="0"/>
              <a:t>eğitimin amacı, demokratik ve sosyal yaşamı geliştirmektedir. </a:t>
            </a:r>
            <a:r>
              <a:rPr lang="tr-TR" sz="2100" b="1" dirty="0" smtClean="0">
                <a:solidFill>
                  <a:schemeClr val="accent3"/>
                </a:solidFill>
              </a:rPr>
              <a:t>İLERLEMECİ MÜZECİLİK  </a:t>
            </a:r>
            <a:r>
              <a:rPr lang="tr-TR" sz="2100" dirty="0" smtClean="0"/>
              <a:t>yaklaşımında benzer biçimde müzelerin demokratik ve sosyal yaşamı geliştirmek amacıyla kurulmuş oldukları ilkesinden yola çıkılmış ve şu alt ilkeler benimsenmiştir. </a:t>
            </a:r>
          </a:p>
          <a:p>
            <a:r>
              <a:rPr lang="tr-TR" sz="2100" dirty="0"/>
              <a:t> </a:t>
            </a:r>
            <a:r>
              <a:rPr lang="tr-TR" sz="2100" dirty="0" smtClean="0"/>
              <a:t>→ Müze, </a:t>
            </a:r>
            <a:r>
              <a:rPr lang="tr-TR" sz="2100" b="1" dirty="0">
                <a:solidFill>
                  <a:schemeClr val="accent3"/>
                </a:solidFill>
              </a:rPr>
              <a:t>aktif</a:t>
            </a:r>
            <a:r>
              <a:rPr lang="tr-TR" sz="2100" dirty="0">
                <a:solidFill>
                  <a:schemeClr val="accent3"/>
                </a:solidFill>
              </a:rPr>
              <a:t> </a:t>
            </a:r>
            <a:r>
              <a:rPr lang="tr-TR" sz="2100" dirty="0"/>
              <a:t>ve </a:t>
            </a:r>
            <a:r>
              <a:rPr lang="tr-TR" sz="2100" dirty="0" smtClean="0"/>
              <a:t>toplumun ilgilerine </a:t>
            </a:r>
            <a:r>
              <a:rPr lang="tr-TR" sz="2100" dirty="0"/>
              <a:t>göre olmalıdır</a:t>
            </a:r>
            <a:r>
              <a:rPr lang="tr-TR" sz="2100" dirty="0" smtClean="0"/>
              <a:t>.</a:t>
            </a:r>
          </a:p>
          <a:p>
            <a:r>
              <a:rPr lang="tr-TR" sz="2100" dirty="0" smtClean="0"/>
              <a:t> → Müze </a:t>
            </a:r>
            <a:r>
              <a:rPr lang="tr-TR" sz="2100" b="1" dirty="0" smtClean="0">
                <a:solidFill>
                  <a:schemeClr val="accent3"/>
                </a:solidFill>
              </a:rPr>
              <a:t>herkese</a:t>
            </a:r>
            <a:r>
              <a:rPr lang="tr-TR" sz="2100" dirty="0" smtClean="0">
                <a:solidFill>
                  <a:schemeClr val="accent3"/>
                </a:solidFill>
              </a:rPr>
              <a:t> </a:t>
            </a:r>
            <a:r>
              <a:rPr lang="tr-TR" sz="2100" dirty="0" smtClean="0"/>
              <a:t>eğitim veren bir kurum olmalıdır. </a:t>
            </a:r>
            <a:endParaRPr lang="tr-TR" sz="2100" dirty="0"/>
          </a:p>
          <a:p>
            <a:r>
              <a:rPr lang="tr-TR" sz="2100" dirty="0" smtClean="0"/>
              <a:t> </a:t>
            </a:r>
            <a:r>
              <a:rPr lang="tr-TR" sz="2100" dirty="0"/>
              <a:t>→ </a:t>
            </a:r>
            <a:r>
              <a:rPr lang="tr-TR" sz="2100" dirty="0" smtClean="0"/>
              <a:t>Müzedeki eğitimde  </a:t>
            </a:r>
            <a:r>
              <a:rPr lang="tr-TR" sz="2100" b="1" dirty="0" smtClean="0">
                <a:solidFill>
                  <a:schemeClr val="accent3"/>
                </a:solidFill>
              </a:rPr>
              <a:t>problem </a:t>
            </a:r>
            <a:r>
              <a:rPr lang="tr-TR" sz="2100" b="1" dirty="0">
                <a:solidFill>
                  <a:schemeClr val="accent3"/>
                </a:solidFill>
              </a:rPr>
              <a:t>çözme </a:t>
            </a:r>
            <a:r>
              <a:rPr lang="tr-TR" sz="2100" dirty="0"/>
              <a:t>yöntemi esas alınmalıdır.(</a:t>
            </a:r>
            <a:r>
              <a:rPr lang="tr-TR" sz="2100" b="1" dirty="0"/>
              <a:t>JOHN DEWEY</a:t>
            </a:r>
            <a:r>
              <a:rPr lang="tr-TR" sz="2100" dirty="0"/>
              <a:t>)</a:t>
            </a:r>
          </a:p>
          <a:p>
            <a:r>
              <a:rPr lang="tr-TR" sz="2100" dirty="0"/>
              <a:t> </a:t>
            </a:r>
            <a:r>
              <a:rPr lang="tr-TR" sz="2100" dirty="0" smtClean="0"/>
              <a:t>→ Müzedeki eğitim </a:t>
            </a:r>
            <a:r>
              <a:rPr lang="tr-TR" sz="2100" b="1" dirty="0" smtClean="0">
                <a:solidFill>
                  <a:schemeClr val="accent3"/>
                </a:solidFill>
              </a:rPr>
              <a:t>YAŞAMIN </a:t>
            </a:r>
            <a:r>
              <a:rPr lang="tr-TR" sz="2100" b="1" dirty="0">
                <a:solidFill>
                  <a:schemeClr val="accent3"/>
                </a:solidFill>
              </a:rPr>
              <a:t>KENDİSİ OLMALIDIR.</a:t>
            </a:r>
          </a:p>
          <a:p>
            <a:r>
              <a:rPr lang="tr-TR" sz="2100" dirty="0"/>
              <a:t> </a:t>
            </a:r>
            <a:r>
              <a:rPr lang="tr-TR" sz="2100" dirty="0" smtClean="0"/>
              <a:t>→ Müzenin </a:t>
            </a:r>
            <a:r>
              <a:rPr lang="tr-TR" sz="2100" dirty="0"/>
              <a:t>görevi </a:t>
            </a:r>
            <a:r>
              <a:rPr lang="tr-TR" sz="2100" dirty="0" smtClean="0"/>
              <a:t>tek sesli olmak, sadece nesneyi korumak ve sergilemek değil, ziyaretçiye </a:t>
            </a:r>
            <a:r>
              <a:rPr lang="tr-TR" sz="2100" b="1" dirty="0" smtClean="0">
                <a:solidFill>
                  <a:schemeClr val="accent3"/>
                </a:solidFill>
              </a:rPr>
              <a:t>rehberlik</a:t>
            </a:r>
            <a:r>
              <a:rPr lang="tr-TR" sz="2100" dirty="0" smtClean="0">
                <a:solidFill>
                  <a:schemeClr val="accent3"/>
                </a:solidFill>
              </a:rPr>
              <a:t> </a:t>
            </a:r>
            <a:r>
              <a:rPr lang="tr-TR" sz="2100" dirty="0"/>
              <a:t>etmek olmalıdır.</a:t>
            </a:r>
          </a:p>
          <a:p>
            <a:r>
              <a:rPr lang="tr-TR" sz="2100" dirty="0"/>
              <a:t> </a:t>
            </a:r>
            <a:r>
              <a:rPr lang="tr-TR" sz="2100" dirty="0" smtClean="0"/>
              <a:t>→ Müzedeki eğitim </a:t>
            </a:r>
            <a:r>
              <a:rPr lang="tr-TR" sz="2100" b="1" dirty="0" smtClean="0">
                <a:solidFill>
                  <a:schemeClr val="accent3"/>
                </a:solidFill>
              </a:rPr>
              <a:t>işbirliğine</a:t>
            </a:r>
            <a:r>
              <a:rPr lang="tr-TR" sz="2100" dirty="0" smtClean="0">
                <a:solidFill>
                  <a:schemeClr val="accent3"/>
                </a:solidFill>
              </a:rPr>
              <a:t> </a:t>
            </a:r>
            <a:r>
              <a:rPr lang="tr-TR" sz="2100" dirty="0"/>
              <a:t>özendirmeli ve </a:t>
            </a:r>
            <a:r>
              <a:rPr lang="tr-TR" sz="2100" b="1" dirty="0" smtClean="0">
                <a:solidFill>
                  <a:schemeClr val="accent3"/>
                </a:solidFill>
              </a:rPr>
              <a:t>paylaşmaya</a:t>
            </a:r>
            <a:r>
              <a:rPr lang="tr-TR" sz="2100" dirty="0" smtClean="0">
                <a:solidFill>
                  <a:schemeClr val="accent3"/>
                </a:solidFill>
              </a:rPr>
              <a:t> </a:t>
            </a:r>
            <a:r>
              <a:rPr lang="tr-TR" sz="2100" dirty="0" smtClean="0"/>
              <a:t>yöneltmelidir</a:t>
            </a:r>
            <a:r>
              <a:rPr lang="tr-TR" sz="2100" dirty="0"/>
              <a:t>.</a:t>
            </a:r>
          </a:p>
          <a:p>
            <a:r>
              <a:rPr lang="tr-TR" sz="2100" dirty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323927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7544" y="404664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→ Müze </a:t>
            </a:r>
            <a:r>
              <a:rPr lang="tr-TR" sz="2000" b="1" dirty="0" smtClean="0">
                <a:solidFill>
                  <a:schemeClr val="accent3"/>
                </a:solidFill>
              </a:rPr>
              <a:t>demokratik</a:t>
            </a:r>
            <a:r>
              <a:rPr lang="tr-TR" sz="2000" dirty="0" smtClean="0"/>
              <a:t> bir </a:t>
            </a:r>
            <a:r>
              <a:rPr lang="tr-TR" sz="2000" b="1" dirty="0" smtClean="0">
                <a:solidFill>
                  <a:schemeClr val="accent3"/>
                </a:solidFill>
              </a:rPr>
              <a:t>katılım</a:t>
            </a:r>
            <a:r>
              <a:rPr lang="tr-TR" sz="2000" dirty="0" smtClean="0"/>
              <a:t> ve </a:t>
            </a:r>
            <a:r>
              <a:rPr lang="tr-TR" sz="2000" b="1" dirty="0" smtClean="0">
                <a:solidFill>
                  <a:schemeClr val="accent3"/>
                </a:solidFill>
              </a:rPr>
              <a:t>eğitim</a:t>
            </a:r>
            <a:r>
              <a:rPr lang="tr-TR" sz="2000" dirty="0" smtClean="0">
                <a:solidFill>
                  <a:schemeClr val="accent3"/>
                </a:solidFill>
              </a:rPr>
              <a:t> </a:t>
            </a:r>
            <a:r>
              <a:rPr lang="tr-TR" sz="2000" dirty="0" smtClean="0"/>
              <a:t>ortamı geliştirilmelidir.</a:t>
            </a:r>
          </a:p>
          <a:p>
            <a:r>
              <a:rPr lang="tr-TR" sz="2000" dirty="0" smtClean="0"/>
              <a:t>→ Müzedeki eğitimde </a:t>
            </a:r>
            <a:r>
              <a:rPr lang="tr-TR" sz="2000" b="1" dirty="0" smtClean="0">
                <a:solidFill>
                  <a:schemeClr val="accent3"/>
                </a:solidFill>
              </a:rPr>
              <a:t>üst düzey zihinsel beceriler </a:t>
            </a:r>
            <a:r>
              <a:rPr lang="tr-TR" sz="2000" dirty="0" smtClean="0"/>
              <a:t>(uygulama, değerlendirme, problem çözme) geliştirilmelidir.</a:t>
            </a:r>
          </a:p>
          <a:p>
            <a:r>
              <a:rPr lang="tr-TR" sz="2000" dirty="0" smtClean="0"/>
              <a:t>→ Bilgi sürekli değişmektedir. Dolayısıyla </a:t>
            </a:r>
            <a:r>
              <a:rPr lang="tr-TR" sz="2000" b="1" dirty="0" smtClean="0">
                <a:solidFill>
                  <a:schemeClr val="accent3"/>
                </a:solidFill>
              </a:rPr>
              <a:t>yaparak yaşayarak </a:t>
            </a:r>
            <a:r>
              <a:rPr lang="tr-TR" sz="2000" dirty="0" smtClean="0"/>
              <a:t>öğrenme esastır. Ayrıca öğretilecek olan bilgileri insanların </a:t>
            </a:r>
            <a:r>
              <a:rPr lang="tr-TR" sz="2000" b="1" dirty="0" smtClean="0">
                <a:solidFill>
                  <a:schemeClr val="accent3"/>
                </a:solidFill>
              </a:rPr>
              <a:t>kullanabilmeleri </a:t>
            </a:r>
            <a:r>
              <a:rPr lang="tr-TR" sz="2000" dirty="0" smtClean="0"/>
              <a:t>gereklidir. Kısaca müze programlarında verilen eğitimde, </a:t>
            </a:r>
            <a:r>
              <a:rPr lang="tr-TR" sz="2000" b="1" dirty="0" smtClean="0">
                <a:solidFill>
                  <a:schemeClr val="accent3"/>
                </a:solidFill>
              </a:rPr>
              <a:t>hayatın kendisi </a:t>
            </a:r>
            <a:r>
              <a:rPr lang="tr-TR" sz="2000" dirty="0" smtClean="0"/>
              <a:t>olmalıdır.</a:t>
            </a:r>
          </a:p>
          <a:p>
            <a:r>
              <a:rPr lang="tr-TR" sz="2000" dirty="0" smtClean="0"/>
              <a:t>→  Müze ve ziyaretçiler programları ve etkinlikleri </a:t>
            </a:r>
            <a:r>
              <a:rPr lang="tr-TR" sz="2000" b="1" dirty="0" smtClean="0">
                <a:solidFill>
                  <a:schemeClr val="accent3"/>
                </a:solidFill>
              </a:rPr>
              <a:t>birlikte</a:t>
            </a:r>
            <a:r>
              <a:rPr lang="tr-TR" sz="2000" dirty="0" smtClean="0">
                <a:solidFill>
                  <a:schemeClr val="accent3"/>
                </a:solidFill>
              </a:rPr>
              <a:t> </a:t>
            </a:r>
            <a:r>
              <a:rPr lang="tr-TR" sz="2000" dirty="0" smtClean="0"/>
              <a:t>planlarlar. Müze, ziyaretçilerin talep ve önerilerini değerlendirir, elde ettikleri verileri analiz etmelerinde, yorumlamalarında, değerlendirmelerinde ve düzenlemelerinde yardımcı olur, destekleyici ve </a:t>
            </a:r>
            <a:r>
              <a:rPr lang="tr-TR" sz="2000" b="1" dirty="0" smtClean="0">
                <a:solidFill>
                  <a:schemeClr val="accent3"/>
                </a:solidFill>
              </a:rPr>
              <a:t>rehber</a:t>
            </a:r>
            <a:r>
              <a:rPr lang="tr-TR" sz="2000" dirty="0" smtClean="0">
                <a:solidFill>
                  <a:schemeClr val="accent3"/>
                </a:solidFill>
              </a:rPr>
              <a:t> </a:t>
            </a:r>
            <a:r>
              <a:rPr lang="tr-TR" sz="2000" dirty="0" smtClean="0"/>
              <a:t>rolü üstlenir. Bu süreçlerden dolayı da müzeler </a:t>
            </a:r>
            <a:r>
              <a:rPr lang="tr-TR" sz="2000" b="1" dirty="0" smtClean="0">
                <a:solidFill>
                  <a:schemeClr val="accent3"/>
                </a:solidFill>
              </a:rPr>
              <a:t>demokratik</a:t>
            </a:r>
            <a:r>
              <a:rPr lang="tr-TR" sz="2000" dirty="0" smtClean="0">
                <a:solidFill>
                  <a:schemeClr val="accent3"/>
                </a:solidFill>
              </a:rPr>
              <a:t> </a:t>
            </a:r>
            <a:r>
              <a:rPr lang="tr-TR" sz="2000" dirty="0" smtClean="0"/>
              <a:t>süreçlerin gerçekleştiği yerler haline gelir. </a:t>
            </a:r>
            <a:endParaRPr lang="tr-TR" sz="2000" dirty="0"/>
          </a:p>
        </p:txBody>
      </p:sp>
      <p:pic>
        <p:nvPicPr>
          <p:cNvPr id="3074" name="Picture 2" descr="http://www.gmnsight.org/wp-content/uploads/2015/04/collaboration-hands-720x3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2539"/>
            <a:ext cx="9144000" cy="29754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3562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http://image.slidesharecdn.com/daserdanaallengreilv2-150522135358-lva1-app6892/95/museums-in-the-digital-age-intro-remarks-5-638.jpg?cb=14323186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66"/>
            <a:ext cx="9144000" cy="68449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74781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3528392"/>
          </a:xfrm>
        </p:spPr>
        <p:txBody>
          <a:bodyPr>
            <a:normAutofit/>
          </a:bodyPr>
          <a:lstStyle/>
          <a:p>
            <a:r>
              <a:rPr lang="tr-TR" dirty="0" err="1" smtClean="0"/>
              <a:t>Newark</a:t>
            </a:r>
            <a:r>
              <a:rPr lang="tr-TR" dirty="0" smtClean="0"/>
              <a:t> Müzesi’nin girişlerini ücretsiz yapmıştır.</a:t>
            </a:r>
          </a:p>
          <a:p>
            <a:r>
              <a:rPr lang="tr-TR" dirty="0" smtClean="0"/>
              <a:t>Okullara ve kütüphanelere ödünç eser verme hizmetine başlamıştır. </a:t>
            </a:r>
          </a:p>
          <a:p>
            <a:r>
              <a:rPr lang="tr-TR" dirty="0" smtClean="0"/>
              <a:t> Eğitim setleri ve kitapçık örnekleri geliştirmiştir. </a:t>
            </a:r>
          </a:p>
          <a:p>
            <a:r>
              <a:rPr lang="tr-TR" dirty="0" smtClean="0"/>
              <a:t>1912’de Alman Uygulamalı Sanatları adlı bir sergi açmıştır. </a:t>
            </a:r>
          </a:p>
        </p:txBody>
      </p:sp>
    </p:spTree>
    <p:extLst>
      <p:ext uri="{BB962C8B-B14F-4D97-AF65-F5344CB8AC3E}">
        <p14:creationId xmlns="" xmlns:p14="http://schemas.microsoft.com/office/powerpoint/2010/main" val="3167480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Newark</a:t>
            </a:r>
            <a:r>
              <a:rPr lang="tr-TR" dirty="0" smtClean="0"/>
              <a:t> Müzesi’ni «elit olamayanların, halkın müzesi» olarak adlandırmıştır. </a:t>
            </a:r>
          </a:p>
          <a:p>
            <a:r>
              <a:rPr lang="tr-TR" dirty="0" smtClean="0"/>
              <a:t>Endüstriyel sanatlara önem vermiş, geçici sergileri bu konuda açmıştır. </a:t>
            </a:r>
          </a:p>
          <a:p>
            <a:r>
              <a:rPr lang="tr-TR" dirty="0" err="1" smtClean="0"/>
              <a:t>Newark</a:t>
            </a:r>
            <a:r>
              <a:rPr lang="tr-TR" dirty="0" smtClean="0"/>
              <a:t> Müzesi’nde göçmenlere ve işçi sınıfına yaygın eğitim olanakları sunan toplum programları hazırlamıştır. </a:t>
            </a:r>
          </a:p>
          <a:p>
            <a:r>
              <a:rPr lang="tr-TR" dirty="0" err="1" smtClean="0"/>
              <a:t>Newark’ta</a:t>
            </a:r>
            <a:r>
              <a:rPr lang="tr-TR" dirty="0" smtClean="0"/>
              <a:t> yaşayan işçilerin ücretsiz olarak müzeyi gezmeleri ve buradaki sanayi ürünleri hakkında bilgi almalarını sağlamıştır.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4748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6596" cy="6858000"/>
          </a:xfrm>
        </p:spPr>
      </p:pic>
    </p:spTree>
    <p:extLst>
      <p:ext uri="{BB962C8B-B14F-4D97-AF65-F5344CB8AC3E}">
        <p14:creationId xmlns="" xmlns:p14="http://schemas.microsoft.com/office/powerpoint/2010/main" val="1910357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/>
          </a:bodyPr>
          <a:lstStyle/>
          <a:p>
            <a:r>
              <a:rPr lang="tr-TR" sz="3500" b="1" dirty="0" smtClean="0">
                <a:solidFill>
                  <a:schemeClr val="accent3"/>
                </a:solidFill>
              </a:rPr>
              <a:t>JOHN DEWEY (1859-1952)</a:t>
            </a:r>
            <a:endParaRPr lang="tr-TR" sz="3500" b="1" dirty="0">
              <a:solidFill>
                <a:schemeClr val="accent3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0" y="1180330"/>
            <a:ext cx="3754760" cy="5417021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Eğitim sosyal bir olgudur. Okul sosyal bir kurumdur. Eğitim alınan her yer okuldur. </a:t>
            </a:r>
          </a:p>
          <a:p>
            <a:r>
              <a:rPr lang="tr-TR" dirty="0"/>
              <a:t>Okullarda demokrasinin yaşanmasına ve yaşatılmasına ön ayak olunmalıdır. </a:t>
            </a:r>
            <a:endParaRPr lang="tr-TR" dirty="0" smtClean="0"/>
          </a:p>
          <a:p>
            <a:r>
              <a:rPr lang="tr-TR" dirty="0" smtClean="0"/>
              <a:t>Okulu </a:t>
            </a:r>
            <a:r>
              <a:rPr lang="tr-TR" dirty="0"/>
              <a:t>yapay bir öğrenme ortamından, sadece öğrenmeye odaklanmış öğretmen ve öğrenciden ziyade, </a:t>
            </a:r>
            <a:r>
              <a:rPr lang="tr-TR" b="1" dirty="0">
                <a:solidFill>
                  <a:schemeClr val="accent3"/>
                </a:solidFill>
              </a:rPr>
              <a:t>öğrenci merkezli</a:t>
            </a:r>
            <a:r>
              <a:rPr lang="tr-TR" dirty="0"/>
              <a:t>, </a:t>
            </a:r>
            <a:r>
              <a:rPr lang="tr-TR" b="1" dirty="0">
                <a:solidFill>
                  <a:schemeClr val="accent3"/>
                </a:solidFill>
              </a:rPr>
              <a:t>doğal</a:t>
            </a:r>
            <a:r>
              <a:rPr lang="tr-TR" dirty="0">
                <a:solidFill>
                  <a:schemeClr val="accent3"/>
                </a:solidFill>
              </a:rPr>
              <a:t> </a:t>
            </a:r>
            <a:r>
              <a:rPr lang="tr-TR" dirty="0"/>
              <a:t>bir öğrenme ortamına sahip yer olarak </a:t>
            </a:r>
            <a:r>
              <a:rPr lang="tr-TR" dirty="0" smtClean="0"/>
              <a:t>görmüştür.</a:t>
            </a:r>
          </a:p>
          <a:p>
            <a:r>
              <a:rPr lang="tr-TR" dirty="0"/>
              <a:t>O’na göre öğrenme ancak ve ancak </a:t>
            </a:r>
            <a:r>
              <a:rPr lang="tr-TR" b="1" dirty="0">
                <a:solidFill>
                  <a:schemeClr val="accent3"/>
                </a:solidFill>
              </a:rPr>
              <a:t>“yaparak ve yaşayarak” </a:t>
            </a:r>
            <a:r>
              <a:rPr lang="tr-TR" dirty="0" smtClean="0"/>
              <a:t>gerçekleşir. </a:t>
            </a:r>
          </a:p>
          <a:p>
            <a:r>
              <a:rPr lang="tr-TR" dirty="0"/>
              <a:t>Demokratik eğitimde </a:t>
            </a:r>
            <a:r>
              <a:rPr lang="tr-TR" dirty="0" smtClean="0"/>
              <a:t>öğrenme ortamları, </a:t>
            </a:r>
            <a:r>
              <a:rPr lang="tr-TR" dirty="0"/>
              <a:t>farklı etnik kökene, dine, ekonomik gelir düzeyine sahip bireyler arasında herhangi bir ayrım gözetmeksizin </a:t>
            </a:r>
            <a:r>
              <a:rPr lang="tr-TR" b="1" dirty="0">
                <a:solidFill>
                  <a:schemeClr val="accent3"/>
                </a:solidFill>
              </a:rPr>
              <a:t>fırsat ve imkan eşitliği ilkesine </a:t>
            </a:r>
            <a:r>
              <a:rPr lang="tr-TR" dirty="0"/>
              <a:t>dayalı bir yapıya sahip olmalıdır.</a:t>
            </a:r>
          </a:p>
        </p:txBody>
      </p:sp>
      <p:pic>
        <p:nvPicPr>
          <p:cNvPr id="5" name="Picture 2" descr="https://artmuseumteaching.files.wordpress.com/2012/10/john_dewey_in_1902.jpg?w=229&amp;h=30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4232389" cy="55446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93722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hyperallergic.com/wp-content/uploads/2013/03/JohnDewey-NYPLGalle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531832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352</Words>
  <Application>Microsoft Office PowerPoint</Application>
  <PresentationFormat>Ekran Gösterisi (4:3)</PresentationFormat>
  <Paragraphs>32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Slayt 1</vt:lpstr>
      <vt:lpstr>İLERLEMECİ MÜZECİLİK</vt:lpstr>
      <vt:lpstr>Slayt 3</vt:lpstr>
      <vt:lpstr>Slayt 4</vt:lpstr>
      <vt:lpstr>Slayt 5</vt:lpstr>
      <vt:lpstr>Slayt 6</vt:lpstr>
      <vt:lpstr>Slayt 7</vt:lpstr>
      <vt:lpstr>JOHN DEWEY (1859-1952)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Belgeler</dc:creator>
  <cp:lastModifiedBy>SAMSUNG</cp:lastModifiedBy>
  <cp:revision>57</cp:revision>
  <dcterms:created xsi:type="dcterms:W3CDTF">2016-10-09T10:10:35Z</dcterms:created>
  <dcterms:modified xsi:type="dcterms:W3CDTF">2017-11-08T19:51:54Z</dcterms:modified>
</cp:coreProperties>
</file>