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Anonim Şirketlerde “Menkul Kıymetler”</a:t>
            </a:r>
            <a:endParaRPr lang="tr-TR" b="1" dirty="0"/>
          </a:p>
        </p:txBody>
      </p:sp>
      <p:sp>
        <p:nvSpPr>
          <p:cNvPr id="3" name="2 İçerik Yer Tutucusu"/>
          <p:cNvSpPr>
            <a:spLocks noGrp="1"/>
          </p:cNvSpPr>
          <p:nvPr>
            <p:ph idx="1"/>
          </p:nvPr>
        </p:nvSpPr>
        <p:spPr>
          <a:xfrm>
            <a:off x="467544" y="1600200"/>
            <a:ext cx="8219256" cy="4925144"/>
          </a:xfrm>
        </p:spPr>
        <p:txBody>
          <a:bodyPr>
            <a:normAutofit fontScale="77500" lnSpcReduction="20000"/>
          </a:bodyPr>
          <a:lstStyle/>
          <a:p>
            <a:r>
              <a:rPr lang="tr-TR" dirty="0" err="1" smtClean="0"/>
              <a:t>SerPK</a:t>
            </a:r>
            <a:r>
              <a:rPr lang="tr-TR" dirty="0" smtClean="0"/>
              <a:t> m. 3/1(ş) hükmünde, sermaye piyasası araçlarının, </a:t>
            </a:r>
            <a:r>
              <a:rPr lang="tr-TR" i="1" dirty="0" smtClean="0"/>
              <a:t>“Menkul kıymetler ve türev araçlar ile yatırım sözleşmeleri de dâhil olmak üzere Kurulca bu kapsamda olduğu belirlenen diğer sermaye piyasası araçlarını” </a:t>
            </a:r>
            <a:r>
              <a:rPr lang="tr-TR" dirty="0" smtClean="0"/>
              <a:t>ifade ettiği belirtilmiştir. </a:t>
            </a:r>
          </a:p>
          <a:p>
            <a:endParaRPr lang="tr-TR" dirty="0" smtClean="0"/>
          </a:p>
          <a:p>
            <a:r>
              <a:rPr lang="tr-TR" dirty="0" err="1" smtClean="0"/>
              <a:t>SerPK</a:t>
            </a:r>
            <a:r>
              <a:rPr lang="tr-TR" dirty="0" smtClean="0"/>
              <a:t> m. 3/1(o) hükmünde ise “menkul kıymetler” </a:t>
            </a:r>
          </a:p>
          <a:p>
            <a:pPr>
              <a:buNone/>
            </a:pPr>
            <a:r>
              <a:rPr lang="tr-TR" i="1" dirty="0" smtClean="0"/>
              <a:t>	“Para, çek, poliçe ve bono hariç olmak üzere; </a:t>
            </a:r>
            <a:endParaRPr lang="tr-TR" dirty="0" smtClean="0"/>
          </a:p>
          <a:p>
            <a:pPr>
              <a:buNone/>
            </a:pPr>
            <a:r>
              <a:rPr lang="tr-TR" i="1" dirty="0" smtClean="0"/>
              <a:t>		(1) Paylar, pay benzeri diğer kıymetler ile söz konusu paylara ilişkin depo sertifikalarını, </a:t>
            </a:r>
            <a:endParaRPr lang="tr-TR" dirty="0" smtClean="0"/>
          </a:p>
          <a:p>
            <a:pPr>
              <a:buNone/>
            </a:pPr>
            <a:r>
              <a:rPr lang="tr-TR" i="1" dirty="0" smtClean="0"/>
              <a:t>		(2) Borçlanma araçları veya menkul kıymetleştirilmiş varlık ve gelirlere dayalı borçlanma araçları ile söz konusu kıymetlere ilişkin depo sertifikalarını ... ifade eder”</a:t>
            </a:r>
            <a:endParaRPr lang="tr-TR" dirty="0" smtClean="0"/>
          </a:p>
          <a:p>
            <a:pPr>
              <a:buNone/>
            </a:pPr>
            <a:r>
              <a:rPr lang="tr-TR" dirty="0" smtClean="0"/>
              <a:t>	şeklinde bir belirleme yapılmıştır.</a:t>
            </a:r>
          </a:p>
          <a:p>
            <a:endParaRPr lang="tr-TR" dirty="0"/>
          </a:p>
        </p:txBody>
      </p:sp>
    </p:spTree>
    <p:extLst>
      <p:ext uri="{BB962C8B-B14F-4D97-AF65-F5344CB8AC3E}">
        <p14:creationId xmlns:p14="http://schemas.microsoft.com/office/powerpoint/2010/main" val="241055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Anonim Şirketlerde “Pay” Kavramı</a:t>
            </a:r>
            <a:endParaRPr lang="tr-TR" b="1" dirty="0"/>
          </a:p>
        </p:txBody>
      </p:sp>
      <p:sp>
        <p:nvSpPr>
          <p:cNvPr id="3" name="2 İçerik Yer Tutucusu"/>
          <p:cNvSpPr>
            <a:spLocks noGrp="1"/>
          </p:cNvSpPr>
          <p:nvPr>
            <p:ph idx="1"/>
          </p:nvPr>
        </p:nvSpPr>
        <p:spPr>
          <a:xfrm>
            <a:off x="467544" y="1412776"/>
            <a:ext cx="8352928" cy="5184576"/>
          </a:xfrm>
        </p:spPr>
        <p:txBody>
          <a:bodyPr>
            <a:noAutofit/>
          </a:bodyPr>
          <a:lstStyle/>
          <a:p>
            <a:r>
              <a:rPr lang="tr-TR" sz="2300" dirty="0" smtClean="0"/>
              <a:t>Anonim şirketin kanuni tanımında yer alan bir unsur olarak “pay”, şirket sermayesinin bölünmüş olduğu en küçük birimi ifade eder. Bu anlamıyla pay esas sermayenin bir parçasını teşkil eder. Payları temsil eden varlıklar olarak 6762 sayılı mülga </a:t>
            </a:r>
            <a:r>
              <a:rPr lang="tr-TR" sz="2300" dirty="0" err="1" smtClean="0"/>
              <a:t>TTK’da</a:t>
            </a:r>
            <a:r>
              <a:rPr lang="tr-TR" sz="2300" dirty="0" smtClean="0"/>
              <a:t> kullanılan “hisse senetleri” teriminin yerine 6102 sayılı </a:t>
            </a:r>
            <a:r>
              <a:rPr lang="tr-TR" sz="2300" dirty="0" err="1" smtClean="0"/>
              <a:t>TTK’da</a:t>
            </a:r>
            <a:r>
              <a:rPr lang="tr-TR" sz="2300" dirty="0" smtClean="0"/>
              <a:t>, “pay senetleri” (ve “pay”) kanuni terim olarak benimsenmiştir. </a:t>
            </a:r>
          </a:p>
          <a:p>
            <a:endParaRPr lang="tr-TR" sz="2300" dirty="0" smtClean="0"/>
          </a:p>
          <a:p>
            <a:r>
              <a:rPr lang="tr-TR" sz="2300" dirty="0" err="1" smtClean="0"/>
              <a:t>SPK’nın</a:t>
            </a:r>
            <a:r>
              <a:rPr lang="tr-TR" sz="2300" dirty="0" smtClean="0"/>
              <a:t> Pay Tebliği’nin m. 4/1(p) bendinde “pay”, “</a:t>
            </a:r>
            <a:r>
              <a:rPr lang="tr-TR" sz="2300" i="1" dirty="0" smtClean="0"/>
              <a:t>Ortaklığın sermayesini temsil eden ve sahibine ortaklık hakkı veren menkul kıymet</a:t>
            </a:r>
            <a:r>
              <a:rPr lang="tr-TR" sz="2300" dirty="0" smtClean="0"/>
              <a:t>” olarak tanımlanmıştır. </a:t>
            </a:r>
          </a:p>
          <a:p>
            <a:endParaRPr lang="tr-TR" sz="2300" dirty="0" smtClean="0"/>
          </a:p>
          <a:p>
            <a:r>
              <a:rPr lang="tr-TR" sz="2300" dirty="0" smtClean="0"/>
              <a:t>Paylar “menkul kıymet” ve “kıymetli evrak” niteliklerini haizdir.</a:t>
            </a:r>
            <a:endParaRPr lang="tr-TR" sz="2300" dirty="0"/>
          </a:p>
        </p:txBody>
      </p:sp>
    </p:spTree>
    <p:extLst>
      <p:ext uri="{BB962C8B-B14F-4D97-AF65-F5344CB8AC3E}">
        <p14:creationId xmlns:p14="http://schemas.microsoft.com/office/powerpoint/2010/main" val="2431653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300" b="1" dirty="0" smtClean="0"/>
              <a:t>Anonim Şirketlerde </a:t>
            </a:r>
            <a:br>
              <a:rPr lang="tr-TR" sz="3300" b="1" dirty="0" smtClean="0"/>
            </a:br>
            <a:r>
              <a:rPr lang="tr-TR" sz="3300" b="1" dirty="0" smtClean="0"/>
              <a:t>“Pay Sahipliği  Hakları”</a:t>
            </a:r>
            <a:endParaRPr lang="tr-TR" sz="3300" b="1" dirty="0"/>
          </a:p>
        </p:txBody>
      </p:sp>
      <p:sp>
        <p:nvSpPr>
          <p:cNvPr id="3" name="2 İçerik Yer Tutucusu"/>
          <p:cNvSpPr>
            <a:spLocks noGrp="1"/>
          </p:cNvSpPr>
          <p:nvPr>
            <p:ph idx="1"/>
          </p:nvPr>
        </p:nvSpPr>
        <p:spPr>
          <a:xfrm>
            <a:off x="251520" y="1484784"/>
            <a:ext cx="8712968" cy="5112568"/>
          </a:xfrm>
        </p:spPr>
        <p:txBody>
          <a:bodyPr>
            <a:noAutofit/>
          </a:bodyPr>
          <a:lstStyle/>
          <a:p>
            <a:pPr>
              <a:buNone/>
            </a:pPr>
            <a:endParaRPr lang="tr-TR" sz="2300" dirty="0" smtClean="0"/>
          </a:p>
          <a:p>
            <a:pPr>
              <a:buNone/>
            </a:pPr>
            <a:r>
              <a:rPr lang="tr-TR" sz="2300" dirty="0" smtClean="0"/>
              <a:t>		Pay sahipliği haklarının sınıflandırılmasına ilişkin geleneksel ayrımın;	</a:t>
            </a:r>
          </a:p>
          <a:p>
            <a:pPr>
              <a:buNone/>
            </a:pPr>
            <a:r>
              <a:rPr lang="tr-TR" sz="2300" b="1" dirty="0" smtClean="0"/>
              <a:t>		“Yönetsel (idari) haklar” kategorisinde</a:t>
            </a:r>
            <a:r>
              <a:rPr lang="tr-TR" sz="2300" dirty="0" smtClean="0"/>
              <a:t>, “genel kurula katılma hakkı”, “genel kurulda oy kullanma hakkı”, “genel kurul kararlarının yokluğunu, butlanını ve iptalini isteme hakkı”, “sorumluluk davası açma hakkı”, “bilgi alma ve inceleme hakkı”, “özel denetçi atanmasını isteme hakkı” gibi haklar bulunmaktadır. Bu haklara katılma hakları da denilmektedir.</a:t>
            </a:r>
          </a:p>
          <a:p>
            <a:pPr>
              <a:buNone/>
            </a:pPr>
            <a:r>
              <a:rPr lang="tr-TR" sz="2300" dirty="0" smtClean="0"/>
              <a:t>	</a:t>
            </a:r>
            <a:r>
              <a:rPr lang="tr-TR" sz="2300" b="1" dirty="0" smtClean="0"/>
              <a:t>	“Mali haklar” </a:t>
            </a:r>
            <a:r>
              <a:rPr lang="tr-TR" sz="2300" dirty="0" smtClean="0"/>
              <a:t>arasında ise “kar payı hakkı”, “yeni pay alma hakkı”, “hazırlık devresi faizi alma hakkı”, “önerilmeye muhatap olma hakkı”, “tasfiye payı hakkı” </a:t>
            </a:r>
          </a:p>
          <a:p>
            <a:endParaRPr lang="tr-TR" sz="2300" dirty="0"/>
          </a:p>
        </p:txBody>
      </p:sp>
    </p:spTree>
    <p:extLst>
      <p:ext uri="{BB962C8B-B14F-4D97-AF65-F5344CB8AC3E}">
        <p14:creationId xmlns:p14="http://schemas.microsoft.com/office/powerpoint/2010/main" val="1550527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000" b="1" dirty="0" smtClean="0"/>
              <a:t>Anonim Şirketlerde </a:t>
            </a:r>
            <a:br>
              <a:rPr lang="tr-TR" sz="3000" b="1" dirty="0" smtClean="0"/>
            </a:br>
            <a:r>
              <a:rPr lang="tr-TR" sz="3000" b="1" dirty="0" smtClean="0"/>
              <a:t>“Pay Sahipliğinin Borç ve Yükümlülükleri”</a:t>
            </a:r>
            <a:endParaRPr lang="tr-TR" sz="3000" dirty="0"/>
          </a:p>
        </p:txBody>
      </p:sp>
      <p:sp>
        <p:nvSpPr>
          <p:cNvPr id="3" name="2 İçerik Yer Tutucusu"/>
          <p:cNvSpPr>
            <a:spLocks noGrp="1"/>
          </p:cNvSpPr>
          <p:nvPr>
            <p:ph idx="1"/>
          </p:nvPr>
        </p:nvSpPr>
        <p:spPr/>
        <p:txBody>
          <a:bodyPr>
            <a:normAutofit fontScale="77500" lnSpcReduction="20000"/>
          </a:bodyPr>
          <a:lstStyle/>
          <a:p>
            <a:r>
              <a:rPr lang="tr-TR" dirty="0" smtClean="0"/>
              <a:t>Anonim şirketlerde pay sahibinin borçları denildiğinde, sadece taahhüt etmiş oldukları sermayeyi koyma borcu karşımıza çıkmaktadır. </a:t>
            </a:r>
          </a:p>
          <a:p>
            <a:endParaRPr lang="tr-TR" dirty="0" smtClean="0"/>
          </a:p>
          <a:p>
            <a:r>
              <a:rPr lang="tr-TR" dirty="0" smtClean="0"/>
              <a:t>Pay sahipleri, sadece taahhüt etmiş oldukları sermaye payları ile ve şirkete karşı sorumludur. Taahhüt ettiği sermaye koyma borucunu gereği gibi yerine getirdiği takdirde şirkete karşı bir sorumluluk kalmaz.</a:t>
            </a:r>
          </a:p>
          <a:p>
            <a:endParaRPr lang="tr-TR" dirty="0" smtClean="0"/>
          </a:p>
          <a:p>
            <a:r>
              <a:rPr lang="tr-TR" dirty="0" smtClean="0"/>
              <a:t>Öğretide “tek borç ilkesi” olarak da ifade edilen ilkenin bir diğer önemli sonucu da, ortakların şirket alacaklılarına karşı herhangi bir sorumluluğunun bulunmadığı hususudur. </a:t>
            </a:r>
            <a:endParaRPr lang="tr-TR" dirty="0"/>
          </a:p>
        </p:txBody>
      </p:sp>
    </p:spTree>
    <p:extLst>
      <p:ext uri="{BB962C8B-B14F-4D97-AF65-F5344CB8AC3E}">
        <p14:creationId xmlns:p14="http://schemas.microsoft.com/office/powerpoint/2010/main" val="131827489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246</Words>
  <Application>Microsoft Office PowerPoint</Application>
  <PresentationFormat>Ekran Gösterisi (4:3)</PresentationFormat>
  <Paragraphs>25</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Anonim Şirketlerde “Menkul Kıymetler”</vt:lpstr>
      <vt:lpstr>Anonim Şirketlerde “Pay” Kavramı</vt:lpstr>
      <vt:lpstr>Anonim Şirketlerde  “Pay Sahipliği  Hakları”</vt:lpstr>
      <vt:lpstr>Anonim Şirketlerde  “Pay Sahipliğinin Borç ve Yükümlülükleri”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Anonim Şirketlerde “Menkul Kıymetler”</dc:title>
  <dc:creator>KORKUT OZKORKUT</dc:creator>
  <cp:lastModifiedBy>KORKUT OZKORKUT</cp:lastModifiedBy>
  <cp:revision>1</cp:revision>
  <dcterms:created xsi:type="dcterms:W3CDTF">2019-12-24T09:19:50Z</dcterms:created>
  <dcterms:modified xsi:type="dcterms:W3CDTF">2019-12-24T09:33:02Z</dcterms:modified>
</cp:coreProperties>
</file>