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9" r:id="rId3"/>
    <p:sldId id="280" r:id="rId4"/>
    <p:sldId id="281" r:id="rId5"/>
    <p:sldId id="282" r:id="rId6"/>
    <p:sldId id="283" r:id="rId7"/>
    <p:sldId id="284" r:id="rId8"/>
    <p:sldId id="285" r:id="rId9"/>
    <p:sldId id="286" r:id="rId10"/>
    <p:sldId id="287" r:id="rId11"/>
    <p:sldId id="28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A3B54B6-CDE1-40B8-8AD0-FAB0C908CEEE}"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2113399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3B54B6-CDE1-40B8-8AD0-FAB0C908CEEE}"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1397119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3B54B6-CDE1-40B8-8AD0-FAB0C908CEEE}"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4029698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14416842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29673021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8544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2167486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1851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3B54B6-CDE1-40B8-8AD0-FAB0C908CEEE}"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132071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A3B54B6-CDE1-40B8-8AD0-FAB0C908CEEE}"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3214096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3B54B6-CDE1-40B8-8AD0-FAB0C908CEEE}"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2813736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3B54B6-CDE1-40B8-8AD0-FAB0C908CEEE}"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2852740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3B54B6-CDE1-40B8-8AD0-FAB0C908CEEE}"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3182371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3B54B6-CDE1-40B8-8AD0-FAB0C908CEEE}"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423771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3B54B6-CDE1-40B8-8AD0-FAB0C908CEEE}"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755807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3B54B6-CDE1-40B8-8AD0-FAB0C908CEEE}"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A49FE5-559B-4500-99C1-7219CE1CADF4}" type="slidenum">
              <a:rPr lang="tr-TR" smtClean="0"/>
              <a:t>‹#›</a:t>
            </a:fld>
            <a:endParaRPr lang="tr-TR"/>
          </a:p>
        </p:txBody>
      </p:sp>
    </p:spTree>
    <p:extLst>
      <p:ext uri="{BB962C8B-B14F-4D97-AF65-F5344CB8AC3E}">
        <p14:creationId xmlns:p14="http://schemas.microsoft.com/office/powerpoint/2010/main" val="2624758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B54B6-CDE1-40B8-8AD0-FAB0C908CEEE}"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49FE5-559B-4500-99C1-7219CE1CADF4}" type="slidenum">
              <a:rPr lang="tr-TR" smtClean="0"/>
              <a:t>‹#›</a:t>
            </a:fld>
            <a:endParaRPr lang="tr-TR"/>
          </a:p>
        </p:txBody>
      </p:sp>
    </p:spTree>
    <p:extLst>
      <p:ext uri="{BB962C8B-B14F-4D97-AF65-F5344CB8AC3E}">
        <p14:creationId xmlns:p14="http://schemas.microsoft.com/office/powerpoint/2010/main" val="1930701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4699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01355" y="486892"/>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41513" y="2004814"/>
            <a:ext cx="9713658" cy="2163964"/>
          </a:xfrm>
        </p:spPr>
        <p:txBody>
          <a:bodyPr>
            <a:normAutofit fontScale="32500" lnSpcReduction="20000"/>
          </a:bodyPr>
          <a:lstStyle/>
          <a:p>
            <a:pPr marL="0" indent="0" algn="just">
              <a:lnSpc>
                <a:spcPct val="170000"/>
              </a:lnSpc>
              <a:buNone/>
            </a:pPr>
            <a:r>
              <a:rPr lang="tr-TR" sz="3700" b="1" dirty="0">
                <a:latin typeface="Times New Roman" panose="02020603050405020304" pitchFamily="18" charset="0"/>
                <a:cs typeface="Times New Roman" panose="02020603050405020304" pitchFamily="18" charset="0"/>
              </a:rPr>
              <a:t>V. Bölge Çalışma Müdürlüğüne Karşı Sorumlulukları</a:t>
            </a:r>
            <a:r>
              <a:rPr lang="tr-TR" sz="3700" dirty="0"/>
              <a:t> </a:t>
            </a:r>
          </a:p>
          <a:p>
            <a:pPr marL="0" indent="0" algn="just">
              <a:lnSpc>
                <a:spcPct val="170000"/>
              </a:lnSpc>
              <a:spcBef>
                <a:spcPts val="0"/>
              </a:spcBef>
              <a:buNone/>
            </a:pPr>
            <a:endParaRPr lang="tr-TR" sz="3700" b="1"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tr-TR" sz="3700" b="1" dirty="0">
                <a:latin typeface="Times New Roman" panose="02020603050405020304" pitchFamily="18" charset="0"/>
                <a:cs typeface="Times New Roman" panose="02020603050405020304" pitchFamily="18" charset="0"/>
              </a:rPr>
              <a:t>1. </a:t>
            </a:r>
            <a:r>
              <a:rPr lang="tr-TR" sz="3700" dirty="0">
                <a:latin typeface="Times New Roman" panose="02020603050405020304" pitchFamily="18" charset="0"/>
                <a:cs typeface="Times New Roman" panose="02020603050405020304" pitchFamily="18" charset="0"/>
              </a:rPr>
              <a:t>İşyeri Bildirgesi (1 Ay içinde) </a:t>
            </a:r>
          </a:p>
          <a:p>
            <a:pPr marL="0" indent="0" algn="just">
              <a:lnSpc>
                <a:spcPct val="170000"/>
              </a:lnSpc>
              <a:spcBef>
                <a:spcPts val="0"/>
              </a:spcBef>
              <a:buNone/>
            </a:pPr>
            <a:r>
              <a:rPr lang="tr-TR" sz="3700" b="1" dirty="0">
                <a:latin typeface="Times New Roman" panose="02020603050405020304" pitchFamily="18" charset="0"/>
                <a:cs typeface="Times New Roman" panose="02020603050405020304" pitchFamily="18" charset="0"/>
              </a:rPr>
              <a:t>2. </a:t>
            </a:r>
            <a:r>
              <a:rPr lang="tr-TR" sz="3700" dirty="0">
                <a:latin typeface="Times New Roman" panose="02020603050405020304" pitchFamily="18" charset="0"/>
                <a:cs typeface="Times New Roman" panose="02020603050405020304" pitchFamily="18" charset="0"/>
              </a:rPr>
              <a:t>İşçi Bildirim Listesi (Ek.1) (takip eden ayın 15’inci gününe kadar) </a:t>
            </a:r>
          </a:p>
          <a:p>
            <a:pPr marL="0" indent="0" algn="just">
              <a:lnSpc>
                <a:spcPct val="170000"/>
              </a:lnSpc>
              <a:spcBef>
                <a:spcPts val="0"/>
              </a:spcBef>
              <a:buNone/>
            </a:pPr>
            <a:r>
              <a:rPr lang="tr-TR" sz="3700" b="1" dirty="0">
                <a:latin typeface="Times New Roman" panose="02020603050405020304" pitchFamily="18" charset="0"/>
                <a:cs typeface="Times New Roman" panose="02020603050405020304" pitchFamily="18" charset="0"/>
              </a:rPr>
              <a:t>3. </a:t>
            </a:r>
            <a:r>
              <a:rPr lang="tr-TR" sz="3700" dirty="0">
                <a:latin typeface="Times New Roman" panose="02020603050405020304" pitchFamily="18" charset="0"/>
                <a:cs typeface="Times New Roman" panose="02020603050405020304" pitchFamily="18" charset="0"/>
              </a:rPr>
              <a:t>İşçi Çıkış Bildirim Listesi (Ek. 2) (takip eden ayın 15’inci gününe kadar) </a:t>
            </a:r>
          </a:p>
          <a:p>
            <a:pPr marL="0" indent="0">
              <a:lnSpc>
                <a:spcPct val="110000"/>
              </a:lnSpc>
              <a:spcBef>
                <a:spcPts val="0"/>
              </a:spcBef>
              <a:buNone/>
            </a:pPr>
            <a:endParaRPr lang="tr-TR" sz="1900" dirty="0">
              <a:latin typeface="Times New Roman" panose="02020603050405020304" pitchFamily="18" charset="0"/>
              <a:cs typeface="Times New Roman" panose="02020603050405020304" pitchFamily="18" charset="0"/>
            </a:endParaRPr>
          </a:p>
          <a:p>
            <a:pPr marL="0" indent="0">
              <a:buNone/>
            </a:pPr>
            <a:r>
              <a:rPr lang="tr-TR" dirty="0"/>
              <a:t/>
            </a:r>
            <a:br>
              <a:rPr lang="tr-TR" dirty="0"/>
            </a:br>
            <a:endParaRPr lang="tr-TR"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1792535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88979" y="524219"/>
            <a:ext cx="7374270" cy="527720"/>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p:cNvSpPr>
            <a:spLocks noGrp="1"/>
          </p:cNvSpPr>
          <p:nvPr>
            <p:ph idx="1"/>
          </p:nvPr>
        </p:nvSpPr>
        <p:spPr>
          <a:xfrm>
            <a:off x="1597447" y="1805537"/>
            <a:ext cx="9757724" cy="3460108"/>
          </a:xfrm>
        </p:spPr>
        <p:txBody>
          <a:bodyPr>
            <a:normAutofit/>
          </a:bodyPr>
          <a:lstStyle/>
          <a:p>
            <a:pPr marL="0" indent="0" algn="just">
              <a:buNone/>
            </a:pPr>
            <a:r>
              <a:rPr lang="tr-TR" sz="2000" dirty="0">
                <a:latin typeface="Times New Roman" panose="02020603050405020304" pitchFamily="18" charset="0"/>
                <a:cs typeface="Times New Roman" panose="02020603050405020304" pitchFamily="18" charset="0"/>
              </a:rPr>
              <a:t>Muhasebe, mali nitelikli işlemleri ve olayları para ile ifade edilmiş şekilde;</a:t>
            </a:r>
          </a:p>
          <a:p>
            <a:pPr marL="0" indent="0" algn="just">
              <a:buNone/>
            </a:pPr>
            <a:r>
              <a:rPr lang="tr-TR" sz="2000" dirty="0">
                <a:latin typeface="Times New Roman" panose="02020603050405020304" pitchFamily="18" charset="0"/>
                <a:cs typeface="Times New Roman" panose="02020603050405020304" pitchFamily="18" charset="0"/>
              </a:rPr>
              <a:t>-kaydetme,</a:t>
            </a:r>
          </a:p>
          <a:p>
            <a:pPr marL="0" indent="0" algn="just">
              <a:buNone/>
            </a:pPr>
            <a:r>
              <a:rPr lang="tr-TR" sz="2000" dirty="0">
                <a:latin typeface="Times New Roman" panose="02020603050405020304" pitchFamily="18" charset="0"/>
                <a:cs typeface="Times New Roman" panose="02020603050405020304" pitchFamily="18" charset="0"/>
              </a:rPr>
              <a:t>-sınıflandırma,</a:t>
            </a:r>
          </a:p>
          <a:p>
            <a:pPr marL="0" indent="0" algn="just">
              <a:buNone/>
            </a:pPr>
            <a:r>
              <a:rPr lang="tr-TR" sz="2000" dirty="0">
                <a:latin typeface="Times New Roman" panose="02020603050405020304" pitchFamily="18" charset="0"/>
                <a:cs typeface="Times New Roman" panose="02020603050405020304" pitchFamily="18" charset="0"/>
              </a:rPr>
              <a:t>-özetleyerek rapor etme,</a:t>
            </a:r>
          </a:p>
          <a:p>
            <a:pPr marL="0" indent="0" algn="just">
              <a:buNone/>
            </a:pPr>
            <a:r>
              <a:rPr lang="tr-TR" sz="2000" dirty="0">
                <a:latin typeface="Times New Roman" panose="02020603050405020304" pitchFamily="18" charset="0"/>
                <a:cs typeface="Times New Roman" panose="02020603050405020304" pitchFamily="18" charset="0"/>
              </a:rPr>
              <a:t>-sonuçları yorumlama bilim ve sanatıdır.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Tree>
    <p:extLst>
      <p:ext uri="{BB962C8B-B14F-4D97-AF65-F5344CB8AC3E}">
        <p14:creationId xmlns:p14="http://schemas.microsoft.com/office/powerpoint/2010/main" val="3732307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47361" y="612355"/>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663548" y="1714378"/>
            <a:ext cx="9585106" cy="4824536"/>
          </a:xfrm>
        </p:spPr>
        <p:txBody>
          <a:bodyPr>
            <a:noAutofit/>
          </a:bodyPr>
          <a:lstStyle/>
          <a:p>
            <a:pPr marL="0" indent="0" algn="just">
              <a:lnSpc>
                <a:spcPct val="120000"/>
              </a:lnSpc>
              <a:spcBef>
                <a:spcPts val="0"/>
              </a:spcBef>
              <a:buNone/>
            </a:pPr>
            <a:r>
              <a:rPr lang="tr-TR" sz="1600" b="1" dirty="0" err="1">
                <a:latin typeface="Times New Roman" panose="02020603050405020304" pitchFamily="18" charset="0"/>
                <a:cs typeface="Times New Roman" panose="02020603050405020304" pitchFamily="18" charset="0"/>
              </a:rPr>
              <a:t>TTK’ya</a:t>
            </a:r>
            <a:r>
              <a:rPr lang="tr-TR" sz="1600" b="1" dirty="0">
                <a:latin typeface="Times New Roman" panose="02020603050405020304" pitchFamily="18" charset="0"/>
                <a:cs typeface="Times New Roman" panose="02020603050405020304" pitchFamily="18" charset="0"/>
              </a:rPr>
              <a:t> göre tacirin sorumlulukları (TTK Md:18-23)</a:t>
            </a:r>
            <a:r>
              <a:rPr lang="tr-TR" sz="1600"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TTK hükümleri, yalnız tacirler hakkında uygulanır. </a:t>
            </a: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Tacir sıfatına sahip olanlar, birtakım haklar ve sorumluluklar üstlenir. </a:t>
            </a:r>
          </a:p>
          <a:p>
            <a:pPr marL="0" indent="0" algn="just">
              <a:lnSpc>
                <a:spcPct val="100000"/>
              </a:lnSpc>
              <a:spcBef>
                <a:spcPts val="0"/>
              </a:spcBef>
              <a:buNone/>
            </a:pPr>
            <a:endParaRPr lang="tr-TR" sz="1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Bu hak ve sorumlulukları şu şekilde sıralayabiliriz:</a:t>
            </a:r>
          </a:p>
          <a:p>
            <a:pPr marL="0" indent="0" algn="just">
              <a:lnSpc>
                <a:spcPct val="100000"/>
              </a:lnSpc>
              <a:spcBef>
                <a:spcPts val="0"/>
              </a:spcBef>
              <a:buNone/>
            </a:pPr>
            <a:endParaRPr lang="tr-TR" sz="12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Bir ticaret unvanı seçmek ve kullanmak,,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İflasa tabi olmak,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Ticari defterleri tutmak,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Ticaret siciline kaydolmak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Ticaret ve sanayi odalarına kaydolmak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Basiretli iş adamı gibi hareket etmek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Ticaret karinesi (borçların ticari olma esası)</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Ücret istemek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Faiz istemek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Fatura verme zorunluluğu ve teyit mektubu</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Ücret ve cezaî şartın indirilmesini mahkemeden isteyememek,</a:t>
            </a:r>
          </a:p>
          <a:p>
            <a:pPr algn="just">
              <a:lnSpc>
                <a:spcPct val="100000"/>
              </a:lnSpc>
              <a:spcBef>
                <a:spcPts val="0"/>
              </a:spcBef>
              <a:buFont typeface="Wingdings" panose="05000000000000000000" pitchFamily="2" charset="2"/>
              <a:buChar char="ü"/>
            </a:pPr>
            <a:r>
              <a:rPr lang="tr-TR" sz="1200" dirty="0">
                <a:latin typeface="Times New Roman" panose="02020603050405020304" pitchFamily="18" charset="0"/>
                <a:cs typeface="Times New Roman" panose="02020603050405020304" pitchFamily="18" charset="0"/>
              </a:rPr>
              <a:t>Ticari örf ve âdeti, tacirlere mutlak olarak uygulamak</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3427370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47361" y="513202"/>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Tacirin Sorumlulukları</a:t>
            </a:r>
            <a:endParaRPr lang="tr-TR" sz="2800" dirty="0">
              <a:solidFill>
                <a:schemeClr val="tx1"/>
              </a:solidFill>
            </a:endParaRPr>
          </a:p>
        </p:txBody>
      </p:sp>
      <p:sp>
        <p:nvSpPr>
          <p:cNvPr id="3" name="İçerik Yer Tutucusu 2"/>
          <p:cNvSpPr>
            <a:spLocks noGrp="1"/>
          </p:cNvSpPr>
          <p:nvPr>
            <p:ph idx="1"/>
          </p:nvPr>
        </p:nvSpPr>
        <p:spPr>
          <a:xfrm>
            <a:off x="1575411" y="1772816"/>
            <a:ext cx="9779759" cy="4968552"/>
          </a:xfrm>
        </p:spPr>
        <p:txBody>
          <a:bodyPr>
            <a:normAutofit/>
          </a:bodyPr>
          <a:lstStyle/>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Tacir olmanın hükümleri (TTK Md:18). (AÇIKLAMALAR)</a:t>
            </a:r>
            <a:endParaRPr lang="tr-TR" sz="11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1.</a:t>
            </a:r>
            <a:r>
              <a:rPr lang="tr-TR" sz="1100" dirty="0">
                <a:latin typeface="Times New Roman" panose="02020603050405020304" pitchFamily="18" charset="0"/>
                <a:cs typeface="Times New Roman" panose="02020603050405020304" pitchFamily="18" charset="0"/>
              </a:rPr>
              <a:t> Tacir, her türlü borcu için iflasa tabi olmak,</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2. </a:t>
            </a:r>
            <a:r>
              <a:rPr lang="tr-TR" sz="1100" dirty="0">
                <a:latin typeface="Times New Roman" panose="02020603050405020304" pitchFamily="18" charset="0"/>
                <a:cs typeface="Times New Roman" panose="02020603050405020304" pitchFamily="18" charset="0"/>
              </a:rPr>
              <a:t>Kanuna uygun bir ticaret unvanı seçmek,</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3.</a:t>
            </a:r>
            <a:r>
              <a:rPr lang="tr-TR" sz="1100" dirty="0">
                <a:latin typeface="Times New Roman" panose="02020603050405020304" pitchFamily="18" charset="0"/>
                <a:cs typeface="Times New Roman" panose="02020603050405020304" pitchFamily="18" charset="0"/>
              </a:rPr>
              <a:t> Ticari işletmesini ticaret siciline tescil ettirmek</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4.</a:t>
            </a:r>
            <a:r>
              <a:rPr lang="tr-TR" sz="1100" dirty="0">
                <a:latin typeface="Times New Roman" panose="02020603050405020304" pitchFamily="18" charset="0"/>
                <a:cs typeface="Times New Roman" panose="02020603050405020304" pitchFamily="18" charset="0"/>
              </a:rPr>
              <a:t> Kanun hükümleri uyarınca gerekli ticari defterleri tutmak</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5.</a:t>
            </a:r>
            <a:r>
              <a:rPr lang="tr-TR" sz="1100" dirty="0">
                <a:latin typeface="Times New Roman" panose="02020603050405020304" pitchFamily="18" charset="0"/>
                <a:cs typeface="Times New Roman" panose="02020603050405020304" pitchFamily="18" charset="0"/>
              </a:rPr>
              <a:t> Ticaretine ait bütün faaliyetlerinde basiretli bir iş adamı gibi hareket etmek,</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6. </a:t>
            </a:r>
            <a:r>
              <a:rPr lang="tr-TR" sz="1100" dirty="0">
                <a:latin typeface="Times New Roman" panose="02020603050405020304" pitchFamily="18" charset="0"/>
                <a:cs typeface="Times New Roman" panose="02020603050405020304" pitchFamily="18" charset="0"/>
              </a:rPr>
              <a:t>Ücret isteme hakkı (Tacir olan veya olmayan bir kişiye, ticari işletmesiyle ilgili bir iş veya hizmet görmüş olan tacir, uygun bir ücret isteyebilir) (TTK Md:20).</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7. </a:t>
            </a:r>
            <a:r>
              <a:rPr lang="tr-TR" sz="1100" dirty="0">
                <a:latin typeface="Times New Roman" panose="02020603050405020304" pitchFamily="18" charset="0"/>
                <a:cs typeface="Times New Roman" panose="02020603050405020304" pitchFamily="18" charset="0"/>
              </a:rPr>
              <a:t>Faiz isteme hakkı (tacir, verdiği avanslar ve yaptığı giderler için, ödeme tarihinden itibaren faize hak kazanır) (TTK Md:20).</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8.</a:t>
            </a:r>
            <a:r>
              <a:rPr lang="tr-TR" sz="1100" dirty="0">
                <a:latin typeface="Times New Roman" panose="02020603050405020304" pitchFamily="18" charset="0"/>
                <a:cs typeface="Times New Roman" panose="02020603050405020304" pitchFamily="18" charset="0"/>
              </a:rPr>
              <a:t> Fatura ve teyit mektubu isteme hakkı (ticari işletmesi bağlamında bir mal satmış, üretmiş, bir iş görmüş veya bir menfaat sağlamış olan tacirden, diğer taraf, kendisine bir fatura verilmesini ve bedeli ödenmiş ise bunun da faturada gösterilmesini isteyebilir. Bir fatura alan kişi aldığı tarihten itibaren sekiz gün içinde, faturanın içeriği hakkında bir itirazda bulunmamışsa bu içeriği kabul etmiş sayılır) (TTK Md:21). </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9. </a:t>
            </a:r>
            <a:r>
              <a:rPr lang="tr-TR" sz="1100" dirty="0">
                <a:latin typeface="Times New Roman" panose="02020603050405020304" pitchFamily="18" charset="0"/>
                <a:cs typeface="Times New Roman" panose="02020603050405020304" pitchFamily="18" charset="0"/>
              </a:rPr>
              <a:t>Ücret ve sözleşme cezasının indirilmesi istenemez (Tacir sıfatını haiz borçlu, Türk Borçlar Kanununun 121 inci maddesinin ikinci fıkrasıyla 182 </a:t>
            </a:r>
            <a:r>
              <a:rPr lang="tr-TR" sz="1100" dirty="0" err="1">
                <a:latin typeface="Times New Roman" panose="02020603050405020304" pitchFamily="18" charset="0"/>
                <a:cs typeface="Times New Roman" panose="02020603050405020304" pitchFamily="18" charset="0"/>
              </a:rPr>
              <a:t>nci</a:t>
            </a:r>
            <a:r>
              <a:rPr lang="tr-TR" sz="1100" dirty="0">
                <a:latin typeface="Times New Roman" panose="02020603050405020304" pitchFamily="18" charset="0"/>
                <a:cs typeface="Times New Roman" panose="02020603050405020304" pitchFamily="18" charset="0"/>
              </a:rPr>
              <a:t> maddesinin üçüncü fıkrasında ve 525 inci maddesinde yazılı hâllerde, aşırı ücret veya ceza kararlaştırılmış olduğu iddiasıyla ücret veya sözleşme cezasının indirilmesini mahkemeden isteyemez) (TTK Md:22). </a:t>
            </a:r>
          </a:p>
          <a:p>
            <a:pPr marL="0" indent="0" algn="just">
              <a:lnSpc>
                <a:spcPct val="120000"/>
              </a:lnSpc>
              <a:spcBef>
                <a:spcPts val="0"/>
              </a:spcBef>
              <a:buNone/>
            </a:pPr>
            <a:r>
              <a:rPr lang="tr-TR" sz="1100" b="1" dirty="0">
                <a:latin typeface="Times New Roman" panose="02020603050405020304" pitchFamily="18" charset="0"/>
                <a:cs typeface="Times New Roman" panose="02020603050405020304" pitchFamily="18" charset="0"/>
              </a:rPr>
              <a:t>10.</a:t>
            </a:r>
            <a:r>
              <a:rPr lang="tr-TR" sz="1100" dirty="0">
                <a:latin typeface="Times New Roman" panose="02020603050405020304" pitchFamily="18" charset="0"/>
                <a:cs typeface="Times New Roman" panose="02020603050405020304" pitchFamily="18" charset="0"/>
              </a:rPr>
              <a:t> Ticari satış ve mal değişimi hakkı (tacirler arasındaki satış ve mal değişimlerinde Türk Borçlar Kanununun satış sözleşmesi ile mal değişim sözleşmesine  ilişkin hükümleri uygulanır) (TTK Md:23).</a:t>
            </a:r>
          </a:p>
          <a:p>
            <a:endParaRPr lang="tr-TR" sz="14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3043157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Tacir ile Esnaf aynı mı?</a:t>
            </a:r>
          </a:p>
        </p:txBody>
      </p:sp>
      <p:sp>
        <p:nvSpPr>
          <p:cNvPr id="3" name="İçerik Yer Tutucusu 2"/>
          <p:cNvSpPr>
            <a:spLocks noGrp="1"/>
          </p:cNvSpPr>
          <p:nvPr>
            <p:ph idx="1"/>
          </p:nvPr>
        </p:nvSpPr>
        <p:spPr>
          <a:xfrm>
            <a:off x="1674563" y="1134738"/>
            <a:ext cx="9680607" cy="4395730"/>
          </a:xfrm>
        </p:spPr>
        <p:txBody>
          <a:bodyPr>
            <a:normAutofit/>
          </a:bodyPr>
          <a:lstStyle/>
          <a:p>
            <a:pPr marL="0" indent="0" algn="just">
              <a:lnSpc>
                <a:spcPct val="120000"/>
              </a:lnSpc>
              <a:spcBef>
                <a:spcPts val="0"/>
              </a:spcBef>
              <a:buNone/>
            </a:pPr>
            <a:r>
              <a:rPr lang="tr-TR" sz="1600" b="1" dirty="0">
                <a:latin typeface="Times New Roman" panose="02020603050405020304" pitchFamily="18" charset="0"/>
                <a:cs typeface="Times New Roman" panose="02020603050405020304" pitchFamily="18" charset="0"/>
              </a:rPr>
              <a:t>I - Gerçek kişi Tacirler</a:t>
            </a:r>
            <a:endParaRPr lang="tr-TR"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400" dirty="0">
                <a:latin typeface="Times New Roman" panose="02020603050405020304" pitchFamily="18" charset="0"/>
                <a:cs typeface="Times New Roman" panose="02020603050405020304" pitchFamily="18" charset="0"/>
              </a:rPr>
              <a:t>Bir ticari işletmeyi, kısmen de olsa, kendi adına işleten kişiye tacir denir (TTK Md:12).</a:t>
            </a:r>
          </a:p>
          <a:p>
            <a:pPr marL="0" indent="0" algn="just">
              <a:lnSpc>
                <a:spcPct val="120000"/>
              </a:lnSpc>
              <a:spcBef>
                <a:spcPts val="0"/>
              </a:spcBef>
              <a:buNone/>
            </a:pPr>
            <a:endParaRPr lang="tr-TR" sz="14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600" b="1" dirty="0">
                <a:latin typeface="Times New Roman" panose="02020603050405020304" pitchFamily="18" charset="0"/>
                <a:cs typeface="Times New Roman" panose="02020603050405020304" pitchFamily="18" charset="0"/>
              </a:rPr>
              <a:t>II - Tüzel kişi Tacirler</a:t>
            </a:r>
            <a:endParaRPr lang="tr-TR"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400" dirty="0">
                <a:latin typeface="Times New Roman" panose="02020603050405020304" pitchFamily="18" charset="0"/>
                <a:cs typeface="Times New Roman" panose="02020603050405020304" pitchFamily="18" charset="0"/>
              </a:rPr>
              <a:t>Ticaret şirketleriyle, amacına varmak için ticari bir işletme işleten </a:t>
            </a:r>
            <a:r>
              <a:rPr lang="tr-TR" sz="1400" b="1" dirty="0">
                <a:latin typeface="Times New Roman" panose="02020603050405020304" pitchFamily="18" charset="0"/>
                <a:cs typeface="Times New Roman" panose="02020603050405020304" pitchFamily="18" charset="0"/>
              </a:rPr>
              <a:t>vakıflar, dernekler </a:t>
            </a:r>
            <a:r>
              <a:rPr lang="tr-TR" sz="1400" dirty="0">
                <a:latin typeface="Times New Roman" panose="02020603050405020304" pitchFamily="18" charset="0"/>
                <a:cs typeface="Times New Roman" panose="02020603050405020304" pitchFamily="18" charset="0"/>
              </a:rPr>
              <a:t>ve kendi kuruluş kanunları gereğince </a:t>
            </a:r>
            <a:r>
              <a:rPr lang="tr-TR" sz="1400" u="sng" dirty="0">
                <a:latin typeface="Times New Roman" panose="02020603050405020304" pitchFamily="18" charset="0"/>
                <a:cs typeface="Times New Roman" panose="02020603050405020304" pitchFamily="18" charset="0"/>
              </a:rPr>
              <a:t>özel hukuk hükümlerine göre </a:t>
            </a:r>
            <a:r>
              <a:rPr lang="tr-TR" sz="1400" dirty="0">
                <a:latin typeface="Times New Roman" panose="02020603050405020304" pitchFamily="18" charset="0"/>
                <a:cs typeface="Times New Roman" panose="02020603050405020304" pitchFamily="18" charset="0"/>
              </a:rPr>
              <a:t>yönetilmek veya ticari şekilde işletilmek üzere Devlet, </a:t>
            </a:r>
            <a:r>
              <a:rPr lang="tr-TR" sz="1400" b="1" dirty="0">
                <a:latin typeface="Times New Roman" panose="02020603050405020304" pitchFamily="18" charset="0"/>
                <a:cs typeface="Times New Roman" panose="02020603050405020304" pitchFamily="18" charset="0"/>
              </a:rPr>
              <a:t>il özel idaresi</a:t>
            </a:r>
            <a:r>
              <a:rPr lang="tr-TR" sz="1400" dirty="0">
                <a:latin typeface="Times New Roman" panose="02020603050405020304" pitchFamily="18" charset="0"/>
                <a:cs typeface="Times New Roman" panose="02020603050405020304" pitchFamily="18" charset="0"/>
              </a:rPr>
              <a:t>, </a:t>
            </a:r>
            <a:r>
              <a:rPr lang="tr-TR" sz="1400" b="1" dirty="0">
                <a:latin typeface="Times New Roman" panose="02020603050405020304" pitchFamily="18" charset="0"/>
                <a:cs typeface="Times New Roman" panose="02020603050405020304" pitchFamily="18" charset="0"/>
              </a:rPr>
              <a:t>belediye</a:t>
            </a:r>
            <a:r>
              <a:rPr lang="tr-TR" sz="1400" dirty="0">
                <a:latin typeface="Times New Roman" panose="02020603050405020304" pitchFamily="18" charset="0"/>
                <a:cs typeface="Times New Roman" panose="02020603050405020304" pitchFamily="18" charset="0"/>
              </a:rPr>
              <a:t> ve köy ile diğer kamu tüzel kişileri tarafından kurulan kurum ve kuruluşlar  da tacir sayılırlar (TTK Md:16).</a:t>
            </a:r>
          </a:p>
          <a:p>
            <a:pPr marL="0" indent="0" algn="just">
              <a:lnSpc>
                <a:spcPct val="120000"/>
              </a:lnSpc>
              <a:spcBef>
                <a:spcPts val="0"/>
              </a:spcBef>
              <a:buNone/>
            </a:pPr>
            <a:r>
              <a:rPr lang="tr-TR" sz="1400" dirty="0">
                <a:latin typeface="Times New Roman" panose="02020603050405020304" pitchFamily="18" charset="0"/>
                <a:cs typeface="Times New Roman" panose="02020603050405020304" pitchFamily="18" charset="0"/>
              </a:rPr>
              <a:t> </a:t>
            </a:r>
          </a:p>
          <a:p>
            <a:pPr marL="0" indent="0" algn="just">
              <a:lnSpc>
                <a:spcPct val="120000"/>
              </a:lnSpc>
              <a:spcBef>
                <a:spcPts val="0"/>
              </a:spcBef>
              <a:buNone/>
            </a:pPr>
            <a:r>
              <a:rPr lang="tr-TR" sz="1600" b="1" dirty="0">
                <a:latin typeface="Times New Roman" panose="02020603050405020304" pitchFamily="18" charset="0"/>
                <a:cs typeface="Times New Roman" panose="02020603050405020304" pitchFamily="18" charset="0"/>
              </a:rPr>
              <a:t>III- Esnaf</a:t>
            </a:r>
            <a:endParaRPr lang="tr-TR" sz="16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400" dirty="0">
                <a:latin typeface="Times New Roman" panose="02020603050405020304" pitchFamily="18" charset="0"/>
                <a:cs typeface="Times New Roman" panose="02020603050405020304" pitchFamily="18" charset="0"/>
              </a:rPr>
              <a:t>İster gezici olsun ister bir dükkânda veya bir sokağın belirli yerlerinde sabit bulunsun, ekonomik faaliyeti sermayesinden fazla bedenî çalışmasına dayanan ve geliri 11 inci maddenin ikinci fıkrası </a:t>
            </a:r>
            <a:r>
              <a:rPr lang="tr-TR" sz="1400" i="1" dirty="0">
                <a:latin typeface="Times New Roman" panose="02020603050405020304" pitchFamily="18" charset="0"/>
                <a:cs typeface="Times New Roman" panose="02020603050405020304" pitchFamily="18" charset="0"/>
              </a:rPr>
              <a:t>(Ticari işletme ile esnaf işletmesi arasındaki sınır, Bakanlar Kurulunca çıkarılacak kararnamede gösterilir) </a:t>
            </a:r>
            <a:r>
              <a:rPr lang="tr-TR" sz="1400" dirty="0">
                <a:latin typeface="Times New Roman" panose="02020603050405020304" pitchFamily="18" charset="0"/>
                <a:cs typeface="Times New Roman" panose="02020603050405020304" pitchFamily="18" charset="0"/>
              </a:rPr>
              <a:t>uyarınca çıkarılacak kararnamede gösterilen sınırı aşmayan ve sanat veya ticaretle uğraşan kişi esnaftır (TTK Md:15). </a:t>
            </a:r>
          </a:p>
          <a:p>
            <a:endParaRPr lang="tr-TR" sz="2000"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1380101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591" y="601338"/>
            <a:ext cx="6824697" cy="455712"/>
          </a:xfrm>
        </p:spPr>
        <p:txBody>
          <a:bodyPr>
            <a:no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608463" y="1805950"/>
            <a:ext cx="9746708" cy="3816424"/>
          </a:xfrm>
        </p:spPr>
        <p:txBody>
          <a:bodyPr>
            <a:normAutofit/>
          </a:bodyPr>
          <a:lstStyle/>
          <a:p>
            <a:pPr marL="0" indent="0" algn="just">
              <a:lnSpc>
                <a:spcPct val="100000"/>
              </a:lnSpc>
              <a:spcBef>
                <a:spcPts val="0"/>
              </a:spcBef>
              <a:buNone/>
            </a:pPr>
            <a:r>
              <a:rPr lang="tr-TR" altLang="tr-TR" sz="2200" b="1" dirty="0">
                <a:latin typeface="Times New Roman" panose="02020603050405020304" pitchFamily="18" charset="0"/>
                <a:cs typeface="Times New Roman" panose="02020603050405020304" pitchFamily="18" charset="0"/>
              </a:rPr>
              <a:t>Muhasebe</a:t>
            </a:r>
            <a:r>
              <a:rPr lang="tr-TR" altLang="tr-TR" sz="2200" dirty="0">
                <a:latin typeface="Times New Roman" panose="02020603050405020304" pitchFamily="18" charset="0"/>
                <a:cs typeface="Times New Roman" panose="02020603050405020304" pitchFamily="18" charset="0"/>
              </a:rPr>
              <a:t> bir İşletmenin; </a:t>
            </a:r>
          </a:p>
          <a:p>
            <a:pPr marL="0" indent="0" algn="just">
              <a:lnSpc>
                <a:spcPct val="100000"/>
              </a:lnSpc>
              <a:spcBef>
                <a:spcPts val="0"/>
              </a:spcBef>
              <a:buNone/>
            </a:pPr>
            <a:endParaRPr lang="tr-TR" altLang="tr-TR" sz="22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altLang="tr-TR" sz="2200" dirty="0">
                <a:latin typeface="Times New Roman" panose="02020603050405020304" pitchFamily="18" charset="0"/>
                <a:cs typeface="Times New Roman" panose="02020603050405020304" pitchFamily="18" charset="0"/>
              </a:rPr>
              <a:t>Kaynaklarının elde edilmesini, </a:t>
            </a:r>
          </a:p>
          <a:p>
            <a:pPr algn="just">
              <a:lnSpc>
                <a:spcPct val="100000"/>
              </a:lnSpc>
              <a:spcBef>
                <a:spcPts val="0"/>
              </a:spcBef>
              <a:buFont typeface="Wingdings" panose="05000000000000000000" pitchFamily="2" charset="2"/>
              <a:buChar char="v"/>
            </a:pPr>
            <a:r>
              <a:rPr lang="tr-TR" altLang="tr-TR" sz="2200" dirty="0">
                <a:latin typeface="Times New Roman" panose="02020603050405020304" pitchFamily="18" charset="0"/>
                <a:cs typeface="Times New Roman" panose="02020603050405020304" pitchFamily="18" charset="0"/>
              </a:rPr>
              <a:t>Elde edilen bu kaynakların kullanılma biçimini,</a:t>
            </a:r>
          </a:p>
          <a:p>
            <a:pPr algn="just">
              <a:lnSpc>
                <a:spcPct val="100000"/>
              </a:lnSpc>
              <a:spcBef>
                <a:spcPts val="0"/>
              </a:spcBef>
              <a:buFont typeface="Wingdings" panose="05000000000000000000" pitchFamily="2" charset="2"/>
              <a:buChar char="v"/>
            </a:pPr>
            <a:r>
              <a:rPr lang="tr-TR" altLang="tr-TR" sz="2200" dirty="0">
                <a:latin typeface="Times New Roman" panose="02020603050405020304" pitchFamily="18" charset="0"/>
                <a:cs typeface="Times New Roman" panose="02020603050405020304" pitchFamily="18" charset="0"/>
              </a:rPr>
              <a:t>Günlük işlemler sonucu söz konusu kaynaklarda meydana gelen artış/azalışları,</a:t>
            </a:r>
          </a:p>
          <a:p>
            <a:pPr algn="just">
              <a:lnSpc>
                <a:spcPct val="100000"/>
              </a:lnSpc>
              <a:spcBef>
                <a:spcPts val="0"/>
              </a:spcBef>
              <a:buFont typeface="Wingdings" panose="05000000000000000000" pitchFamily="2" charset="2"/>
              <a:buChar char="v"/>
            </a:pPr>
            <a:r>
              <a:rPr lang="tr-TR" altLang="tr-TR" sz="2200" dirty="0">
                <a:latin typeface="Times New Roman" panose="02020603050405020304" pitchFamily="18" charset="0"/>
                <a:cs typeface="Times New Roman" panose="02020603050405020304" pitchFamily="18" charset="0"/>
              </a:rPr>
              <a:t>İşletmenin finansal açıdan durumunu özetleyen bilgiler üretilmesini,</a:t>
            </a:r>
          </a:p>
          <a:p>
            <a:pPr algn="just">
              <a:lnSpc>
                <a:spcPct val="100000"/>
              </a:lnSpc>
              <a:spcBef>
                <a:spcPts val="0"/>
              </a:spcBef>
              <a:buFont typeface="Wingdings" panose="05000000000000000000" pitchFamily="2" charset="2"/>
              <a:buChar char="v"/>
            </a:pPr>
            <a:r>
              <a:rPr lang="tr-TR" altLang="tr-TR" sz="2200" dirty="0">
                <a:latin typeface="Times New Roman" panose="02020603050405020304" pitchFamily="18" charset="0"/>
                <a:cs typeface="Times New Roman" panose="02020603050405020304" pitchFamily="18" charset="0"/>
              </a:rPr>
              <a:t>Üretilen bu bilgileri ilgili kişi ve kuruluşlara ulaştıran </a:t>
            </a:r>
            <a:r>
              <a:rPr lang="tr-TR" altLang="tr-TR" sz="2200" dirty="0" smtClean="0">
                <a:latin typeface="Times New Roman" panose="02020603050405020304" pitchFamily="18" charset="0"/>
                <a:cs typeface="Times New Roman" panose="02020603050405020304" pitchFamily="18" charset="0"/>
              </a:rPr>
              <a:t>bir </a:t>
            </a:r>
            <a:r>
              <a:rPr lang="tr-TR" altLang="tr-TR" sz="2200" b="1" dirty="0" smtClean="0">
                <a:latin typeface="Times New Roman" panose="02020603050405020304" pitchFamily="18" charset="0"/>
                <a:cs typeface="Times New Roman" panose="02020603050405020304" pitchFamily="18" charset="0"/>
              </a:rPr>
              <a:t>bilgi </a:t>
            </a:r>
            <a:r>
              <a:rPr lang="tr-TR" altLang="tr-TR" sz="2200" b="1" dirty="0">
                <a:latin typeface="Times New Roman" panose="02020603050405020304" pitchFamily="18" charset="0"/>
                <a:cs typeface="Times New Roman" panose="02020603050405020304" pitchFamily="18" charset="0"/>
              </a:rPr>
              <a:t>sistemidir.</a:t>
            </a:r>
          </a:p>
          <a:p>
            <a:pPr marL="0" indent="0" algn="just">
              <a:lnSpc>
                <a:spcPct val="120000"/>
              </a:lnSpc>
              <a:spcBef>
                <a:spcPts val="0"/>
              </a:spcBef>
              <a:buNone/>
            </a:pPr>
            <a:endParaRPr lang="tr-TR" altLang="tr-TR" sz="2400" dirty="0">
              <a:latin typeface="Times New Roman" panose="02020603050405020304" pitchFamily="18" charset="0"/>
              <a:cs typeface="Times New Roman" panose="02020603050405020304" pitchFamily="18" charset="0"/>
            </a:endParaRP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414206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B41B8A-B32F-46DE-B730-0B8266B261B7}"/>
              </a:ext>
            </a:extLst>
          </p:cNvPr>
          <p:cNvSpPr>
            <a:spLocks noGrp="1"/>
          </p:cNvSpPr>
          <p:nvPr>
            <p:ph idx="1"/>
          </p:nvPr>
        </p:nvSpPr>
        <p:spPr>
          <a:xfrm>
            <a:off x="2588989" y="1737045"/>
            <a:ext cx="7534349" cy="4123929"/>
          </a:xfrm>
        </p:spPr>
        <p:txBody>
          <a:bodyPr>
            <a:normAutofit fontScale="92500" lnSpcReduction="10000"/>
          </a:bodyPr>
          <a:lstStyle/>
          <a:p>
            <a:pPr algn="just">
              <a:lnSpc>
                <a:spcPct val="100000"/>
              </a:lnSpc>
              <a:spcBef>
                <a:spcPts val="0"/>
              </a:spcBef>
              <a:buFont typeface="Wingdings" panose="05000000000000000000" pitchFamily="2" charset="2"/>
              <a:buChar char="v"/>
            </a:pPr>
            <a:r>
              <a:rPr lang="tr-TR" i="1"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Muhasebe işletmenin dilidir.</a:t>
            </a:r>
          </a:p>
          <a:p>
            <a:pPr algn="just">
              <a:lnSpc>
                <a:spcPct val="100000"/>
              </a:lnSpc>
              <a:spcBef>
                <a:spcPts val="0"/>
              </a:spcBef>
              <a:buFont typeface="Wingdings" panose="05000000000000000000" pitchFamily="2" charset="2"/>
              <a:buChar char="v"/>
            </a:pPr>
            <a:endParaRPr lang="tr-TR" sz="2000" i="1"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sz="2000" i="1" dirty="0">
                <a:latin typeface="Times New Roman" panose="02020603050405020304" pitchFamily="18" charset="0"/>
                <a:cs typeface="Times New Roman" panose="02020603050405020304" pitchFamily="18" charset="0"/>
              </a:rPr>
              <a:t> Muhasebe iş dünyasının tüm birimleri arasındaki iletişim aracıdır.</a:t>
            </a:r>
          </a:p>
          <a:p>
            <a:pPr algn="just">
              <a:lnSpc>
                <a:spcPct val="100000"/>
              </a:lnSpc>
              <a:spcBef>
                <a:spcPts val="0"/>
              </a:spcBef>
              <a:buFont typeface="Wingdings" panose="05000000000000000000" pitchFamily="2" charset="2"/>
              <a:buChar char="v"/>
            </a:pPr>
            <a:endParaRPr lang="tr-TR" sz="2000" i="1"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sz="2000" i="1" dirty="0">
                <a:latin typeface="Times New Roman" panose="02020603050405020304" pitchFamily="18" charset="0"/>
                <a:cs typeface="Times New Roman" panose="02020603050405020304" pitchFamily="18" charset="0"/>
              </a:rPr>
              <a:t> Eğer muhasebe dilini konuşmuyor ya da muhasebe modeli ile ilgili kendinizi rahat hissetmiyorsanız iş dünyasında çok ciddi dezavantajlı durumda olacaksınız.</a:t>
            </a:r>
          </a:p>
          <a:p>
            <a:pPr algn="just">
              <a:lnSpc>
                <a:spcPct val="100000"/>
              </a:lnSpc>
              <a:spcBef>
                <a:spcPts val="0"/>
              </a:spcBef>
              <a:buFont typeface="Wingdings" panose="05000000000000000000" pitchFamily="2" charset="2"/>
              <a:buChar char="v"/>
            </a:pPr>
            <a:endParaRPr lang="tr-TR" sz="2000" i="1"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sz="2000" i="1" dirty="0">
                <a:latin typeface="Times New Roman" panose="02020603050405020304" pitchFamily="18" charset="0"/>
                <a:cs typeface="Times New Roman" panose="02020603050405020304" pitchFamily="18" charset="0"/>
              </a:rPr>
              <a:t> Muhasebe ticaretin temel bir aracıdır.</a:t>
            </a:r>
          </a:p>
          <a:p>
            <a:pPr algn="just">
              <a:lnSpc>
                <a:spcPct val="100000"/>
              </a:lnSpc>
              <a:spcBef>
                <a:spcPts val="0"/>
              </a:spcBef>
              <a:buFont typeface="Wingdings" panose="05000000000000000000" pitchFamily="2" charset="2"/>
              <a:buChar char="v"/>
            </a:pPr>
            <a:endParaRPr lang="tr-TR" dirty="0">
              <a:latin typeface="Times New Roman" panose="02020603050405020304" pitchFamily="18" charset="0"/>
              <a:cs typeface="Times New Roman" panose="02020603050405020304" pitchFamily="18" charset="0"/>
            </a:endParaRPr>
          </a:p>
          <a:p>
            <a:pPr marL="0" indent="0" algn="r">
              <a:lnSpc>
                <a:spcPct val="100000"/>
              </a:lnSpc>
              <a:spcBef>
                <a:spcPts val="0"/>
              </a:spcBef>
              <a:buNone/>
            </a:pPr>
            <a:endParaRPr lang="tr-TR" dirty="0">
              <a:latin typeface="Times New Roman" panose="02020603050405020304" pitchFamily="18" charset="0"/>
              <a:cs typeface="Times New Roman" panose="02020603050405020304" pitchFamily="18" charset="0"/>
            </a:endParaRPr>
          </a:p>
          <a:p>
            <a:pPr marL="0" indent="0" algn="r">
              <a:lnSpc>
                <a:spcPct val="100000"/>
              </a:lnSpc>
              <a:spcBef>
                <a:spcPts val="0"/>
              </a:spcBef>
              <a:buNone/>
            </a:pPr>
            <a:endParaRPr lang="tr-TR" dirty="0">
              <a:latin typeface="Times New Roman" panose="02020603050405020304" pitchFamily="18" charset="0"/>
              <a:cs typeface="Times New Roman" panose="02020603050405020304" pitchFamily="18" charset="0"/>
            </a:endParaRPr>
          </a:p>
          <a:p>
            <a:pPr marL="0" indent="0" algn="r">
              <a:lnSpc>
                <a:spcPct val="100000"/>
              </a:lnSpc>
              <a:spcBef>
                <a:spcPts val="0"/>
              </a:spcBef>
              <a:buNone/>
            </a:pPr>
            <a:r>
              <a:rPr lang="tr-TR" sz="1200" b="1" dirty="0">
                <a:latin typeface="Times New Roman" panose="02020603050405020304" pitchFamily="18" charset="0"/>
                <a:cs typeface="Times New Roman" panose="02020603050405020304" pitchFamily="18" charset="0"/>
              </a:rPr>
              <a:t>Gordon B. </a:t>
            </a:r>
            <a:r>
              <a:rPr lang="tr-TR" sz="1200" b="1" dirty="0" err="1">
                <a:latin typeface="Times New Roman" panose="02020603050405020304" pitchFamily="18" charset="0"/>
                <a:cs typeface="Times New Roman" panose="02020603050405020304" pitchFamily="18" charset="0"/>
              </a:rPr>
              <a:t>Baty</a:t>
            </a:r>
            <a:endParaRPr lang="tr-TR" sz="1200" b="1" dirty="0">
              <a:latin typeface="Times New Roman" panose="02020603050405020304" pitchFamily="18" charset="0"/>
              <a:cs typeface="Times New Roman" panose="02020603050405020304" pitchFamily="18" charset="0"/>
            </a:endParaRPr>
          </a:p>
          <a:p>
            <a:pPr marL="0" indent="0" algn="r">
              <a:lnSpc>
                <a:spcPct val="100000"/>
              </a:lnSpc>
              <a:spcBef>
                <a:spcPts val="0"/>
              </a:spcBef>
              <a:buNone/>
            </a:pPr>
            <a:r>
              <a:rPr lang="tr-TR" sz="1200" dirty="0" err="1">
                <a:latin typeface="Times New Roman" panose="02020603050405020304" pitchFamily="18" charset="0"/>
                <a:cs typeface="Times New Roman" panose="02020603050405020304" pitchFamily="18" charset="0"/>
              </a:rPr>
              <a:t>Prentice</a:t>
            </a:r>
            <a:r>
              <a:rPr lang="tr-TR" sz="1200" dirty="0">
                <a:latin typeface="Times New Roman" panose="02020603050405020304" pitchFamily="18" charset="0"/>
                <a:cs typeface="Times New Roman" panose="02020603050405020304" pitchFamily="18" charset="0"/>
              </a:rPr>
              <a:t> </a:t>
            </a:r>
            <a:r>
              <a:rPr lang="tr-TR" sz="1200" dirty="0" err="1">
                <a:latin typeface="Times New Roman" panose="02020603050405020304" pitchFamily="18" charset="0"/>
                <a:cs typeface="Times New Roman" panose="02020603050405020304" pitchFamily="18" charset="0"/>
              </a:rPr>
              <a:t>Hall</a:t>
            </a:r>
            <a:r>
              <a:rPr lang="tr-TR" sz="1200" dirty="0">
                <a:latin typeface="Times New Roman" panose="02020603050405020304" pitchFamily="18" charset="0"/>
                <a:cs typeface="Times New Roman" panose="02020603050405020304" pitchFamily="18" charset="0"/>
              </a:rPr>
              <a:t>, </a:t>
            </a:r>
            <a:r>
              <a:rPr lang="tr-TR" sz="1200" dirty="0" err="1">
                <a:latin typeface="Times New Roman" panose="02020603050405020304" pitchFamily="18" charset="0"/>
                <a:cs typeface="Times New Roman" panose="02020603050405020304" pitchFamily="18" charset="0"/>
              </a:rPr>
              <a:t>Englewood</a:t>
            </a:r>
            <a:r>
              <a:rPr lang="tr-TR" sz="1200" dirty="0">
                <a:latin typeface="Times New Roman" panose="02020603050405020304" pitchFamily="18" charset="0"/>
                <a:cs typeface="Times New Roman" panose="02020603050405020304" pitchFamily="18" charset="0"/>
              </a:rPr>
              <a:t> </a:t>
            </a:r>
            <a:r>
              <a:rPr lang="tr-TR" sz="1200" dirty="0" err="1">
                <a:latin typeface="Times New Roman" panose="02020603050405020304" pitchFamily="18" charset="0"/>
                <a:cs typeface="Times New Roman" panose="02020603050405020304" pitchFamily="18" charset="0"/>
              </a:rPr>
              <a:t>Cliffs</a:t>
            </a:r>
            <a:r>
              <a:rPr lang="tr-TR" sz="1200" dirty="0">
                <a:latin typeface="Times New Roman" panose="02020603050405020304" pitchFamily="18" charset="0"/>
                <a:cs typeface="Times New Roman" panose="02020603050405020304" pitchFamily="18" charset="0"/>
              </a:rPr>
              <a:t>, NJ, 1990</a:t>
            </a:r>
            <a:r>
              <a:rPr lang="tr-TR" dirty="0">
                <a:latin typeface="Times New Roman" panose="02020603050405020304" pitchFamily="18" charset="0"/>
                <a:cs typeface="Times New Roman" panose="02020603050405020304" pitchFamily="18" charset="0"/>
              </a:rPr>
              <a:t> </a:t>
            </a:r>
          </a:p>
        </p:txBody>
      </p:sp>
      <p:sp>
        <p:nvSpPr>
          <p:cNvPr id="4" name="Slayt Numarası Yer Tutucusu 3">
            <a:extLst>
              <a:ext uri="{FF2B5EF4-FFF2-40B4-BE49-F238E27FC236}">
                <a16:creationId xmlns:a16="http://schemas.microsoft.com/office/drawing/2014/main" id="{E11675DF-B9A4-4A2B-A195-4A5CCA864675}"/>
              </a:ext>
            </a:extLst>
          </p:cNvPr>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3139529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28641" y="458952"/>
            <a:ext cx="7374270" cy="576064"/>
          </a:xfrm>
        </p:spPr>
        <p:txBody>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630497" y="1916834"/>
            <a:ext cx="9572414" cy="3811938"/>
          </a:xfrm>
        </p:spPr>
        <p:txBody>
          <a:bodyPr>
            <a:normAutofit/>
          </a:bodyPr>
          <a:lstStyle/>
          <a:p>
            <a:pPr marL="0" indent="0" algn="just">
              <a:lnSpc>
                <a:spcPct val="100000"/>
              </a:lnSpc>
              <a:spcBef>
                <a:spcPts val="0"/>
              </a:spcBef>
              <a:buNone/>
            </a:pPr>
            <a:r>
              <a:rPr lang="tr-TR" altLang="tr-TR" sz="1600" dirty="0">
                <a:latin typeface="Times New Roman" panose="02020603050405020304" pitchFamily="18" charset="0"/>
                <a:cs typeface="Times New Roman" panose="02020603050405020304" pitchFamily="18" charset="0"/>
              </a:rPr>
              <a:t>Muhasebe, işletmeyle ilgili </a:t>
            </a:r>
            <a:r>
              <a:rPr lang="tr-TR" altLang="tr-TR" sz="1600" b="1" dirty="0">
                <a:latin typeface="Times New Roman" panose="02020603050405020304" pitchFamily="18" charset="0"/>
                <a:cs typeface="Times New Roman" panose="02020603050405020304" pitchFamily="18" charset="0"/>
              </a:rPr>
              <a:t>mali nitelikli </a:t>
            </a:r>
            <a:r>
              <a:rPr lang="tr-TR" altLang="tr-TR" sz="1600" dirty="0">
                <a:latin typeface="Times New Roman" panose="02020603050405020304" pitchFamily="18" charset="0"/>
                <a:cs typeface="Times New Roman" panose="02020603050405020304" pitchFamily="18" charset="0"/>
              </a:rPr>
              <a:t>olayları;</a:t>
            </a:r>
          </a:p>
          <a:p>
            <a:pPr marL="0" indent="0" algn="just">
              <a:lnSpc>
                <a:spcPct val="100000"/>
              </a:lnSpc>
              <a:spcBef>
                <a:spcPts val="0"/>
              </a:spcBef>
              <a:buNone/>
            </a:pPr>
            <a:endParaRPr lang="tr-TR" altLang="tr-TR" sz="16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v"/>
            </a:pPr>
            <a:r>
              <a:rPr lang="tr-TR" altLang="tr-TR" sz="1600" b="1" dirty="0">
                <a:latin typeface="Times New Roman" panose="02020603050405020304" pitchFamily="18" charset="0"/>
                <a:cs typeface="Times New Roman" panose="02020603050405020304" pitchFamily="18" charset="0"/>
              </a:rPr>
              <a:t> tespit</a:t>
            </a:r>
            <a:r>
              <a:rPr lang="tr-TR" altLang="tr-TR" sz="1600" dirty="0">
                <a:latin typeface="Times New Roman" panose="02020603050405020304" pitchFamily="18" charset="0"/>
                <a:cs typeface="Times New Roman" panose="02020603050405020304" pitchFamily="18" charset="0"/>
              </a:rPr>
              <a:t> eden, </a:t>
            </a:r>
          </a:p>
          <a:p>
            <a:pPr algn="just">
              <a:lnSpc>
                <a:spcPct val="100000"/>
              </a:lnSpc>
              <a:spcBef>
                <a:spcPts val="0"/>
              </a:spcBef>
              <a:buFont typeface="Wingdings" panose="05000000000000000000" pitchFamily="2" charset="2"/>
              <a:buChar char="v"/>
            </a:pPr>
            <a:r>
              <a:rPr lang="tr-TR" altLang="tr-TR" sz="1600" b="1" dirty="0">
                <a:latin typeface="Times New Roman" panose="02020603050405020304" pitchFamily="18" charset="0"/>
                <a:cs typeface="Times New Roman" panose="02020603050405020304" pitchFamily="18" charset="0"/>
              </a:rPr>
              <a:t> tasnif </a:t>
            </a:r>
            <a:r>
              <a:rPr lang="tr-TR" altLang="tr-TR" sz="1600" dirty="0">
                <a:latin typeface="Times New Roman" panose="02020603050405020304" pitchFamily="18" charset="0"/>
                <a:cs typeface="Times New Roman" panose="02020603050405020304" pitchFamily="18" charset="0"/>
              </a:rPr>
              <a:t>eden, </a:t>
            </a:r>
          </a:p>
          <a:p>
            <a:pPr algn="just">
              <a:lnSpc>
                <a:spcPct val="100000"/>
              </a:lnSpc>
              <a:spcBef>
                <a:spcPts val="0"/>
              </a:spcBef>
              <a:buFont typeface="Wingdings" panose="05000000000000000000" pitchFamily="2" charset="2"/>
              <a:buChar char="v"/>
            </a:pPr>
            <a:r>
              <a:rPr lang="tr-TR" altLang="tr-TR" sz="1600" b="1" dirty="0">
                <a:latin typeface="Times New Roman" panose="02020603050405020304" pitchFamily="18" charset="0"/>
                <a:cs typeface="Times New Roman" panose="02020603050405020304" pitchFamily="18" charset="0"/>
              </a:rPr>
              <a:t> kayıt</a:t>
            </a:r>
            <a:r>
              <a:rPr lang="tr-TR" altLang="tr-TR" sz="1600" dirty="0">
                <a:latin typeface="Times New Roman" panose="02020603050405020304" pitchFamily="18" charset="0"/>
                <a:cs typeface="Times New Roman" panose="02020603050405020304" pitchFamily="18" charset="0"/>
              </a:rPr>
              <a:t> eden, </a:t>
            </a:r>
          </a:p>
          <a:p>
            <a:pPr algn="just">
              <a:lnSpc>
                <a:spcPct val="100000"/>
              </a:lnSpc>
              <a:spcBef>
                <a:spcPts val="0"/>
              </a:spcBef>
              <a:buFont typeface="Wingdings" panose="05000000000000000000" pitchFamily="2" charset="2"/>
              <a:buChar char="v"/>
            </a:pPr>
            <a:r>
              <a:rPr lang="tr-TR" altLang="tr-TR" sz="1600" b="1" dirty="0">
                <a:latin typeface="Times New Roman" panose="02020603050405020304" pitchFamily="18" charset="0"/>
                <a:cs typeface="Times New Roman" panose="02020603050405020304" pitchFamily="18" charset="0"/>
              </a:rPr>
              <a:t> raporla</a:t>
            </a:r>
            <a:r>
              <a:rPr lang="tr-TR" altLang="tr-TR" sz="1600" dirty="0">
                <a:latin typeface="Times New Roman" panose="02020603050405020304" pitchFamily="18" charset="0"/>
                <a:cs typeface="Times New Roman" panose="02020603050405020304" pitchFamily="18" charset="0"/>
              </a:rPr>
              <a:t>yan, </a:t>
            </a:r>
          </a:p>
          <a:p>
            <a:pPr algn="just">
              <a:lnSpc>
                <a:spcPct val="100000"/>
              </a:lnSpc>
              <a:spcBef>
                <a:spcPts val="0"/>
              </a:spcBef>
              <a:buFont typeface="Wingdings" panose="05000000000000000000" pitchFamily="2" charset="2"/>
              <a:buChar char="v"/>
            </a:pPr>
            <a:r>
              <a:rPr lang="tr-TR" altLang="tr-TR" sz="1600" b="1" dirty="0">
                <a:latin typeface="Times New Roman" panose="02020603050405020304" pitchFamily="18" charset="0"/>
                <a:cs typeface="Times New Roman" panose="02020603050405020304" pitchFamily="18" charset="0"/>
              </a:rPr>
              <a:t> yorumla</a:t>
            </a:r>
            <a:r>
              <a:rPr lang="tr-TR" altLang="tr-TR" sz="1600" dirty="0">
                <a:latin typeface="Times New Roman" panose="02020603050405020304" pitchFamily="18" charset="0"/>
                <a:cs typeface="Times New Roman" panose="02020603050405020304" pitchFamily="18" charset="0"/>
              </a:rPr>
              <a:t>yan </a:t>
            </a:r>
          </a:p>
          <a:p>
            <a:pPr marL="0" indent="0" algn="just">
              <a:lnSpc>
                <a:spcPct val="100000"/>
              </a:lnSpc>
              <a:spcBef>
                <a:spcPts val="0"/>
              </a:spcBef>
              <a:buNone/>
            </a:pPr>
            <a:endParaRPr lang="tr-TR" alt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altLang="tr-TR" sz="1600" dirty="0">
                <a:latin typeface="Times New Roman" panose="02020603050405020304" pitchFamily="18" charset="0"/>
                <a:cs typeface="Times New Roman" panose="02020603050405020304" pitchFamily="18" charset="0"/>
              </a:rPr>
              <a:t>bir bilim dalıdır.</a:t>
            </a:r>
          </a:p>
          <a:p>
            <a:pPr marL="0" indent="0" algn="just">
              <a:lnSpc>
                <a:spcPct val="100000"/>
              </a:lnSpc>
              <a:spcBef>
                <a:spcPts val="0"/>
              </a:spcBef>
              <a:buNone/>
            </a:pPr>
            <a:endParaRPr 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altLang="tr-TR" sz="1600" b="1" dirty="0">
                <a:latin typeface="Times New Roman" panose="02020603050405020304" pitchFamily="18" charset="0"/>
                <a:cs typeface="Times New Roman" panose="02020603050405020304" pitchFamily="18" charset="0"/>
              </a:rPr>
              <a:t>Bir olayın muhasebenin kapsamına girebilmesi için;</a:t>
            </a:r>
          </a:p>
          <a:p>
            <a:pPr marL="0" indent="0" algn="just">
              <a:lnSpc>
                <a:spcPct val="100000"/>
              </a:lnSpc>
              <a:spcBef>
                <a:spcPts val="0"/>
              </a:spcBef>
              <a:buNone/>
            </a:pPr>
            <a:endParaRPr lang="tr-TR" altLang="tr-TR" sz="1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altLang="tr-TR" sz="1600" b="1" dirty="0">
                <a:latin typeface="Times New Roman" panose="02020603050405020304" pitchFamily="18" charset="0"/>
                <a:cs typeface="Times New Roman" panose="02020603050405020304" pitchFamily="18" charset="0"/>
              </a:rPr>
              <a:t>1.</a:t>
            </a:r>
            <a:r>
              <a:rPr lang="tr-TR" altLang="tr-TR" sz="1600" dirty="0">
                <a:latin typeface="Times New Roman" panose="02020603050405020304" pitchFamily="18" charset="0"/>
                <a:cs typeface="Times New Roman" panose="02020603050405020304" pitchFamily="18" charset="0"/>
              </a:rPr>
              <a:t> </a:t>
            </a:r>
            <a:r>
              <a:rPr lang="tr-TR" altLang="tr-TR" sz="1600" u="sng" dirty="0">
                <a:latin typeface="Times New Roman" panose="02020603050405020304" pitchFamily="18" charset="0"/>
                <a:cs typeface="Times New Roman" panose="02020603050405020304" pitchFamily="18" charset="0"/>
              </a:rPr>
              <a:t>İşletme ile ilgili </a:t>
            </a:r>
            <a:r>
              <a:rPr lang="tr-TR" altLang="tr-TR" sz="1600" dirty="0">
                <a:latin typeface="Times New Roman" panose="02020603050405020304" pitchFamily="18" charset="0"/>
                <a:cs typeface="Times New Roman" panose="02020603050405020304" pitchFamily="18" charset="0"/>
              </a:rPr>
              <a:t>bir olay olmalıdır.</a:t>
            </a:r>
          </a:p>
          <a:p>
            <a:pPr marL="0" indent="0" algn="just">
              <a:lnSpc>
                <a:spcPct val="100000"/>
              </a:lnSpc>
              <a:spcBef>
                <a:spcPts val="0"/>
              </a:spcBef>
              <a:buNone/>
            </a:pPr>
            <a:endParaRPr lang="tr-TR" altLang="tr-TR" sz="16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altLang="tr-TR" sz="1600" b="1" dirty="0">
                <a:latin typeface="Times New Roman" panose="02020603050405020304" pitchFamily="18" charset="0"/>
                <a:cs typeface="Times New Roman" panose="02020603050405020304" pitchFamily="18" charset="0"/>
              </a:rPr>
              <a:t>2. </a:t>
            </a:r>
            <a:r>
              <a:rPr lang="tr-TR" altLang="tr-TR" sz="1600" u="sng" dirty="0">
                <a:latin typeface="Times New Roman" panose="02020603050405020304" pitchFamily="18" charset="0"/>
                <a:cs typeface="Times New Roman" panose="02020603050405020304" pitchFamily="18" charset="0"/>
              </a:rPr>
              <a:t>Mali nitelikli </a:t>
            </a:r>
            <a:r>
              <a:rPr lang="tr-TR" altLang="tr-TR" sz="1600" i="1" dirty="0">
                <a:latin typeface="Times New Roman" panose="02020603050405020304" pitchFamily="18" charset="0"/>
                <a:cs typeface="Times New Roman" panose="02020603050405020304" pitchFamily="18" charset="0"/>
              </a:rPr>
              <a:t>(ekonomik değeri olan parasal olay) </a:t>
            </a:r>
            <a:r>
              <a:rPr lang="tr-TR" altLang="tr-TR" sz="1600" dirty="0">
                <a:latin typeface="Times New Roman" panose="02020603050405020304" pitchFamily="18" charset="0"/>
                <a:cs typeface="Times New Roman" panose="02020603050405020304" pitchFamily="18" charset="0"/>
              </a:rPr>
              <a:t>bir olay olmalıdır.</a:t>
            </a:r>
            <a:endParaRPr lang="tr-TR" sz="1600" dirty="0">
              <a:latin typeface="Times New Roman" panose="02020603050405020304" pitchFamily="18" charset="0"/>
              <a:cs typeface="Times New Roman" panose="02020603050405020304" pitchFamily="18" charset="0"/>
            </a:endParaRP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56771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23726" y="557270"/>
            <a:ext cx="7374270" cy="527720"/>
          </a:xfrm>
        </p:spPr>
        <p:txBody>
          <a:bodyPr>
            <a:normAutofit/>
          </a:bodyPr>
          <a:lstStyle/>
          <a:p>
            <a:r>
              <a:rPr lang="tr-TR" altLang="tr-TR" sz="2800" dirty="0">
                <a:solidFill>
                  <a:schemeClr val="tx1"/>
                </a:solidFill>
                <a:latin typeface="Times New Roman" panose="02020603050405020304" pitchFamily="18" charset="0"/>
                <a:cs typeface="Times New Roman" panose="02020603050405020304" pitchFamily="18" charset="0"/>
              </a:rPr>
              <a:t>Muhasebe Nedir?</a:t>
            </a:r>
            <a:endParaRPr lang="tr-TR" sz="2800" dirty="0">
              <a:solidFill>
                <a:schemeClr val="tx1"/>
              </a:solidFill>
            </a:endParaRPr>
          </a:p>
        </p:txBody>
      </p:sp>
      <p:sp>
        <p:nvSpPr>
          <p:cNvPr id="3" name="İçerik Yer Tutucusu 2"/>
          <p:cNvSpPr>
            <a:spLocks noGrp="1"/>
          </p:cNvSpPr>
          <p:nvPr>
            <p:ph idx="1"/>
          </p:nvPr>
        </p:nvSpPr>
        <p:spPr>
          <a:xfrm>
            <a:off x="1641514" y="1355075"/>
            <a:ext cx="9628742" cy="3682383"/>
          </a:xfrm>
        </p:spPr>
        <p:txBody>
          <a:bodyPr>
            <a:normAutofit/>
          </a:bodyPr>
          <a:lstStyle/>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200000"/>
              </a:lnSpc>
              <a:spcBef>
                <a:spcPts val="0"/>
              </a:spcBef>
              <a:buNone/>
            </a:pPr>
            <a:r>
              <a:rPr lang="tr-TR" sz="2000" dirty="0">
                <a:latin typeface="Times New Roman" panose="02020603050405020304" pitchFamily="18" charset="0"/>
                <a:cs typeface="Times New Roman" panose="02020603050405020304" pitchFamily="18" charset="0"/>
              </a:rPr>
              <a:t>Kuruluş şekli ve büyüklüğü ne olursa olsun, işletmelerdeki eylemlerin bir çoğu Mali İşlemler olarak addedilen bir kıymet hareketine neden olur. </a:t>
            </a:r>
          </a:p>
          <a:p>
            <a:pPr marL="0" indent="0" algn="just">
              <a:lnSpc>
                <a:spcPct val="200000"/>
              </a:lnSpc>
              <a:spcBef>
                <a:spcPts val="0"/>
              </a:spcBef>
              <a:buNone/>
            </a:pPr>
            <a:r>
              <a:rPr lang="tr-TR" sz="2000" dirty="0" smtClean="0">
                <a:latin typeface="Times New Roman" panose="02020603050405020304" pitchFamily="18" charset="0"/>
                <a:cs typeface="Times New Roman" panose="02020603050405020304" pitchFamily="18" charset="0"/>
              </a:rPr>
              <a:t>Bunun </a:t>
            </a:r>
            <a:r>
              <a:rPr lang="tr-TR" sz="2000" dirty="0">
                <a:latin typeface="Times New Roman" panose="02020603050405020304" pitchFamily="18" charset="0"/>
                <a:cs typeface="Times New Roman" panose="02020603050405020304" pitchFamily="18" charset="0"/>
              </a:rPr>
              <a:t>sonucunda da işletmenin varlık ve kaynak oluşumunda değişmeye neden olur.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1893972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45983" y="404664"/>
            <a:ext cx="7374270" cy="599728"/>
          </a:xfrm>
        </p:spPr>
        <p:txBody>
          <a:bodyPr/>
          <a:lstStyle/>
          <a:p>
            <a:pPr algn="ctr"/>
            <a:r>
              <a:rPr lang="tr-TR" sz="2400" dirty="0" smtClean="0">
                <a:solidFill>
                  <a:schemeClr val="tx1"/>
                </a:solidFill>
                <a:latin typeface="Times New Roman" panose="02020603050405020304" pitchFamily="18" charset="0"/>
                <a:cs typeface="Times New Roman" panose="02020603050405020304" pitchFamily="18" charset="0"/>
              </a:rPr>
              <a:t>KAYNAKLAR</a:t>
            </a:r>
            <a:endParaRPr lang="tr-TR" sz="1800" dirty="0">
              <a:solidFill>
                <a:schemeClr val="tx1"/>
              </a:solidFill>
            </a:endParaRPr>
          </a:p>
        </p:txBody>
      </p:sp>
      <p:sp>
        <p:nvSpPr>
          <p:cNvPr id="3" name="İçerik Yer Tutucusu 2"/>
          <p:cNvSpPr>
            <a:spLocks noGrp="1"/>
          </p:cNvSpPr>
          <p:nvPr>
            <p:ph idx="1"/>
          </p:nvPr>
        </p:nvSpPr>
        <p:spPr>
          <a:xfrm>
            <a:off x="1564395" y="1764804"/>
            <a:ext cx="9790775" cy="3604124"/>
          </a:xfrm>
        </p:spPr>
        <p:txBody>
          <a:bodyPr>
            <a:normAutofit/>
          </a:bodyPr>
          <a:lstStyle/>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Bauman, Z. </a:t>
            </a:r>
            <a:r>
              <a:rPr lang="en-US" sz="1800" dirty="0">
                <a:latin typeface="Times New Roman" panose="02020603050405020304" pitchFamily="18" charset="0"/>
                <a:cs typeface="Times New Roman" panose="02020603050405020304" pitchFamily="18" charset="0"/>
              </a:rPr>
              <a:t>1991. Modernity and the Holocaust, Cornell University Press,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Lippman</a:t>
            </a:r>
            <a:r>
              <a:rPr lang="en-US" sz="1800" b="1" dirty="0">
                <a:latin typeface="Times New Roman" panose="02020603050405020304" pitchFamily="18" charset="0"/>
                <a:cs typeface="Times New Roman" panose="02020603050405020304" pitchFamily="18" charset="0"/>
              </a:rPr>
              <a:t>, E. J.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P. A. Wilson. </a:t>
            </a:r>
            <a:r>
              <a:rPr lang="en-US" sz="1800" dirty="0">
                <a:latin typeface="Times New Roman" panose="02020603050405020304" pitchFamily="18" charset="0"/>
                <a:cs typeface="Times New Roman" panose="02020603050405020304" pitchFamily="18" charset="0"/>
              </a:rPr>
              <a:t>2007. “The Culpability of Accounting in Perpetuating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Holocaust”, Accounting History, 12(3), 283-303.</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err="1">
                <a:latin typeface="Times New Roman" panose="02020603050405020304" pitchFamily="18" charset="0"/>
                <a:cs typeface="Times New Roman" panose="02020603050405020304" pitchFamily="18" charset="0"/>
              </a:rPr>
              <a:t>Kogon</a:t>
            </a:r>
            <a:r>
              <a:rPr lang="en-US" sz="1800" b="1" dirty="0">
                <a:latin typeface="Times New Roman" panose="02020603050405020304" pitchFamily="18" charset="0"/>
                <a:cs typeface="Times New Roman" panose="02020603050405020304" pitchFamily="18" charset="0"/>
              </a:rPr>
              <a:t>, E. </a:t>
            </a:r>
            <a:r>
              <a:rPr lang="en-US" sz="1800" dirty="0">
                <a:latin typeface="Times New Roman" panose="02020603050405020304" pitchFamily="18" charset="0"/>
                <a:cs typeface="Times New Roman" panose="02020603050405020304" pitchFamily="18" charset="0"/>
              </a:rPr>
              <a:t>1998. The Theory and Practice of Hell: The German Concentration Camps and the</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System Behind Them, Berkley Books, New York.</a:t>
            </a: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buFont typeface="Wingdings" panose="05000000000000000000" pitchFamily="2" charset="2"/>
              <a:buChar char="ü"/>
            </a:pPr>
            <a:r>
              <a:rPr lang="en-US" sz="1800" b="1" dirty="0">
                <a:latin typeface="Times New Roman" panose="02020603050405020304" pitchFamily="18" charset="0"/>
                <a:cs typeface="Times New Roman" panose="02020603050405020304" pitchFamily="18" charset="0"/>
              </a:rPr>
              <a:t>Arad, Y., Y. </a:t>
            </a:r>
            <a:r>
              <a:rPr lang="en-US" sz="1800" b="1" dirty="0" err="1">
                <a:latin typeface="Times New Roman" panose="02020603050405020304" pitchFamily="18" charset="0"/>
                <a:cs typeface="Times New Roman" panose="02020603050405020304" pitchFamily="18" charset="0"/>
              </a:rPr>
              <a:t>Gutman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ve</a:t>
            </a:r>
            <a:r>
              <a:rPr lang="en-US" sz="1800" b="1" dirty="0">
                <a:latin typeface="Times New Roman" panose="02020603050405020304" pitchFamily="18" charset="0"/>
                <a:cs typeface="Times New Roman" panose="02020603050405020304" pitchFamily="18" charset="0"/>
              </a:rPr>
              <a:t> A. </a:t>
            </a:r>
            <a:r>
              <a:rPr lang="en-US" sz="1800" b="1" dirty="0" err="1">
                <a:latin typeface="Times New Roman" panose="02020603050405020304" pitchFamily="18" charset="0"/>
                <a:cs typeface="Times New Roman" panose="02020603050405020304" pitchFamily="18" charset="0"/>
              </a:rPr>
              <a:t>Margaliot</a:t>
            </a:r>
            <a:r>
              <a:rPr lang="en-US" sz="1800" b="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1996. Documents on the Holocaust: Selected Sources</a:t>
            </a:r>
            <a:r>
              <a:rPr lang="tr-T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on the Destruction of the Jews of Germany and Austria, Poland, and the Soviet Union, </a:t>
            </a:r>
            <a:r>
              <a:rPr lang="en-US" sz="1800" dirty="0" err="1">
                <a:latin typeface="Times New Roman" panose="02020603050405020304" pitchFamily="18" charset="0"/>
                <a:cs typeface="Times New Roman" panose="02020603050405020304" pitchFamily="18" charset="0"/>
              </a:rPr>
              <a:t>Yad</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Vashem</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Jerusalem</a:t>
            </a:r>
            <a:r>
              <a:rPr lang="tr-TR" sz="1800" dirty="0">
                <a:latin typeface="Times New Roman" panose="02020603050405020304" pitchFamily="18" charset="0"/>
                <a:cs typeface="Times New Roman" panose="02020603050405020304" pitchFamily="18" charset="0"/>
              </a:rPr>
              <a:t>.</a:t>
            </a:r>
          </a:p>
          <a:p>
            <a:pPr>
              <a:lnSpc>
                <a:spcPct val="150000"/>
              </a:lnSpc>
            </a:pPr>
            <a:endParaRPr lang="tr-TR" sz="1800" dirty="0"/>
          </a:p>
          <a:p>
            <a:pPr marL="0" indent="0" algn="just">
              <a:lnSpc>
                <a:spcPct val="150000"/>
              </a:lnSpc>
              <a:spcBef>
                <a:spcPts val="0"/>
              </a:spcBef>
              <a:buNone/>
            </a:pPr>
            <a:endParaRPr lang="tr-TR" sz="1800" dirty="0">
              <a:solidFill>
                <a:schemeClr val="tx2"/>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Tree>
    <p:extLst>
      <p:ext uri="{BB962C8B-B14F-4D97-AF65-F5344CB8AC3E}">
        <p14:creationId xmlns:p14="http://schemas.microsoft.com/office/powerpoint/2010/main" val="3911135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5</TotalTime>
  <Words>968</Words>
  <Application>Microsoft Office PowerPoint</Application>
  <PresentationFormat>Geniş ekran</PresentationFormat>
  <Paragraphs>110</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10</vt:i4>
      </vt:variant>
    </vt:vector>
  </HeadingPairs>
  <TitlesOfParts>
    <vt:vector size="18" baseType="lpstr">
      <vt:lpstr>ＭＳ Ｐゴシック</vt:lpstr>
      <vt:lpstr>Arial</vt:lpstr>
      <vt:lpstr>Calibri</vt:lpstr>
      <vt:lpstr>Calibri Light</vt:lpstr>
      <vt:lpstr>Times New Roman</vt:lpstr>
      <vt:lpstr>Wingdings</vt:lpstr>
      <vt:lpstr>Office Teması</vt:lpstr>
      <vt:lpstr>h.t.</vt:lpstr>
      <vt:lpstr>Tacirin Sorumlulukları</vt:lpstr>
      <vt:lpstr>Tacirin Sorumlulukları</vt:lpstr>
      <vt:lpstr>Tacirin Sorumlulukları</vt:lpstr>
      <vt:lpstr>Tacir ile Esnaf aynı mı?</vt:lpstr>
      <vt:lpstr>Muhasebe Nedir?</vt:lpstr>
      <vt:lpstr>PowerPoint Sunusu</vt:lpstr>
      <vt:lpstr>Muhasebe Nedir?</vt:lpstr>
      <vt:lpstr>Muhasebe Nedir?</vt:lpstr>
      <vt:lpstr>KAYNAKLAR</vt:lpstr>
      <vt:lpstr>Muhasebe Nedir?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Sınıf Tacirler </dc:title>
  <dc:creator>Taşınmaz</dc:creator>
  <cp:lastModifiedBy>Windows Kullanıcısı</cp:lastModifiedBy>
  <cp:revision>4</cp:revision>
  <dcterms:created xsi:type="dcterms:W3CDTF">2020-02-26T08:49:52Z</dcterms:created>
  <dcterms:modified xsi:type="dcterms:W3CDTF">2020-02-29T13:21:10Z</dcterms:modified>
</cp:coreProperties>
</file>