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A23720DD-5B6D-40BF-8493-A6B52D484E6B}" type="datetimeFigureOut">
              <a:rPr lang="tr-TR" smtClean="0"/>
              <a:t>30.04.2020</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30.04.2020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30.04.2020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A23720DD-5B6D-40BF-8493-A6B52D484E6B}" type="datetimeFigureOut">
              <a:rPr lang="tr-TR" smtClean="0"/>
              <a:t>30.04.2020</a:t>
            </a:fld>
            <a:endParaRPr lang="tr-TR"/>
          </a:p>
        </p:txBody>
      </p:sp>
      <p:sp>
        <p:nvSpPr>
          <p:cNvPr id="9" name="Slayt Numarası Yer Tutucusu 8"/>
          <p:cNvSpPr>
            <a:spLocks noGrp="1"/>
          </p:cNvSpPr>
          <p:nvPr>
            <p:ph type="sldNum" sz="quarter" idx="15"/>
          </p:nvPr>
        </p:nvSpPr>
        <p:spPr/>
        <p:txBody>
          <a:bodyPr rtlCol="0"/>
          <a:lstStyle/>
          <a:p>
            <a:fld id="{F302176B-0E47-46AC-8F43-DAB4B8A37D06}" type="slidenum">
              <a:rPr lang="tr-TR" smtClean="0"/>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A23720DD-5B6D-40BF-8493-A6B52D484E6B}" type="datetimeFigureOut">
              <a:rPr lang="tr-TR" smtClean="0"/>
              <a:t>30.04.2020</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30.04.2020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30.04.2020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A23720DD-5B6D-40BF-8493-A6B52D484E6B}" type="datetimeFigureOut">
              <a:rPr lang="tr-TR" smtClean="0"/>
              <a:t>30.04.2020</a:t>
            </a:fld>
            <a:endParaRPr lang="tr-TR"/>
          </a:p>
        </p:txBody>
      </p:sp>
      <p:sp>
        <p:nvSpPr>
          <p:cNvPr id="7" name="Slayt Numarası Yer Tutucusu 6"/>
          <p:cNvSpPr>
            <a:spLocks noGrp="1"/>
          </p:cNvSpPr>
          <p:nvPr>
            <p:ph type="sldNum" sz="quarter" idx="11"/>
          </p:nvPr>
        </p:nvSpPr>
        <p:spPr/>
        <p:txBody>
          <a:bodyPr rtlCol="0"/>
          <a:lstStyle/>
          <a:p>
            <a:fld id="{F302176B-0E47-46AC-8F43-DAB4B8A37D06}" type="slidenum">
              <a:rPr lang="tr-TR" smtClean="0"/>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30.04.2020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A23720DD-5B6D-40BF-8493-A6B52D484E6B}" type="datetimeFigureOut">
              <a:rPr lang="tr-TR" smtClean="0"/>
              <a:t>30.04.2020</a:t>
            </a:fld>
            <a:endParaRPr lang="tr-TR"/>
          </a:p>
        </p:txBody>
      </p:sp>
      <p:sp>
        <p:nvSpPr>
          <p:cNvPr id="22" name="Slayt Numarası Yer Tutucusu 21"/>
          <p:cNvSpPr>
            <a:spLocks noGrp="1"/>
          </p:cNvSpPr>
          <p:nvPr>
            <p:ph type="sldNum" sz="quarter" idx="15"/>
          </p:nvPr>
        </p:nvSpPr>
        <p:spPr/>
        <p:txBody>
          <a:bodyPr rtlCol="0"/>
          <a:lstStyle/>
          <a:p>
            <a:fld id="{F302176B-0E47-46AC-8F43-DAB4B8A37D06}" type="slidenum">
              <a:rPr lang="tr-TR" smtClean="0"/>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A23720DD-5B6D-40BF-8493-A6B52D484E6B}" type="datetimeFigureOut">
              <a:rPr lang="tr-TR" smtClean="0"/>
              <a:t>30.04.2020</a:t>
            </a:fld>
            <a:endParaRPr lang="tr-TR"/>
          </a:p>
        </p:txBody>
      </p:sp>
      <p:sp>
        <p:nvSpPr>
          <p:cNvPr id="18" name="Slayt Numarası Yer Tutucusu 17"/>
          <p:cNvSpPr>
            <a:spLocks noGrp="1"/>
          </p:cNvSpPr>
          <p:nvPr>
            <p:ph type="sldNum" sz="quarter" idx="11"/>
          </p:nvPr>
        </p:nvSpPr>
        <p:spPr/>
        <p:txBody>
          <a:bodyPr rtlCol="0"/>
          <a:lstStyle/>
          <a:p>
            <a:fld id="{F302176B-0E47-46AC-8F43-DAB4B8A37D06}" type="slidenum">
              <a:rPr lang="tr-TR" smtClean="0"/>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23720DD-5B6D-40BF-8493-A6B52D484E6B}" type="datetimeFigureOut">
              <a:rPr lang="tr-TR" smtClean="0"/>
              <a:t>30.04.2020</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483768" y="908720"/>
            <a:ext cx="6172200" cy="1894362"/>
          </a:xfrm>
        </p:spPr>
        <p:txBody>
          <a:bodyPr>
            <a:normAutofit/>
          </a:bodyPr>
          <a:lstStyle/>
          <a:p>
            <a:r>
              <a:rPr lang="tr-TR" sz="2400" dirty="0" smtClean="0"/>
              <a:t>YAŞLILIK DÖNEMİ KURAMLARI</a:t>
            </a:r>
            <a:endParaRPr lang="en-US" sz="2400" dirty="0"/>
          </a:p>
        </p:txBody>
      </p:sp>
    </p:spTree>
    <p:extLst>
      <p:ext uri="{BB962C8B-B14F-4D97-AF65-F5344CB8AC3E}">
        <p14:creationId xmlns:p14="http://schemas.microsoft.com/office/powerpoint/2010/main" val="3332250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dirty="0" smtClean="0"/>
              <a:t>DEĞİŞ-TOKUŞ KURAMI</a:t>
            </a:r>
            <a:endParaRPr lang="en-US" sz="2400" dirty="0"/>
          </a:p>
        </p:txBody>
      </p:sp>
      <p:sp>
        <p:nvSpPr>
          <p:cNvPr id="3" name="İçerik Yer Tutucusu 2"/>
          <p:cNvSpPr>
            <a:spLocks noGrp="1"/>
          </p:cNvSpPr>
          <p:nvPr>
            <p:ph sz="quarter" idx="1"/>
          </p:nvPr>
        </p:nvSpPr>
        <p:spPr/>
        <p:txBody>
          <a:bodyPr>
            <a:normAutofit/>
          </a:bodyPr>
          <a:lstStyle/>
          <a:p>
            <a:r>
              <a:rPr lang="tr-TR" sz="2200" dirty="0" smtClean="0"/>
              <a:t> Modernleşme ve yaşlılık statüsü arasındaki ters ilişkiye dayanan, yaşlılığa uyarlanan değiş-tokuş kuramına göre; modernleşme arttıkça yaşlının sosyal statüsünün değeri azalmaktadır(Onur, 2011).</a:t>
            </a:r>
            <a:endParaRPr lang="en-US" sz="2200" dirty="0"/>
          </a:p>
        </p:txBody>
      </p:sp>
    </p:spTree>
    <p:extLst>
      <p:ext uri="{BB962C8B-B14F-4D97-AF65-F5344CB8AC3E}">
        <p14:creationId xmlns:p14="http://schemas.microsoft.com/office/powerpoint/2010/main" val="3774100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sz="quarter" idx="1"/>
          </p:nvPr>
        </p:nvSpPr>
        <p:spPr/>
        <p:txBody>
          <a:bodyPr/>
          <a:lstStyle/>
          <a:p>
            <a:r>
              <a:rPr lang="tr-TR" dirty="0"/>
              <a:t>Duyan, V., Yolcuoğlu, İ.G., Artan, T. (2017). Dünü, Bugünü, Yarınıyla İnsanı Anlamak (İnsan Davranışının Kökenleri ve Sosyal Çevrenin Etkileri). Nar Yayınevi, İstanbul</a:t>
            </a:r>
          </a:p>
          <a:p>
            <a:endParaRPr lang="tr-TR" dirty="0"/>
          </a:p>
        </p:txBody>
      </p:sp>
    </p:spTree>
    <p:extLst>
      <p:ext uri="{BB962C8B-B14F-4D97-AF65-F5344CB8AC3E}">
        <p14:creationId xmlns:p14="http://schemas.microsoft.com/office/powerpoint/2010/main" val="1182629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dirty="0" smtClean="0"/>
              <a:t>BİYOLOJİK YAŞLANMA KURAMLARI</a:t>
            </a:r>
            <a:endParaRPr lang="en-US" sz="2400" dirty="0"/>
          </a:p>
        </p:txBody>
      </p:sp>
      <p:sp>
        <p:nvSpPr>
          <p:cNvPr id="3" name="İçerik Yer Tutucusu 2"/>
          <p:cNvSpPr>
            <a:spLocks noGrp="1"/>
          </p:cNvSpPr>
          <p:nvPr>
            <p:ph sz="quarter" idx="1"/>
          </p:nvPr>
        </p:nvSpPr>
        <p:spPr/>
        <p:txBody>
          <a:bodyPr>
            <a:normAutofit/>
          </a:bodyPr>
          <a:lstStyle/>
          <a:p>
            <a:r>
              <a:rPr lang="tr-TR" sz="2000" dirty="0" smtClean="0"/>
              <a:t>Hücreler arasındaki fiziksel ve kimyasal reaksiyonlarla oluşan değişimler yaşlanmanın biyolojisine ilişkin kuramların temel taşını oluşturmaktadır.</a:t>
            </a:r>
          </a:p>
          <a:p>
            <a:r>
              <a:rPr lang="tr-TR" sz="2000" dirty="0" smtClean="0"/>
              <a:t>Yıpranma sürecinin, yenilenmeden daha çabuk olması nedeniyle ‘yaşlanma’ olayı gerçekleşmektedir.</a:t>
            </a:r>
          </a:p>
          <a:p>
            <a:pPr marL="0" indent="0">
              <a:buNone/>
            </a:pPr>
            <a:endParaRPr lang="tr-TR" sz="2000" dirty="0"/>
          </a:p>
          <a:p>
            <a:r>
              <a:rPr lang="tr-TR" sz="2000" dirty="0" smtClean="0"/>
              <a:t>Yaşam Hızı/Enerjisi Teorisi: Alman biyolog </a:t>
            </a:r>
            <a:r>
              <a:rPr lang="tr-TR" sz="2000" dirty="0" err="1" smtClean="0"/>
              <a:t>Max</a:t>
            </a:r>
            <a:r>
              <a:rPr lang="tr-TR" sz="2000" dirty="0" smtClean="0"/>
              <a:t> </a:t>
            </a:r>
            <a:r>
              <a:rPr lang="tr-TR" sz="2000" dirty="0" err="1" smtClean="0"/>
              <a:t>Rubner</a:t>
            </a:r>
            <a:r>
              <a:rPr lang="tr-TR" sz="2000" dirty="0" smtClean="0"/>
              <a:t> tarafından ortaya atılan bu kurama göre; her canlı yaşama belirli bir enerji rezervi ile başlar ve yaşamı boyunca bu rezervden harcama yapar. Metabolizma hızı yüksek olanlarda bu rezervin tükenmesi daha çabuk olur. Bu kurama göre, uzun ve sağlıklı yaşam bu enerji rezervini harcama hızımızla ilişkilidir.</a:t>
            </a:r>
          </a:p>
        </p:txBody>
      </p:sp>
    </p:spTree>
    <p:extLst>
      <p:ext uri="{BB962C8B-B14F-4D97-AF65-F5344CB8AC3E}">
        <p14:creationId xmlns:p14="http://schemas.microsoft.com/office/powerpoint/2010/main" val="1170701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sz="quarter" idx="1"/>
          </p:nvPr>
        </p:nvSpPr>
        <p:spPr/>
        <p:txBody>
          <a:bodyPr>
            <a:normAutofit/>
          </a:bodyPr>
          <a:lstStyle/>
          <a:p>
            <a:r>
              <a:rPr lang="tr-TR" sz="2000" dirty="0" smtClean="0"/>
              <a:t>Serbest Radikaller Teorisi: </a:t>
            </a:r>
            <a:r>
              <a:rPr lang="tr-TR" sz="2000" dirty="0" err="1" smtClean="0"/>
              <a:t>Denham</a:t>
            </a:r>
            <a:r>
              <a:rPr lang="tr-TR" sz="2000" dirty="0" smtClean="0"/>
              <a:t> Harman tarafından ortaya atılmıştır. </a:t>
            </a:r>
          </a:p>
          <a:p>
            <a:pPr marL="0" indent="0">
              <a:buNone/>
            </a:pPr>
            <a:endParaRPr lang="tr-TR" sz="2000" dirty="0" smtClean="0"/>
          </a:p>
          <a:p>
            <a:r>
              <a:rPr lang="tr-TR" sz="2000" dirty="0" smtClean="0"/>
              <a:t>Bu teoride, aerobik metabolizma sırasında oluşan serbest radikallerin dokularda birikmesi sonucu oluşan hasarlar vurgulanır.</a:t>
            </a:r>
          </a:p>
          <a:p>
            <a:pPr marL="0" indent="0">
              <a:buNone/>
            </a:pPr>
            <a:endParaRPr lang="tr-TR" sz="2000" dirty="0" smtClean="0"/>
          </a:p>
          <a:p>
            <a:r>
              <a:rPr lang="tr-TR" sz="2000" dirty="0" smtClean="0"/>
              <a:t>Bu teoriye göre</a:t>
            </a:r>
            <a:r>
              <a:rPr lang="tr-TR" sz="2000" dirty="0"/>
              <a:t>;</a:t>
            </a:r>
            <a:r>
              <a:rPr lang="tr-TR" sz="2000" dirty="0" smtClean="0"/>
              <a:t> yaşlanma, hücre proteinlerinde ve genetik yapılarda meydana gelen bozulmalarla açıklanabilir.</a:t>
            </a:r>
          </a:p>
          <a:p>
            <a:pPr marL="0" indent="0">
              <a:buNone/>
            </a:pPr>
            <a:endParaRPr lang="tr-TR" sz="2000" dirty="0" smtClean="0"/>
          </a:p>
          <a:p>
            <a:r>
              <a:rPr lang="tr-TR" sz="2000" dirty="0" smtClean="0"/>
              <a:t>Yaşlanma ile birlikte hasarlı hücresel yapılar artmakta ve savunma sistemlerinin işlevleri zayıflamaktadır.</a:t>
            </a:r>
            <a:endParaRPr lang="en-US" sz="2000" dirty="0"/>
          </a:p>
        </p:txBody>
      </p:sp>
    </p:spTree>
    <p:extLst>
      <p:ext uri="{BB962C8B-B14F-4D97-AF65-F5344CB8AC3E}">
        <p14:creationId xmlns:p14="http://schemas.microsoft.com/office/powerpoint/2010/main" val="2781110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sz="quarter" idx="1"/>
          </p:nvPr>
        </p:nvSpPr>
        <p:spPr/>
        <p:txBody>
          <a:bodyPr>
            <a:normAutofit/>
          </a:bodyPr>
          <a:lstStyle/>
          <a:p>
            <a:r>
              <a:rPr lang="tr-TR" sz="2000" dirty="0" err="1" smtClean="0"/>
              <a:t>Telomer</a:t>
            </a:r>
            <a:r>
              <a:rPr lang="tr-TR" sz="2000" dirty="0" smtClean="0"/>
              <a:t> Teorisi: </a:t>
            </a:r>
            <a:r>
              <a:rPr lang="tr-TR" sz="2000" dirty="0" err="1" smtClean="0"/>
              <a:t>Telomerler</a:t>
            </a:r>
            <a:r>
              <a:rPr lang="tr-TR" sz="2000" dirty="0" smtClean="0"/>
              <a:t> hücredeki kromozomların en uç kısımları olup görevleri; kromozomları yeni düzenlemelerden korumaktır.</a:t>
            </a:r>
          </a:p>
          <a:p>
            <a:pPr marL="0" indent="0">
              <a:buNone/>
            </a:pPr>
            <a:endParaRPr lang="tr-TR" sz="2000" dirty="0" smtClean="0"/>
          </a:p>
          <a:p>
            <a:r>
              <a:rPr lang="tr-TR" sz="2000" dirty="0" smtClean="0"/>
              <a:t>Bu teori, </a:t>
            </a:r>
            <a:r>
              <a:rPr lang="tr-TR" sz="2000" dirty="0" err="1" smtClean="0"/>
              <a:t>telomerlerin</a:t>
            </a:r>
            <a:r>
              <a:rPr lang="tr-TR" sz="2000" dirty="0" smtClean="0"/>
              <a:t> uzunluğunun hücrelerin yaşı ile ilişkili olduğu görüşüne dayanmaktadır.</a:t>
            </a:r>
          </a:p>
          <a:p>
            <a:pPr marL="0" indent="0">
              <a:buNone/>
            </a:pPr>
            <a:endParaRPr lang="tr-TR" sz="2000" dirty="0" smtClean="0"/>
          </a:p>
          <a:p>
            <a:r>
              <a:rPr lang="tr-TR" sz="2000" dirty="0" smtClean="0"/>
              <a:t>Bu teoriye göre, </a:t>
            </a:r>
            <a:r>
              <a:rPr lang="tr-TR" sz="2000" dirty="0" err="1" smtClean="0"/>
              <a:t>telomer</a:t>
            </a:r>
            <a:r>
              <a:rPr lang="tr-TR" sz="2000" dirty="0" smtClean="0"/>
              <a:t> uzunluğu belirli bir sınırın altına düştüğünde hücre daha fazla bölünemez ve ölür.</a:t>
            </a:r>
          </a:p>
          <a:p>
            <a:endParaRPr lang="tr-TR" sz="2000" dirty="0"/>
          </a:p>
          <a:p>
            <a:r>
              <a:rPr lang="tr-TR" sz="2000" dirty="0" smtClean="0"/>
              <a:t>Bu değişim doğumla birlikte başlar ve yaşam boyu bu yaşam ipleri </a:t>
            </a:r>
            <a:r>
              <a:rPr lang="tr-TR" sz="2000" dirty="0" err="1" smtClean="0"/>
              <a:t>sğürekli</a:t>
            </a:r>
            <a:r>
              <a:rPr lang="tr-TR" sz="2000" dirty="0" smtClean="0"/>
              <a:t> kısalır. Bu döngünün sonucu olarak dokular önceki kadar yenilenemeyeceğinden yaşlanır.</a:t>
            </a:r>
            <a:endParaRPr lang="en-US" sz="2000" dirty="0"/>
          </a:p>
        </p:txBody>
      </p:sp>
    </p:spTree>
    <p:extLst>
      <p:ext uri="{BB962C8B-B14F-4D97-AF65-F5344CB8AC3E}">
        <p14:creationId xmlns:p14="http://schemas.microsoft.com/office/powerpoint/2010/main" val="1530062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sz="quarter" idx="1"/>
          </p:nvPr>
        </p:nvSpPr>
        <p:spPr/>
        <p:txBody>
          <a:bodyPr>
            <a:normAutofit/>
          </a:bodyPr>
          <a:lstStyle/>
          <a:p>
            <a:r>
              <a:rPr lang="tr-TR" sz="2000" dirty="0" err="1" smtClean="0"/>
              <a:t>İmmünite</a:t>
            </a:r>
            <a:r>
              <a:rPr lang="tr-TR" sz="2000" dirty="0" smtClean="0"/>
              <a:t> Teorisi: Bu teoriye göre; </a:t>
            </a:r>
            <a:r>
              <a:rPr lang="tr-TR" sz="2000" dirty="0" err="1" smtClean="0"/>
              <a:t>immün</a:t>
            </a:r>
            <a:r>
              <a:rPr lang="tr-TR" sz="2000" dirty="0" smtClean="0"/>
              <a:t> sistem vücudun hastalıklara karşı savaşan sistemi olup işlev kaybına uğradığında mikroorganizmalar ya da diğer hastalık faktörlerine giriş kapısı açılmış olur.</a:t>
            </a:r>
          </a:p>
          <a:p>
            <a:endParaRPr lang="tr-TR" sz="2000" dirty="0"/>
          </a:p>
          <a:p>
            <a:pPr marL="0" indent="0">
              <a:buNone/>
            </a:pPr>
            <a:endParaRPr lang="tr-TR" sz="2000" dirty="0" smtClean="0"/>
          </a:p>
          <a:p>
            <a:r>
              <a:rPr lang="tr-TR" sz="2000" dirty="0" smtClean="0"/>
              <a:t>Yaşlanma ile hücreleri tanıma, vücudun kendi dokusu ile yabancı doku arasındaki farkı tanıma özelliği işlevselliğini kaybetmeye başlar.</a:t>
            </a:r>
            <a:endParaRPr lang="en-US" sz="2000" dirty="0"/>
          </a:p>
        </p:txBody>
      </p:sp>
    </p:spTree>
    <p:extLst>
      <p:ext uri="{BB962C8B-B14F-4D97-AF65-F5344CB8AC3E}">
        <p14:creationId xmlns:p14="http://schemas.microsoft.com/office/powerpoint/2010/main" val="1883453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sz="quarter" idx="1"/>
          </p:nvPr>
        </p:nvSpPr>
        <p:spPr/>
        <p:txBody>
          <a:bodyPr>
            <a:normAutofit/>
          </a:bodyPr>
          <a:lstStyle/>
          <a:p>
            <a:r>
              <a:rPr lang="tr-TR" sz="2000" dirty="0" smtClean="0"/>
              <a:t>Hormon Teorisi: Bu teoriye göre, yaşlanma endokrin bezlerinin hormon salgılamadaki düzensizlikleri ile başlar.</a:t>
            </a:r>
          </a:p>
          <a:p>
            <a:endParaRPr lang="tr-TR" sz="2000" dirty="0" smtClean="0"/>
          </a:p>
          <a:p>
            <a:pPr marL="0" indent="0">
              <a:buNone/>
            </a:pPr>
            <a:endParaRPr lang="tr-TR" sz="2000" dirty="0"/>
          </a:p>
          <a:p>
            <a:r>
              <a:rPr lang="tr-TR" sz="2000" dirty="0" smtClean="0"/>
              <a:t>Vücuttaki hormon salgılanmasının azalması ve bu hormonların kandaki düzeylerinin düşmesi yaşlanmaya sebep olur.</a:t>
            </a:r>
            <a:endParaRPr lang="en-US" sz="2000" dirty="0"/>
          </a:p>
        </p:txBody>
      </p:sp>
    </p:spTree>
    <p:extLst>
      <p:ext uri="{BB962C8B-B14F-4D97-AF65-F5344CB8AC3E}">
        <p14:creationId xmlns:p14="http://schemas.microsoft.com/office/powerpoint/2010/main" val="3304097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dirty="0" smtClean="0"/>
              <a:t>TOPLUMSAL YAŞLANMA KURAMLARI</a:t>
            </a:r>
            <a:endParaRPr lang="en-US" sz="2400" dirty="0"/>
          </a:p>
        </p:txBody>
      </p:sp>
      <p:sp>
        <p:nvSpPr>
          <p:cNvPr id="3" name="İçerik Yer Tutucusu 2"/>
          <p:cNvSpPr>
            <a:spLocks noGrp="1"/>
          </p:cNvSpPr>
          <p:nvPr>
            <p:ph sz="quarter" idx="1"/>
          </p:nvPr>
        </p:nvSpPr>
        <p:spPr/>
        <p:txBody>
          <a:bodyPr>
            <a:normAutofit/>
          </a:bodyPr>
          <a:lstStyle/>
          <a:p>
            <a:r>
              <a:rPr lang="tr-TR" sz="2000" dirty="0" smtClean="0"/>
              <a:t>Sembolik Etkileşim Kuramı:</a:t>
            </a:r>
          </a:p>
          <a:p>
            <a:pPr marL="457200" indent="-457200">
              <a:buAutoNum type="arabicParenR"/>
            </a:pPr>
            <a:r>
              <a:rPr lang="tr-TR" sz="2000" dirty="0" smtClean="0"/>
              <a:t>Yaşamdan geri çekilme(</a:t>
            </a:r>
            <a:r>
              <a:rPr lang="tr-TR" sz="2000" dirty="0" err="1" smtClean="0"/>
              <a:t>disengagement</a:t>
            </a:r>
            <a:r>
              <a:rPr lang="tr-TR" sz="2000" dirty="0" smtClean="0"/>
              <a:t>) kuramı: Yaşlılığa uyum sağlamış kişinin toplumsal ve psikolojik bağlarının giderek azalmasını zihinsel olarak kabul eder.</a:t>
            </a:r>
          </a:p>
          <a:p>
            <a:pPr marL="457200" indent="-457200">
              <a:buAutoNum type="arabicParenR"/>
            </a:pPr>
            <a:r>
              <a:rPr lang="tr-TR" sz="2000" dirty="0" smtClean="0"/>
              <a:t>Aktivite Kuramı: Bu kurama göre; yaşlılık döneminde etkinlikler, doyum ve mutluluk azalır. Yaşlının toplumdan kopma düzeyi; önceki yaşam düzeyi, </a:t>
            </a:r>
            <a:r>
              <a:rPr lang="tr-TR" sz="2000" dirty="0" err="1" smtClean="0"/>
              <a:t>sosyo</a:t>
            </a:r>
            <a:r>
              <a:rPr lang="tr-TR" sz="2000" dirty="0" smtClean="0"/>
              <a:t>-ekonomik durumu ve sağlık şartlarına bağlıdır.</a:t>
            </a:r>
          </a:p>
          <a:p>
            <a:pPr marL="457200" indent="-457200">
              <a:buAutoNum type="arabicParenR"/>
            </a:pPr>
            <a:r>
              <a:rPr lang="tr-TR" sz="2000" dirty="0" smtClean="0"/>
              <a:t>Rol Kaybetme(rol </a:t>
            </a:r>
            <a:r>
              <a:rPr lang="tr-TR" sz="2000" dirty="0" err="1" smtClean="0"/>
              <a:t>exit</a:t>
            </a:r>
            <a:r>
              <a:rPr lang="tr-TR" sz="2000" dirty="0" smtClean="0"/>
              <a:t>) Kuramı: </a:t>
            </a:r>
            <a:r>
              <a:rPr lang="tr-TR" sz="2000" dirty="0" err="1" smtClean="0"/>
              <a:t>Blau</a:t>
            </a:r>
            <a:r>
              <a:rPr lang="tr-TR" sz="2000" dirty="0" smtClean="0"/>
              <a:t> tarafından geliştirilmiştir. Yetişkin kimliği bakımından temel roller ve meslek statülerinin yitirilmesi yaşlıların toplumsal bakımdan imkanlarını azaltmaktadır.</a:t>
            </a:r>
          </a:p>
          <a:p>
            <a:pPr marL="0" indent="0">
              <a:buNone/>
            </a:pPr>
            <a:endParaRPr lang="en-US" sz="2000" dirty="0"/>
          </a:p>
        </p:txBody>
      </p:sp>
    </p:spTree>
    <p:extLst>
      <p:ext uri="{BB962C8B-B14F-4D97-AF65-F5344CB8AC3E}">
        <p14:creationId xmlns:p14="http://schemas.microsoft.com/office/powerpoint/2010/main" val="2680817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dirty="0" smtClean="0"/>
              <a:t>SÜREKLİLİK KURAMLARI</a:t>
            </a:r>
            <a:endParaRPr lang="en-US" sz="2400" dirty="0"/>
          </a:p>
        </p:txBody>
      </p:sp>
      <p:sp>
        <p:nvSpPr>
          <p:cNvPr id="3" name="İçerik Yer Tutucusu 2"/>
          <p:cNvSpPr>
            <a:spLocks noGrp="1"/>
          </p:cNvSpPr>
          <p:nvPr>
            <p:ph sz="quarter" idx="1"/>
          </p:nvPr>
        </p:nvSpPr>
        <p:spPr/>
        <p:txBody>
          <a:bodyPr>
            <a:normAutofit/>
          </a:bodyPr>
          <a:lstStyle/>
          <a:p>
            <a:r>
              <a:rPr lang="tr-TR" sz="2000" dirty="0" smtClean="0"/>
              <a:t> Yaşlılığın karmaşık süreçlerine dikkat çeker ve bu açıdan konuya yaklaşır.</a:t>
            </a:r>
          </a:p>
          <a:p>
            <a:endParaRPr lang="tr-TR" sz="2000" dirty="0"/>
          </a:p>
          <a:p>
            <a:r>
              <a:rPr lang="tr-TR" sz="2000" dirty="0" smtClean="0"/>
              <a:t>Bu kurama göre; birey yetişkinlik döneminde geliştirdiği kişiliğin bir parçası haline gelmekte, yaşlandıkça bu özelliğini korumaya yönelmektedir.</a:t>
            </a:r>
            <a:endParaRPr lang="en-US" sz="2000" dirty="0"/>
          </a:p>
        </p:txBody>
      </p:sp>
    </p:spTree>
    <p:extLst>
      <p:ext uri="{BB962C8B-B14F-4D97-AF65-F5344CB8AC3E}">
        <p14:creationId xmlns:p14="http://schemas.microsoft.com/office/powerpoint/2010/main" val="1975601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dirty="0" smtClean="0"/>
              <a:t>SOSYAL-ÇEVRESEL KURAM</a:t>
            </a:r>
            <a:endParaRPr lang="en-US" sz="2400" dirty="0"/>
          </a:p>
        </p:txBody>
      </p:sp>
      <p:sp>
        <p:nvSpPr>
          <p:cNvPr id="3" name="İçerik Yer Tutucusu 2"/>
          <p:cNvSpPr>
            <a:spLocks noGrp="1"/>
          </p:cNvSpPr>
          <p:nvPr>
            <p:ph sz="quarter" idx="1"/>
          </p:nvPr>
        </p:nvSpPr>
        <p:spPr/>
        <p:txBody>
          <a:bodyPr>
            <a:normAutofit/>
          </a:bodyPr>
          <a:lstStyle/>
          <a:p>
            <a:r>
              <a:rPr lang="tr-TR" sz="2200" dirty="0" smtClean="0"/>
              <a:t> </a:t>
            </a:r>
            <a:r>
              <a:rPr lang="tr-TR" sz="2200" dirty="0" err="1" smtClean="0"/>
              <a:t>Gubrium’a</a:t>
            </a:r>
            <a:r>
              <a:rPr lang="tr-TR" sz="2200" dirty="0" smtClean="0"/>
              <a:t> göre; etkinlik(</a:t>
            </a:r>
            <a:r>
              <a:rPr lang="tr-TR" sz="2200" dirty="0" err="1" smtClean="0"/>
              <a:t>active</a:t>
            </a:r>
            <a:r>
              <a:rPr lang="tr-TR" sz="2200" dirty="0" smtClean="0"/>
              <a:t>) ve eylem (</a:t>
            </a:r>
            <a:r>
              <a:rPr lang="tr-TR" sz="2200" dirty="0" err="1" smtClean="0"/>
              <a:t>action</a:t>
            </a:r>
            <a:r>
              <a:rPr lang="tr-TR" sz="2200" dirty="0" smtClean="0"/>
              <a:t>) eş anlamda kullanılmaktadır. Etkinlik, yaşlı kişinin çevresi içinde bireysel kişilik olarak tanımlanmaktadır.</a:t>
            </a:r>
            <a:endParaRPr lang="en-US" sz="2200" dirty="0"/>
          </a:p>
        </p:txBody>
      </p:sp>
    </p:spTree>
    <p:extLst>
      <p:ext uri="{BB962C8B-B14F-4D97-AF65-F5344CB8AC3E}">
        <p14:creationId xmlns:p14="http://schemas.microsoft.com/office/powerpoint/2010/main" val="30874054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25</TotalTime>
  <Words>510</Words>
  <Application>Microsoft Office PowerPoint</Application>
  <PresentationFormat>Ekran Gösterisi (4:3)</PresentationFormat>
  <Paragraphs>43</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Century Schoolbook</vt:lpstr>
      <vt:lpstr>Wingdings</vt:lpstr>
      <vt:lpstr>Wingdings 2</vt:lpstr>
      <vt:lpstr>Cumba</vt:lpstr>
      <vt:lpstr>YAŞLILIK DÖNEMİ KURAMLARI</vt:lpstr>
      <vt:lpstr>BİYOLOJİK YAŞLANMA KURAMLARI</vt:lpstr>
      <vt:lpstr>PowerPoint Sunusu</vt:lpstr>
      <vt:lpstr>PowerPoint Sunusu</vt:lpstr>
      <vt:lpstr>PowerPoint Sunusu</vt:lpstr>
      <vt:lpstr>PowerPoint Sunusu</vt:lpstr>
      <vt:lpstr>TOPLUMSAL YAŞLANMA KURAMLARI</vt:lpstr>
      <vt:lpstr>SÜREKLİLİK KURAMLARI</vt:lpstr>
      <vt:lpstr>SOSYAL-ÇEVRESEL KURAM</vt:lpstr>
      <vt:lpstr>DEĞİŞ-TOKUŞ KURAMI</vt:lpstr>
      <vt:lpstr>Kaynakça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YAŞLILIK DÖNEMİ KURAMLARI</dc:title>
  <dc:creator>User</dc:creator>
  <cp:lastModifiedBy>Cenk</cp:lastModifiedBy>
  <cp:revision>6</cp:revision>
  <dcterms:created xsi:type="dcterms:W3CDTF">2020-03-27T08:46:42Z</dcterms:created>
  <dcterms:modified xsi:type="dcterms:W3CDTF">2020-04-30T09:48:44Z</dcterms:modified>
</cp:coreProperties>
</file>