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81" r:id="rId3"/>
    <p:sldId id="283" r:id="rId4"/>
    <p:sldId id="282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3.12.2019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6311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12345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34499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72603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18078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48936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79739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24631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1503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813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2162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9019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075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58334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30553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2264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7401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BME162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tr-TR" dirty="0" smtClean="0"/>
              <a:t>Introduction to </a:t>
            </a:r>
            <a:r>
              <a:rPr lang="tr-TR" dirty="0" smtClean="0"/>
              <a:t>C++ </a:t>
            </a:r>
            <a:r>
              <a:rPr lang="tr-TR" dirty="0" smtClean="0"/>
              <a:t>Programming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C++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Second </a:t>
            </a:r>
            <a:r>
              <a:rPr lang="en-US" sz="2400" b="1" dirty="0" smtClean="0"/>
              <a:t>C</a:t>
            </a:r>
            <a:r>
              <a:rPr lang="tr-TR" sz="2400" b="1" dirty="0" smtClean="0"/>
              <a:t>++</a:t>
            </a:r>
            <a:r>
              <a:rPr lang="en-US" sz="2400" b="1" dirty="0" smtClean="0"/>
              <a:t> </a:t>
            </a:r>
            <a:r>
              <a:rPr lang="en-US" sz="2400" b="1" dirty="0"/>
              <a:t>Program: Adding Two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int integer1, integer2, sum; is used to define variables.</a:t>
            </a:r>
          </a:p>
          <a:p>
            <a:r>
              <a:rPr lang="tr-TR" b="1" dirty="0" smtClean="0"/>
              <a:t>Variable names include letters and digits. They are case sensitive.</a:t>
            </a:r>
          </a:p>
          <a:p>
            <a:r>
              <a:rPr lang="tr-TR" b="1" dirty="0" smtClean="0"/>
              <a:t>Variable declarations are placed before executable statements.</a:t>
            </a:r>
          </a:p>
          <a:p>
            <a:r>
              <a:rPr lang="tr-TR" b="1" dirty="0" smtClean="0"/>
              <a:t>int variables hold integers.  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96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Second </a:t>
            </a:r>
            <a:r>
              <a:rPr lang="en-US" sz="2400" b="1" dirty="0" smtClean="0"/>
              <a:t>C</a:t>
            </a:r>
            <a:r>
              <a:rPr lang="tr-TR" sz="2400" b="1" dirty="0" smtClean="0"/>
              <a:t>++</a:t>
            </a:r>
            <a:r>
              <a:rPr lang="en-US" sz="2400" b="1" dirty="0" smtClean="0"/>
              <a:t> </a:t>
            </a:r>
            <a:r>
              <a:rPr lang="en-US" sz="2400" b="1" dirty="0"/>
              <a:t>Program: Adding Two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/>
              <a:t>c</a:t>
            </a:r>
            <a:r>
              <a:rPr lang="tr-TR" b="1" dirty="0" smtClean="0"/>
              <a:t>in&gt;&gt;integer1; </a:t>
            </a:r>
            <a:r>
              <a:rPr lang="tr-TR" altLang="tr-TR" b="1" dirty="0" smtClean="0"/>
              <a:t>is used to get a value from user.</a:t>
            </a:r>
          </a:p>
          <a:p>
            <a:r>
              <a:rPr lang="tr-TR" b="1" dirty="0" smtClean="0"/>
              <a:t>integer1 shows the location in which the input value will be stored.</a:t>
            </a:r>
          </a:p>
          <a:p>
            <a:r>
              <a:rPr lang="tr-TR" b="1" dirty="0" smtClean="0"/>
              <a:t>= assignment operator is used to assign a value to a variable.</a:t>
            </a:r>
          </a:p>
          <a:p>
            <a:r>
              <a:rPr lang="tr-TR" altLang="tr-TR" b="1" dirty="0"/>
              <a:t>c</a:t>
            </a:r>
            <a:r>
              <a:rPr lang="tr-TR" altLang="tr-TR" b="1" dirty="0" smtClean="0"/>
              <a:t>out&lt;&lt;</a:t>
            </a:r>
            <a:r>
              <a:rPr lang="en-US" altLang="tr-TR" b="1" dirty="0" smtClean="0"/>
              <a:t>"Sum is</a:t>
            </a:r>
            <a:r>
              <a:rPr lang="tr-TR" altLang="tr-TR" b="1" dirty="0" smtClean="0"/>
              <a:t> </a:t>
            </a:r>
            <a:r>
              <a:rPr lang="en-US" altLang="tr-TR" b="1" dirty="0" smtClean="0"/>
              <a:t>"</a:t>
            </a:r>
            <a:r>
              <a:rPr lang="tr-TR" altLang="tr-TR" b="1" dirty="0" smtClean="0"/>
              <a:t>&lt;&lt;</a:t>
            </a:r>
            <a:r>
              <a:rPr lang="en-US" altLang="tr-TR" b="1" dirty="0" smtClean="0"/>
              <a:t>sum;</a:t>
            </a:r>
            <a:r>
              <a:rPr lang="tr-TR" altLang="tr-TR" b="1" dirty="0" smtClean="0"/>
              <a:t> is used to print a string of characters and a value of a variable. </a:t>
            </a:r>
          </a:p>
          <a:p>
            <a:r>
              <a:rPr lang="tr-TR" altLang="tr-TR" b="1" dirty="0" smtClean="0"/>
              <a:t>sum is the variable name to be printed on the screen.</a:t>
            </a:r>
          </a:p>
          <a:p>
            <a:r>
              <a:rPr lang="tr-TR" altLang="tr-TR" b="1" dirty="0" smtClean="0"/>
              <a:t>Calculations can be performed inside printf statements.</a:t>
            </a:r>
          </a:p>
          <a:p>
            <a:endParaRPr lang="en-US" altLang="tr-TR" b="1" dirty="0"/>
          </a:p>
          <a:p>
            <a:endParaRPr lang="tr-TR" b="1" dirty="0"/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13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Memory Concepts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The variable names actually correspond to locations in the computer’s memory.</a:t>
            </a:r>
          </a:p>
          <a:p>
            <a:r>
              <a:rPr lang="tr-TR" altLang="tr-TR" b="1" dirty="0" smtClean="0"/>
              <a:t>Each variable has a name, type, size and a value.</a:t>
            </a:r>
          </a:p>
          <a:p>
            <a:r>
              <a:rPr lang="tr-TR" altLang="tr-TR" b="1" dirty="0" smtClean="0"/>
              <a:t>Reading variables does not modify their values.</a:t>
            </a:r>
          </a:p>
          <a:p>
            <a:r>
              <a:rPr lang="tr-TR" altLang="tr-TR" b="1" dirty="0" smtClean="0"/>
              <a:t>When you place a new value to a variable, it overwrites the old value.</a:t>
            </a:r>
            <a:endParaRPr lang="en-US" altLang="tr-TR" b="1" dirty="0"/>
          </a:p>
          <a:p>
            <a:endParaRPr lang="tr-TR" b="1" dirty="0"/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19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Arithmetic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+, - addition and subtraction</a:t>
            </a:r>
          </a:p>
          <a:p>
            <a:r>
              <a:rPr lang="tr-TR" b="1" dirty="0" smtClean="0"/>
              <a:t>*, / multiplication and division</a:t>
            </a:r>
          </a:p>
          <a:p>
            <a:r>
              <a:rPr lang="tr-TR" b="1" dirty="0" smtClean="0"/>
              <a:t>İnteger division produce integer result.</a:t>
            </a:r>
          </a:p>
          <a:p>
            <a:r>
              <a:rPr lang="tr-TR" b="1" dirty="0" smtClean="0"/>
              <a:t>% operator finds the remainder</a:t>
            </a:r>
          </a:p>
          <a:p>
            <a:pPr lvl="1"/>
            <a:r>
              <a:rPr lang="tr-TR" b="1" dirty="0" smtClean="0"/>
              <a:t>9%4 returns 1</a:t>
            </a:r>
          </a:p>
          <a:p>
            <a:r>
              <a:rPr lang="tr-TR" b="1" dirty="0" smtClean="0"/>
              <a:t>Some operators have precedence over other operators</a:t>
            </a:r>
          </a:p>
          <a:p>
            <a:pPr lvl="1"/>
            <a:r>
              <a:rPr lang="tr-TR" b="1" dirty="0" smtClean="0"/>
              <a:t>Multiplication and division have higher precedence than addition and subtraction</a:t>
            </a:r>
          </a:p>
          <a:p>
            <a:r>
              <a:rPr lang="tr-TR" b="1" dirty="0" smtClean="0"/>
              <a:t>You may use parenthesis.</a:t>
            </a:r>
            <a:endParaRPr lang="tr-TR" b="1" dirty="0"/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01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Arithmetic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2019747375"/>
              </p:ext>
            </p:extLst>
          </p:nvPr>
        </p:nvGraphicFramePr>
        <p:xfrm>
          <a:off x="685801" y="1066800"/>
          <a:ext cx="4953000" cy="25509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Document" r:id="rId4" imgW="6035975" imgH="3107962" progId="Word.Document.8">
                  <p:embed/>
                </p:oleObj>
              </mc:Choice>
              <mc:Fallback>
                <p:oleObj name="Document" r:id="rId4" imgW="6035975" imgH="3107962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1" y="1066800"/>
                        <a:ext cx="4953000" cy="25509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872964365"/>
              </p:ext>
            </p:extLst>
          </p:nvPr>
        </p:nvGraphicFramePr>
        <p:xfrm>
          <a:off x="592109" y="3788705"/>
          <a:ext cx="5656291" cy="2580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Document" r:id="rId6" imgW="6740465" imgH="3088871" progId="Word.Document.8">
                  <p:embed/>
                </p:oleObj>
              </mc:Choice>
              <mc:Fallback>
                <p:oleObj name="Document" r:id="rId6" imgW="6740465" imgH="3088871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109" y="3788705"/>
                        <a:ext cx="5656291" cy="25805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984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Decision Making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If the condition given in a if control statement is true, the body of if statement is executed.</a:t>
            </a:r>
          </a:p>
          <a:p>
            <a:r>
              <a:rPr lang="tr-TR" b="1" dirty="0"/>
              <a:t>If the condition given in a if control statement is </a:t>
            </a:r>
            <a:r>
              <a:rPr lang="tr-TR" b="1" dirty="0" smtClean="0"/>
              <a:t>false, </a:t>
            </a:r>
            <a:r>
              <a:rPr lang="tr-TR" b="1" dirty="0"/>
              <a:t>the body of if statement is </a:t>
            </a:r>
            <a:r>
              <a:rPr lang="tr-TR" b="1" dirty="0" smtClean="0"/>
              <a:t>not executed.</a:t>
            </a:r>
          </a:p>
          <a:p>
            <a:r>
              <a:rPr lang="tr-TR" b="1" dirty="0" smtClean="0"/>
              <a:t>0 is false, non-zero values is true.</a:t>
            </a:r>
            <a:endParaRPr lang="tr-TR" b="1" dirty="0"/>
          </a:p>
          <a:p>
            <a:endParaRPr lang="tr-TR" b="1" dirty="0" smtClean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24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Decision Making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9874264"/>
              </p:ext>
            </p:extLst>
          </p:nvPr>
        </p:nvGraphicFramePr>
        <p:xfrm>
          <a:off x="533400" y="1655762"/>
          <a:ext cx="7891463" cy="407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Document" r:id="rId4" imgW="7887778" imgH="4078750" progId="Word.Document.8">
                  <p:embed/>
                </p:oleObj>
              </mc:Choice>
              <mc:Fallback>
                <p:oleObj name="Document" r:id="rId4" imgW="7887778" imgH="4078750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655762"/>
                        <a:ext cx="7891463" cy="407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673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Decision Making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953000" y="6042959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135828" y="1242359"/>
            <a:ext cx="56388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Fig. 1.14: fig01_14.cpp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Using if statements, relational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operators, and equality operators.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iostream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&gt;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program uses </a:t>
            </a:r>
            <a:r>
              <a:rPr lang="en-US" altLang="tr-TR" dirty="0" err="1" smtClean="0">
                <a:solidFill>
                  <a:srgbClr val="008000"/>
                </a:solidFill>
                <a:cs typeface="Courier New" panose="02070309020205020404" pitchFamily="49" charset="0"/>
              </a:rPr>
              <a:t>cout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cin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program uses </a:t>
            </a:r>
            <a:r>
              <a:rPr lang="en-US" altLang="tr-TR" dirty="0" err="1" smtClean="0">
                <a:solidFill>
                  <a:srgbClr val="008000"/>
                </a:solidFill>
                <a:cs typeface="Courier New" panose="02070309020205020404" pitchFamily="49" charset="0"/>
              </a:rPr>
              <a:t>cin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program uses </a:t>
            </a:r>
            <a:r>
              <a:rPr lang="en-US" altLang="tr-TR" dirty="0" err="1" smtClean="0">
                <a:solidFill>
                  <a:srgbClr val="008000"/>
                </a:solidFill>
                <a:cs typeface="Courier New" panose="02070309020205020404" pitchFamily="49" charset="0"/>
              </a:rPr>
              <a:t>endl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main begins program execution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num1;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first number to be read from user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num2;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second number to be read from user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"Enter two integers, and I will tell you\n"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&lt;&lt;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 "the relationships they satisfy: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cin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&gt;&gt; num1 &gt;&gt; num2;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read two integers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if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num1 == num2 )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num1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 is equal to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num2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if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num1 != num2 )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num1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 is not equal to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num2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51823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Decision Making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1027"/>
          <p:cNvSpPr txBox="1">
            <a:spLocks noChangeArrowheads="1"/>
          </p:cNvSpPr>
          <p:nvPr/>
        </p:nvSpPr>
        <p:spPr>
          <a:xfrm>
            <a:off x="1447800" y="1981200"/>
            <a:ext cx="5791200" cy="3124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if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num1 &lt; num2 )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num1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 is less than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num2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29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if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num1 &gt; num2 )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num1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 is greater than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num2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31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if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num1 &lt;= num2 )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num1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 is less than or equal to "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34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&lt;&lt; num2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35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36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if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num1 &gt;= num2 )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num1 &lt;&lt;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 " is greater than or equal to "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&lt;&lt; num2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39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 that program ended successfully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41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main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12236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Decision Making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1029"/>
          <p:cNvSpPr>
            <a:spLocks noChangeArrowheads="1"/>
          </p:cNvSpPr>
          <p:nvPr/>
        </p:nvSpPr>
        <p:spPr bwMode="auto">
          <a:xfrm>
            <a:off x="914400" y="1447800"/>
            <a:ext cx="7010400" cy="13716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82880" bIns="182880"/>
          <a:lstStyle/>
          <a:p>
            <a:pPr algn="l">
              <a:spcBef>
                <a:spcPct val="20000"/>
              </a:spcBef>
            </a:pP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Enter two integers, and I will tell you 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>
              <a:spcBef>
                <a:spcPct val="20000"/>
              </a:spcBef>
            </a:pP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relationships they satisfy: 22 12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>
              <a:spcBef>
                <a:spcPct val="20000"/>
              </a:spcBef>
            </a:pP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 is not equal to 12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>
              <a:spcBef>
                <a:spcPct val="20000"/>
              </a:spcBef>
            </a:pP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 is greater than 12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>
              <a:spcBef>
                <a:spcPct val="20000"/>
              </a:spcBef>
            </a:pPr>
            <a:r>
              <a:rPr lang="en-US" altLang="tr-TR" sz="1200" dirty="0">
                <a:latin typeface="Courier New" panose="02070309020205020404" pitchFamily="49" charset="0"/>
              </a:rPr>
              <a:t>22 is greater than or equal to 12</a:t>
            </a:r>
            <a:r>
              <a:rPr lang="en-US" altLang="tr-T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936057" y="3200400"/>
            <a:ext cx="6988743" cy="1219200"/>
          </a:xfrm>
          <a:prstGeom prst="rect">
            <a:avLst/>
          </a:prstGeom>
          <a:solidFill>
            <a:schemeClr val="hlink"/>
          </a:solidFill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two integers, and I will tell you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the relationships they satisfy: 7 7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7 is equal to 7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7 is less than or equal to 7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cs typeface="Times New Roman" panose="02020603050405020304" pitchFamily="18" charset="0"/>
              </a:rPr>
              <a:t>7 is greater than or equal to 7</a:t>
            </a:r>
            <a:r>
              <a:rPr lang="en-US" altLang="tr-TR" smtClean="0"/>
              <a:t> 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18039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1295401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First C++ Program: Printing a Line of Text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Second C++ Program: Adding Two Integers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Memory Concepts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Arithmetic in C++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Decision Making: Equality and Relational Operators</a:t>
            </a:r>
            <a:endParaRPr lang="tr-TR" dirty="0"/>
          </a:p>
          <a:p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smtClean="0"/>
              <a:t>Operators Associativitiy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052353141"/>
              </p:ext>
            </p:extLst>
          </p:nvPr>
        </p:nvGraphicFramePr>
        <p:xfrm>
          <a:off x="2057400" y="2368700"/>
          <a:ext cx="5570537" cy="2662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Document" r:id="rId4" imgW="5588479" imgH="2670658" progId="Word.Document.8">
                  <p:embed/>
                </p:oleObj>
              </mc:Choice>
              <mc:Fallback>
                <p:oleObj name="Document" r:id="rId4" imgW="5588479" imgH="2670658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368700"/>
                        <a:ext cx="5570537" cy="2662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8395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First C</a:t>
            </a:r>
            <a:r>
              <a:rPr lang="tr-TR" sz="2400" b="1" dirty="0" smtClean="0"/>
              <a:t>++</a:t>
            </a:r>
            <a:r>
              <a:rPr lang="en-US" sz="2400" b="1" dirty="0" smtClean="0"/>
              <a:t> </a:t>
            </a:r>
            <a:r>
              <a:rPr lang="en-US" sz="2400" b="1" dirty="0"/>
              <a:t>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914400" y="1905000"/>
            <a:ext cx="7010400" cy="2895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Fig. 1.2: fig01_02.cpp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A first program in C++.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iostream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&gt;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main begins program execution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"Welcome to C++!\n"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 that program ended successfully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main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95420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First </a:t>
            </a:r>
            <a:r>
              <a:rPr lang="en-US" sz="2400" b="1" dirty="0" smtClean="0"/>
              <a:t>C</a:t>
            </a:r>
            <a:r>
              <a:rPr lang="tr-TR" sz="2400" b="1" dirty="0" smtClean="0"/>
              <a:t>++</a:t>
            </a:r>
            <a:r>
              <a:rPr lang="en-US" sz="2400" b="1" dirty="0" smtClean="0"/>
              <a:t> </a:t>
            </a:r>
            <a:r>
              <a:rPr lang="en-US" sz="2400" b="1" dirty="0"/>
              <a:t>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The textual information given between /* and */ is called as comments.</a:t>
            </a:r>
          </a:p>
          <a:p>
            <a:r>
              <a:rPr lang="tr-TR" b="1" dirty="0" smtClean="0"/>
              <a:t>Comments are not executable statements.</a:t>
            </a:r>
          </a:p>
          <a:p>
            <a:r>
              <a:rPr lang="tr-TR" b="1" dirty="0" smtClean="0"/>
              <a:t>They are used to inform users of the program.</a:t>
            </a:r>
          </a:p>
          <a:p>
            <a:r>
              <a:rPr lang="tr-TR" b="1" dirty="0" smtClean="0"/>
              <a:t>#include &lt;iostream&gt;</a:t>
            </a:r>
          </a:p>
          <a:p>
            <a:pPr lvl="1"/>
            <a:r>
              <a:rPr lang="tr-TR" b="1" dirty="0" smtClean="0"/>
              <a:t>#include is a preprocessor directive and used to load a specific file.</a:t>
            </a:r>
          </a:p>
          <a:p>
            <a:pPr lvl="1"/>
            <a:r>
              <a:rPr lang="tr-TR" b="1" dirty="0" smtClean="0"/>
              <a:t>In this example, the file is iostream and it is used for standard input/output operations.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First </a:t>
            </a:r>
            <a:r>
              <a:rPr lang="en-US" sz="2400" b="1" dirty="0" smtClean="0"/>
              <a:t>C</a:t>
            </a:r>
            <a:r>
              <a:rPr lang="tr-TR" sz="2400" b="1" dirty="0" smtClean="0"/>
              <a:t>++</a:t>
            </a:r>
            <a:r>
              <a:rPr lang="en-US" sz="2400" b="1" dirty="0" smtClean="0"/>
              <a:t> </a:t>
            </a:r>
            <a:r>
              <a:rPr lang="en-US" sz="2400" b="1" dirty="0"/>
              <a:t>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Each C++ program must have main() function.</a:t>
            </a:r>
          </a:p>
          <a:p>
            <a:r>
              <a:rPr lang="tr-TR" b="1" dirty="0"/>
              <a:t>i</a:t>
            </a:r>
            <a:r>
              <a:rPr lang="tr-TR" b="1" dirty="0" smtClean="0"/>
              <a:t>nt main() – int shows that main function returns integer value.</a:t>
            </a:r>
          </a:p>
          <a:p>
            <a:r>
              <a:rPr lang="tr-TR" b="1" dirty="0" smtClean="0"/>
              <a:t>Like in all functions, { and } braces are used to specify function body in main function.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75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First </a:t>
            </a:r>
            <a:r>
              <a:rPr lang="en-US" sz="2400" b="1" dirty="0" smtClean="0"/>
              <a:t>C</a:t>
            </a:r>
            <a:r>
              <a:rPr lang="tr-TR" sz="2400" b="1" dirty="0" smtClean="0"/>
              <a:t>++</a:t>
            </a:r>
            <a:r>
              <a:rPr lang="en-US" sz="2400" b="1" dirty="0" smtClean="0"/>
              <a:t> </a:t>
            </a:r>
            <a:r>
              <a:rPr lang="en-US" sz="2400" b="1" dirty="0"/>
              <a:t>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/>
              <a:t>c</a:t>
            </a:r>
            <a:r>
              <a:rPr lang="tr-TR" b="1" dirty="0" smtClean="0"/>
              <a:t>out&lt;&lt;</a:t>
            </a:r>
            <a:r>
              <a:rPr lang="en-US" altLang="tr-TR" dirty="0" smtClean="0">
                <a:latin typeface="Lucida Console" panose="020B0609040504020204" pitchFamily="49" charset="0"/>
              </a:rPr>
              <a:t>"</a:t>
            </a:r>
            <a:r>
              <a:rPr lang="tr-TR" b="1" dirty="0" smtClean="0"/>
              <a:t>Welcome to C++!\n</a:t>
            </a:r>
            <a:r>
              <a:rPr lang="en-US" altLang="tr-TR" dirty="0" smtClean="0">
                <a:latin typeface="Lucida Console" panose="020B0609040504020204" pitchFamily="49" charset="0"/>
              </a:rPr>
              <a:t>"</a:t>
            </a:r>
            <a:r>
              <a:rPr lang="tr-TR" altLang="tr-TR" dirty="0" smtClean="0">
                <a:latin typeface="Lucida Console" panose="020B0609040504020204" pitchFamily="49" charset="0"/>
              </a:rPr>
              <a:t>;</a:t>
            </a:r>
          </a:p>
          <a:p>
            <a:pPr lvl="1"/>
            <a:r>
              <a:rPr lang="tr-TR" b="1" dirty="0"/>
              <a:t>c</a:t>
            </a:r>
            <a:r>
              <a:rPr lang="tr-TR" b="1" dirty="0" smtClean="0"/>
              <a:t>out is used to print a string of characters given in quotes.</a:t>
            </a:r>
          </a:p>
          <a:p>
            <a:pPr lvl="1"/>
            <a:r>
              <a:rPr lang="tr-TR" b="1" dirty="0" smtClean="0"/>
              <a:t>All statements like cout must end with semicolon (;)</a:t>
            </a:r>
          </a:p>
          <a:p>
            <a:pPr lvl="1"/>
            <a:r>
              <a:rPr lang="tr-TR" b="1" dirty="0" smtClean="0"/>
              <a:t>\ is used to specify an escape character. In this example \n is the newline character.</a:t>
            </a:r>
          </a:p>
          <a:p>
            <a:pPr lvl="2"/>
            <a:r>
              <a:rPr lang="tr-TR" b="1" dirty="0" smtClean="0"/>
              <a:t>\n Newline</a:t>
            </a:r>
          </a:p>
          <a:p>
            <a:pPr lvl="2"/>
            <a:r>
              <a:rPr lang="tr-TR" b="1" dirty="0" smtClean="0"/>
              <a:t>\t  Horizontal tab</a:t>
            </a:r>
          </a:p>
          <a:p>
            <a:pPr lvl="2"/>
            <a:r>
              <a:rPr lang="tr-TR" b="1" dirty="0" smtClean="0"/>
              <a:t>\a Alert</a:t>
            </a:r>
          </a:p>
          <a:p>
            <a:pPr lvl="2"/>
            <a:r>
              <a:rPr lang="tr-TR" b="1" dirty="0"/>
              <a:t>\\</a:t>
            </a:r>
            <a:r>
              <a:rPr lang="tr-TR" b="1" dirty="0" smtClean="0"/>
              <a:t> Backslash</a:t>
            </a:r>
          </a:p>
          <a:p>
            <a:pPr lvl="2"/>
            <a:r>
              <a:rPr lang="tr-TR" b="1" dirty="0"/>
              <a:t>\</a:t>
            </a:r>
            <a:r>
              <a:rPr lang="en-US" altLang="tr-TR" b="1" dirty="0"/>
              <a:t>"</a:t>
            </a:r>
            <a:r>
              <a:rPr lang="tr-TR" altLang="tr-TR" dirty="0" smtClean="0">
                <a:latin typeface="Lucida Console" panose="020B0609040504020204" pitchFamily="49" charset="0"/>
              </a:rPr>
              <a:t> </a:t>
            </a:r>
            <a:r>
              <a:rPr lang="tr-TR" altLang="tr-TR" b="1" dirty="0" smtClean="0"/>
              <a:t>Double quote</a:t>
            </a:r>
            <a:endParaRPr lang="tr-TR" b="1" dirty="0"/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68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First </a:t>
            </a:r>
            <a:r>
              <a:rPr lang="en-US" sz="2400" b="1" dirty="0" smtClean="0"/>
              <a:t>C</a:t>
            </a:r>
            <a:r>
              <a:rPr lang="tr-TR" sz="2400" b="1" dirty="0" smtClean="0"/>
              <a:t>++</a:t>
            </a:r>
            <a:r>
              <a:rPr lang="en-US" sz="2400" b="1" dirty="0" smtClean="0"/>
              <a:t> </a:t>
            </a:r>
            <a:r>
              <a:rPr lang="en-US" sz="2400" b="1" dirty="0"/>
              <a:t>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/>
              <a:t>r</a:t>
            </a:r>
            <a:r>
              <a:rPr lang="tr-TR" b="1" dirty="0" smtClean="0"/>
              <a:t>eturn 0;</a:t>
            </a:r>
          </a:p>
          <a:p>
            <a:pPr lvl="1"/>
            <a:r>
              <a:rPr lang="tr-TR" b="1" dirty="0" smtClean="0"/>
              <a:t>It shows that C++ program terminated succesfully without any problem.</a:t>
            </a:r>
          </a:p>
          <a:p>
            <a:r>
              <a:rPr lang="tr-TR" b="1" dirty="0" smtClean="0"/>
              <a:t>} right brace indicates main function ends.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74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First </a:t>
            </a:r>
            <a:r>
              <a:rPr lang="en-US" sz="2400" b="1" dirty="0" smtClean="0"/>
              <a:t>C</a:t>
            </a:r>
            <a:r>
              <a:rPr lang="tr-TR" sz="2400" b="1" dirty="0" smtClean="0"/>
              <a:t>++</a:t>
            </a:r>
            <a:r>
              <a:rPr lang="en-US" sz="2400" b="1" dirty="0" smtClean="0"/>
              <a:t> </a:t>
            </a:r>
            <a:r>
              <a:rPr lang="en-US" sz="2400" b="1" dirty="0"/>
              <a:t>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906379" y="1236945"/>
            <a:ext cx="5334000" cy="2133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Fig. 1.4: fig01_04.cpp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Printing a line with multiple statements.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iostream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&gt;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main begins program execution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"Welcome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"to C++!\n"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 that program ended successfully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}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// end function main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906379" y="3654269"/>
            <a:ext cx="5219252" cy="2209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Fig. 1.5: fig01_05.cpp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Printing multiple lines with a single statement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iostream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&gt;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main begins program execution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"Welcome\</a:t>
            </a:r>
            <a:r>
              <a:rPr lang="en-US" altLang="tr-TR" dirty="0" err="1" smtClean="0">
                <a:solidFill>
                  <a:srgbClr val="0099FF"/>
                </a:solidFill>
                <a:cs typeface="Courier New" panose="02070309020205020404" pitchFamily="49" charset="0"/>
              </a:rPr>
              <a:t>nto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\n\</a:t>
            </a:r>
            <a:r>
              <a:rPr lang="en-US" altLang="tr-TR" dirty="0" err="1" smtClean="0">
                <a:solidFill>
                  <a:srgbClr val="0099FF"/>
                </a:solidFill>
                <a:cs typeface="Courier New" panose="02070309020205020404" pitchFamily="49" charset="0"/>
              </a:rPr>
              <a:t>nC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++!\n"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 that program ended successfully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}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// end function main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53799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04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Second </a:t>
            </a:r>
            <a:r>
              <a:rPr lang="en-US" sz="2400" b="1" dirty="0" smtClean="0"/>
              <a:t>C</a:t>
            </a:r>
            <a:r>
              <a:rPr lang="tr-TR" sz="2400" b="1" dirty="0" smtClean="0"/>
              <a:t>++</a:t>
            </a:r>
            <a:r>
              <a:rPr lang="en-US" sz="2400" b="1" dirty="0" smtClean="0"/>
              <a:t> </a:t>
            </a:r>
            <a:r>
              <a:rPr lang="en-US" sz="2400" b="1" dirty="0"/>
              <a:t>Program: Adding Two Integers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173928" y="990600"/>
            <a:ext cx="5562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Fig. 1.6: fig01_06.cpp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Addition program.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iostream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&gt;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main begins program execution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integer1;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first number to be input by user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integer2;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second number to be input by user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sum;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// variable in which sum will be stored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"Enter first integer\n"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// prompt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cin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&gt;&gt; integer1;           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// read an integer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"Enter second integer\n"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prompt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cin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&gt;&gt; integer2;            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read an integer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sum = integer1 + integer2;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assign result to sum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"Sum is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sum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print sum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 that program ended successfully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main</a:t>
            </a:r>
            <a:endParaRPr lang="en-US" altLang="tr-TR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295400" y="5357260"/>
            <a:ext cx="5257800" cy="814939"/>
          </a:xfrm>
          <a:prstGeom prst="rect">
            <a:avLst/>
          </a:prstGeom>
          <a:solidFill>
            <a:schemeClr val="hlink"/>
          </a:solidFill>
        </p:spPr>
        <p:txBody>
          <a:bodyPr vert="horz" lIns="91440" tIns="45720" rIns="91440" bIns="45720" rtlCol="0">
            <a:normAutofit fontScale="3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first integer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45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second integer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72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cs typeface="Times New Roman" panose="02020603050405020304" pitchFamily="18" charset="0"/>
              </a:rPr>
              <a:t>Sum is 117</a:t>
            </a:r>
            <a:r>
              <a:rPr lang="en-US" altLang="tr-TR" smtClean="0"/>
              <a:t> 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07180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9139</TotalTime>
  <Words>1396</Words>
  <Application>Microsoft Office PowerPoint</Application>
  <PresentationFormat>On-screen Show (4:3)</PresentationFormat>
  <Paragraphs>231</Paragraphs>
  <Slides>20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AvantGarde</vt:lpstr>
      <vt:lpstr>Calibri</vt:lpstr>
      <vt:lpstr>Century Gothic</vt:lpstr>
      <vt:lpstr>Courier</vt:lpstr>
      <vt:lpstr>Courier New</vt:lpstr>
      <vt:lpstr>Lucida Console</vt:lpstr>
      <vt:lpstr>Times New Roman</vt:lpstr>
      <vt:lpstr>Wingdings 2</vt:lpstr>
      <vt:lpstr>Austin</vt:lpstr>
      <vt:lpstr>Document</vt:lpstr>
      <vt:lpstr>BME162</vt:lpstr>
      <vt:lpstr>Outline</vt:lpstr>
      <vt:lpstr>First C++ Program: Printing a Line of Text</vt:lpstr>
      <vt:lpstr>First C++ Program: Printing a Line of Text</vt:lpstr>
      <vt:lpstr>First C++ Program: Printing a Line of Text</vt:lpstr>
      <vt:lpstr>First C++ Program: Printing a Line of Text</vt:lpstr>
      <vt:lpstr>First C++ Program: Printing a Line of Text</vt:lpstr>
      <vt:lpstr>First C++ Program: Printing a Line of Text</vt:lpstr>
      <vt:lpstr>Second C++ Program: Adding Two Integers</vt:lpstr>
      <vt:lpstr>Second C++ Program: Adding Two Integers</vt:lpstr>
      <vt:lpstr>Second C++ Program: Adding Two Integers</vt:lpstr>
      <vt:lpstr>Memory Concepts</vt:lpstr>
      <vt:lpstr>Arithmetic</vt:lpstr>
      <vt:lpstr>Arithmetic</vt:lpstr>
      <vt:lpstr>Decision Making</vt:lpstr>
      <vt:lpstr>Decision Making</vt:lpstr>
      <vt:lpstr>Decision Making</vt:lpstr>
      <vt:lpstr>Decision Making</vt:lpstr>
      <vt:lpstr>Decision Making</vt:lpstr>
      <vt:lpstr>Operators Associativitiy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467</cp:revision>
  <dcterms:created xsi:type="dcterms:W3CDTF">2006-08-16T00:00:00Z</dcterms:created>
  <dcterms:modified xsi:type="dcterms:W3CDTF">2019-12-03T20:23:26Z</dcterms:modified>
</cp:coreProperties>
</file>