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41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14.03.2018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53308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chemeClr val="accent2">
              <a:lumMod val="60000"/>
              <a:lumOff val="40000"/>
            </a:schemeClr>
          </a:solidFill>
        </p:spPr>
        <p:txBody>
          <a:bodyPr/>
          <a:lstStyle/>
          <a:p>
            <a:r>
              <a:rPr lang="tr-TR" dirty="0">
                <a:latin typeface="Arial" panose="020B0604020202020204" pitchFamily="34" charset="0"/>
                <a:cs typeface="Arial" panose="020B0604020202020204" pitchFamily="34" charset="0"/>
              </a:rPr>
              <a:t>Bilginin Yerleştiği Merkezler</a:t>
            </a:r>
          </a:p>
        </p:txBody>
      </p:sp>
      <p:sp>
        <p:nvSpPr>
          <p:cNvPr id="3" name="İçerik Yer Tutucusu 2"/>
          <p:cNvSpPr>
            <a:spLocks noGrp="1"/>
          </p:cNvSpPr>
          <p:nvPr>
            <p:ph idx="1"/>
          </p:nvPr>
        </p:nvSpPr>
        <p:spPr>
          <a:xfrm>
            <a:off x="0" y="1412776"/>
            <a:ext cx="9144000" cy="5445224"/>
          </a:xfrm>
          <a:solidFill>
            <a:schemeClr val="accent2">
              <a:lumMod val="20000"/>
              <a:lumOff val="80000"/>
            </a:schemeClr>
          </a:solidFill>
        </p:spPr>
        <p:txBody>
          <a:bodyPr/>
          <a:lstStyle/>
          <a:p>
            <a:r>
              <a:rPr lang="tr-TR" dirty="0">
                <a:latin typeface="Arial" panose="020B0604020202020204" pitchFamily="34" charset="0"/>
                <a:cs typeface="Arial" panose="020B0604020202020204" pitchFamily="34" charset="0"/>
              </a:rPr>
              <a:t>Lizbon-Hindistan Evi’ne dünyanın birçok yerinden malların yanı sıra enformasyon da </a:t>
            </a:r>
            <a:r>
              <a:rPr lang="tr-TR" dirty="0" smtClean="0">
                <a:latin typeface="Arial" panose="020B0604020202020204" pitchFamily="34" charset="0"/>
                <a:cs typeface="Arial" panose="020B0604020202020204" pitchFamily="34" charset="0"/>
              </a:rPr>
              <a:t>gelmekteydi</a:t>
            </a:r>
          </a:p>
          <a:p>
            <a:r>
              <a:rPr lang="tr-TR" dirty="0">
                <a:latin typeface="Arial" panose="020B0604020202020204" pitchFamily="34" charset="0"/>
                <a:cs typeface="Arial" panose="020B0604020202020204" pitchFamily="34" charset="0"/>
              </a:rPr>
              <a:t>Bazı bilim insanları ömrünü burada geçiriyordu. </a:t>
            </a:r>
            <a:r>
              <a:rPr lang="tr-TR" dirty="0" err="1">
                <a:latin typeface="Arial" panose="020B0604020202020204" pitchFamily="34" charset="0"/>
                <a:cs typeface="Arial" panose="020B0604020202020204" pitchFamily="34" charset="0"/>
              </a:rPr>
              <a:t>Sevilla</a:t>
            </a:r>
            <a:r>
              <a:rPr lang="tr-TR" dirty="0">
                <a:latin typeface="Arial" panose="020B0604020202020204" pitchFamily="34" charset="0"/>
                <a:cs typeface="Arial" panose="020B0604020202020204" pitchFamily="34" charset="0"/>
              </a:rPr>
              <a:t>, 16.yy’daki parlak döneminde bir enformasyon </a:t>
            </a:r>
            <a:r>
              <a:rPr lang="tr-TR" dirty="0" smtClean="0">
                <a:latin typeface="Arial" panose="020B0604020202020204" pitchFamily="34" charset="0"/>
                <a:cs typeface="Arial" panose="020B0604020202020204" pitchFamily="34" charset="0"/>
              </a:rPr>
              <a:t>merkeziydi</a:t>
            </a:r>
          </a:p>
          <a:p>
            <a:r>
              <a:rPr lang="tr-TR" dirty="0">
                <a:latin typeface="Arial" panose="020B0604020202020204" pitchFamily="34" charset="0"/>
                <a:cs typeface="Arial" panose="020B0604020202020204" pitchFamily="34" charset="0"/>
              </a:rPr>
              <a:t>Aynı zamanda bu şehir önemli bir </a:t>
            </a:r>
            <a:r>
              <a:rPr lang="tr-TR" dirty="0" err="1" smtClean="0">
                <a:latin typeface="Arial" panose="020B0604020202020204" pitchFamily="34" charset="0"/>
                <a:cs typeface="Arial" panose="020B0604020202020204" pitchFamily="34" charset="0"/>
              </a:rPr>
              <a:t>basımcılık</a:t>
            </a:r>
            <a:r>
              <a:rPr lang="tr-TR" dirty="0" smtClean="0">
                <a:latin typeface="Arial" panose="020B0604020202020204" pitchFamily="34" charset="0"/>
                <a:cs typeface="Arial" panose="020B0604020202020204" pitchFamily="34" charset="0"/>
              </a:rPr>
              <a:t> merkeziydi</a:t>
            </a:r>
          </a:p>
          <a:p>
            <a:r>
              <a:rPr lang="tr-TR" dirty="0">
                <a:latin typeface="Arial" panose="020B0604020202020204" pitchFamily="34" charset="0"/>
                <a:cs typeface="Arial" panose="020B0604020202020204" pitchFamily="34" charset="0"/>
              </a:rPr>
              <a:t>17.yy’a gelindiğinde </a:t>
            </a:r>
            <a:r>
              <a:rPr lang="tr-TR" dirty="0" smtClean="0">
                <a:latin typeface="Arial" panose="020B0604020202020204" pitchFamily="34" charset="0"/>
                <a:cs typeface="Arial" panose="020B0604020202020204" pitchFamily="34" charset="0"/>
              </a:rPr>
              <a:t>yükselişte </a:t>
            </a:r>
            <a:r>
              <a:rPr lang="tr-TR" dirty="0">
                <a:latin typeface="Arial" panose="020B0604020202020204" pitchFamily="34" charset="0"/>
                <a:cs typeface="Arial" panose="020B0604020202020204" pitchFamily="34" charset="0"/>
              </a:rPr>
              <a:t>olan yeni kentler Londra ve Amsterdam’dı</a:t>
            </a:r>
          </a:p>
        </p:txBody>
      </p:sp>
    </p:spTree>
    <p:extLst>
      <p:ext uri="{BB962C8B-B14F-4D97-AF65-F5344CB8AC3E}">
        <p14:creationId xmlns:p14="http://schemas.microsoft.com/office/powerpoint/2010/main" val="2668697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p>
          <a:p>
            <a:r>
              <a:rPr lang="tr-TR" dirty="0" smtClean="0">
                <a:latin typeface="Arial" panose="020B0604020202020204" pitchFamily="34" charset="0"/>
                <a:cs typeface="Arial" panose="020B0604020202020204" pitchFamily="34" charset="0"/>
              </a:rPr>
              <a:t>Şehirlerde </a:t>
            </a:r>
            <a:r>
              <a:rPr lang="tr-TR" dirty="0">
                <a:latin typeface="Arial" panose="020B0604020202020204" pitchFamily="34" charset="0"/>
                <a:cs typeface="Arial" panose="020B0604020202020204" pitchFamily="34" charset="0"/>
              </a:rPr>
              <a:t>bilginin </a:t>
            </a:r>
            <a:r>
              <a:rPr lang="tr-TR" b="1" dirty="0">
                <a:solidFill>
                  <a:schemeClr val="accent2">
                    <a:lumMod val="75000"/>
                  </a:schemeClr>
                </a:solidFill>
                <a:latin typeface="Arial" panose="020B0604020202020204" pitchFamily="34" charset="0"/>
                <a:cs typeface="Arial" panose="020B0604020202020204" pitchFamily="34" charset="0"/>
              </a:rPr>
              <a:t>sistemleştirilmesi</a:t>
            </a:r>
            <a:r>
              <a:rPr lang="tr-TR" dirty="0">
                <a:latin typeface="Arial" panose="020B0604020202020204" pitchFamily="34" charset="0"/>
                <a:cs typeface="Arial" panose="020B0604020202020204" pitchFamily="34" charset="0"/>
              </a:rPr>
              <a:t>: toplama, denetleme, çevirme, yorumlama, eleştirme, birleştirme ve o zamanların deyişiyle “</a:t>
            </a:r>
            <a:r>
              <a:rPr lang="tr-TR" b="1" dirty="0">
                <a:solidFill>
                  <a:schemeClr val="accent2">
                    <a:lumMod val="75000"/>
                  </a:schemeClr>
                </a:solidFill>
                <a:latin typeface="Arial" panose="020B0604020202020204" pitchFamily="34" charset="0"/>
                <a:cs typeface="Arial" panose="020B0604020202020204" pitchFamily="34" charset="0"/>
              </a:rPr>
              <a:t>özetleme ve </a:t>
            </a:r>
            <a:r>
              <a:rPr lang="tr-TR" b="1" dirty="0" err="1">
                <a:solidFill>
                  <a:schemeClr val="accent2">
                    <a:lumMod val="75000"/>
                  </a:schemeClr>
                </a:solidFill>
                <a:latin typeface="Arial" panose="020B0604020202020204" pitchFamily="34" charset="0"/>
                <a:cs typeface="Arial" panose="020B0604020202020204" pitchFamily="34" charset="0"/>
              </a:rPr>
              <a:t>yöntemleştirme</a:t>
            </a:r>
            <a:r>
              <a:rPr lang="tr-TR" dirty="0" err="1">
                <a:latin typeface="Arial" panose="020B0604020202020204" pitchFamily="34" charset="0"/>
                <a:cs typeface="Arial" panose="020B0604020202020204" pitchFamily="34" charset="0"/>
              </a:rPr>
              <a:t>”yi</a:t>
            </a:r>
            <a:r>
              <a:rPr lang="tr-TR" dirty="0">
                <a:latin typeface="Arial" panose="020B0604020202020204" pitchFamily="34" charset="0"/>
                <a:cs typeface="Arial" panose="020B0604020202020204" pitchFamily="34" charset="0"/>
              </a:rPr>
              <a:t> içeren bilgiyi işleme sürecinin bir </a:t>
            </a:r>
            <a:r>
              <a:rPr lang="tr-TR" dirty="0" smtClean="0">
                <a:latin typeface="Arial" panose="020B0604020202020204" pitchFamily="34" charset="0"/>
                <a:cs typeface="Arial" panose="020B0604020202020204" pitchFamily="34" charset="0"/>
              </a:rPr>
              <a:t>kısmıydı</a:t>
            </a:r>
          </a:p>
          <a:p>
            <a:r>
              <a:rPr lang="tr-TR" dirty="0">
                <a:latin typeface="Arial" panose="020B0604020202020204" pitchFamily="34" charset="0"/>
                <a:cs typeface="Arial" panose="020B0604020202020204" pitchFamily="34" charset="0"/>
              </a:rPr>
              <a:t>Kolonilerden şehirlere gelen hammadde ile ilgili enformasyon Avrupa’ya gelmeden önce yerli bilginlerce geliştirilmiş durumdaydı. Yine de bunların etkinlikle kullanılabilmesi için bu bilginin Avrupa kültürünün kategorileri içinde çözümlenmesi ya da onlara uyarlanması gerekiyordu</a:t>
            </a:r>
          </a:p>
        </p:txBody>
      </p:sp>
    </p:spTree>
    <p:extLst>
      <p:ext uri="{BB962C8B-B14F-4D97-AF65-F5344CB8AC3E}">
        <p14:creationId xmlns:p14="http://schemas.microsoft.com/office/powerpoint/2010/main" val="1592436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Bu </a:t>
            </a:r>
            <a:r>
              <a:rPr lang="tr-TR" dirty="0">
                <a:latin typeface="Arial" panose="020B0604020202020204" pitchFamily="34" charset="0"/>
                <a:cs typeface="Arial" panose="020B0604020202020204" pitchFamily="34" charset="0"/>
              </a:rPr>
              <a:t>çözümlemeler genelde şehir ortamlarında gerçekleşti. Buralara hesaplama merkezleri denilmiştir. Çünkü farklı bölgelerden gelen çeşitli konulara ilişkin yerel enformasyonun haritalara, istatistiklere çevrilerek genel bilgiye dönüştürüldüğü </a:t>
            </a:r>
            <a:r>
              <a:rPr lang="tr-TR" dirty="0" smtClean="0">
                <a:latin typeface="Arial" panose="020B0604020202020204" pitchFamily="34" charset="0"/>
                <a:cs typeface="Arial" panose="020B0604020202020204" pitchFamily="34" charset="0"/>
              </a:rPr>
              <a:t>yerlerdir</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Şehirlerde işlenen bilgi, coğrafi sınırları zayıflatan ve bilgileri özgün ortamından koparan, matbaa aracılığı ile yayılıyor ya da yeniden ihraç ediliyordu</a:t>
            </a:r>
          </a:p>
        </p:txBody>
      </p:sp>
    </p:spTree>
    <p:extLst>
      <p:ext uri="{BB962C8B-B14F-4D97-AF65-F5344CB8AC3E}">
        <p14:creationId xmlns:p14="http://schemas.microsoft.com/office/powerpoint/2010/main" val="3013669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Bilginin </a:t>
            </a:r>
            <a:r>
              <a:rPr lang="tr-TR" dirty="0">
                <a:latin typeface="Arial" panose="020B0604020202020204" pitchFamily="34" charset="0"/>
                <a:cs typeface="Arial" panose="020B0604020202020204" pitchFamily="34" charset="0"/>
              </a:rPr>
              <a:t>irdelenip işlenmesinin en önemli ögelerinden biri sınıflandırılmasıydı. Erken modern çağ Avrupası, doğa tarihi çalışmalarının yoğun olduğu ve taksonomiye ilgi duyulduğu bir dönemdi</a:t>
            </a:r>
            <a:r>
              <a:rPr lang="tr-TR" dirty="0" smtClean="0"/>
              <a:t>.</a:t>
            </a:r>
          </a:p>
          <a:p>
            <a:r>
              <a:rPr lang="tr-TR" dirty="0">
                <a:latin typeface="Arial" panose="020B0604020202020204" pitchFamily="34" charset="0"/>
                <a:cs typeface="Arial" panose="020B0604020202020204" pitchFamily="34" charset="0"/>
              </a:rPr>
              <a:t>Buna karşılık bilginin kendisinin taksonomisine bakıldığında: Kuramsal bilgi, kamusal bilgi, meşru bilgi, özgür/faydalı bilgi gibi bilgi sınıflarının olduğu dikkat </a:t>
            </a:r>
            <a:r>
              <a:rPr lang="tr-TR" dirty="0" smtClean="0">
                <a:latin typeface="Arial" panose="020B0604020202020204" pitchFamily="34" charset="0"/>
                <a:cs typeface="Arial" panose="020B0604020202020204" pitchFamily="34" charset="0"/>
              </a:rPr>
              <a:t>çeker</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b="1" dirty="0">
                <a:solidFill>
                  <a:schemeClr val="accent2">
                    <a:lumMod val="75000"/>
                  </a:schemeClr>
                </a:solidFill>
                <a:latin typeface="Arial" panose="020B0604020202020204" pitchFamily="34" charset="0"/>
                <a:cs typeface="Arial" panose="020B0604020202020204" pitchFamily="34" charset="0"/>
              </a:rPr>
              <a:t>Bilginin ilerletilmesi </a:t>
            </a:r>
            <a:r>
              <a:rPr lang="tr-TR" dirty="0">
                <a:latin typeface="Arial" panose="020B0604020202020204" pitchFamily="34" charset="0"/>
                <a:cs typeface="Arial" panose="020B0604020202020204" pitchFamily="34" charset="0"/>
              </a:rPr>
              <a:t>ya da düzeltilmesi fikri, yeniden ele alınmıştı</a:t>
            </a:r>
          </a:p>
        </p:txBody>
      </p:sp>
    </p:spTree>
    <p:extLst>
      <p:ext uri="{BB962C8B-B14F-4D97-AF65-F5344CB8AC3E}">
        <p14:creationId xmlns:p14="http://schemas.microsoft.com/office/powerpoint/2010/main" val="1488965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p>
          <a:p>
            <a:r>
              <a:rPr lang="tr-TR" dirty="0" smtClean="0">
                <a:latin typeface="Arial" panose="020B0604020202020204" pitchFamily="34" charset="0"/>
                <a:cs typeface="Arial" panose="020B0604020202020204" pitchFamily="34" charset="0"/>
              </a:rPr>
              <a:t>Bir </a:t>
            </a:r>
            <a:r>
              <a:rPr lang="tr-TR" dirty="0">
                <a:latin typeface="Arial" panose="020B0604020202020204" pitchFamily="34" charset="0"/>
                <a:cs typeface="Arial" panose="020B0604020202020204" pitchFamily="34" charset="0"/>
              </a:rPr>
              <a:t>üniversite kütüphanecisinin her yıl ticaretinin karını, yani öğrenim </a:t>
            </a:r>
            <a:r>
              <a:rPr lang="tr-TR" dirty="0" err="1">
                <a:latin typeface="Arial" panose="020B0604020202020204" pitchFamily="34" charset="0"/>
                <a:cs typeface="Arial" panose="020B0604020202020204" pitchFamily="34" charset="0"/>
              </a:rPr>
              <a:t>stoğundaki</a:t>
            </a:r>
            <a:r>
              <a:rPr lang="tr-TR" dirty="0">
                <a:latin typeface="Arial" panose="020B0604020202020204" pitchFamily="34" charset="0"/>
                <a:cs typeface="Arial" panose="020B0604020202020204" pitchFamily="34" charset="0"/>
              </a:rPr>
              <a:t> yeni edinimlerle sağlanan artışı gösteren bir hesap vermesi </a:t>
            </a:r>
            <a:r>
              <a:rPr lang="tr-TR" dirty="0" smtClean="0">
                <a:latin typeface="Arial" panose="020B0604020202020204" pitchFamily="34" charset="0"/>
                <a:cs typeface="Arial" panose="020B0604020202020204" pitchFamily="34" charset="0"/>
              </a:rPr>
              <a:t>bekleniyordu</a:t>
            </a:r>
          </a:p>
          <a:p>
            <a:r>
              <a:rPr lang="tr-TR" dirty="0">
                <a:latin typeface="Arial" panose="020B0604020202020204" pitchFamily="34" charset="0"/>
                <a:cs typeface="Arial" panose="020B0604020202020204" pitchFamily="34" charset="0"/>
              </a:rPr>
              <a:t>Bacon’ı izleyen </a:t>
            </a:r>
            <a:r>
              <a:rPr lang="tr-TR" dirty="0" err="1">
                <a:latin typeface="Arial" panose="020B0604020202020204" pitchFamily="34" charset="0"/>
                <a:cs typeface="Arial" panose="020B0604020202020204" pitchFamily="34" charset="0"/>
              </a:rPr>
              <a:t>D’Alembert</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encyclopedie”sinde</a:t>
            </a:r>
            <a:r>
              <a:rPr lang="tr-TR" dirty="0">
                <a:latin typeface="Arial" panose="020B0604020202020204" pitchFamily="34" charset="0"/>
                <a:cs typeface="Arial" panose="020B0604020202020204" pitchFamily="34" charset="0"/>
              </a:rPr>
              <a:t> öğrenimin haritasını ortaya koyar. Bu yapıtın ve rakiplerinin sonraki basımlarında bilginin ilerlemesi konusunda bilinç aydınlanması olduğu dikkat çeker</a:t>
            </a:r>
            <a:endParaRPr lang="tr-TR" dirty="0" smtClean="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686586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Akademik </a:t>
            </a:r>
            <a:r>
              <a:rPr lang="tr-TR" dirty="0">
                <a:latin typeface="Arial" panose="020B0604020202020204" pitchFamily="34" charset="0"/>
                <a:cs typeface="Arial" panose="020B0604020202020204" pitchFamily="34" charset="0"/>
              </a:rPr>
              <a:t>ve pratik bilgi yakınlaşıyor. Nihayet ayrıntılı bir çapraz göndermeler sistemiyle bilgi ilişkileri kuruluyor ve maddeler alfabetik </a:t>
            </a:r>
            <a:r>
              <a:rPr lang="tr-TR" dirty="0" smtClean="0">
                <a:latin typeface="Arial" panose="020B0604020202020204" pitchFamily="34" charset="0"/>
                <a:cs typeface="Arial" panose="020B0604020202020204" pitchFamily="34" charset="0"/>
              </a:rPr>
              <a:t>sıralanıyor</a:t>
            </a:r>
          </a:p>
          <a:p>
            <a:r>
              <a:rPr lang="tr-TR" dirty="0">
                <a:latin typeface="Arial" panose="020B0604020202020204" pitchFamily="34" charset="0"/>
                <a:cs typeface="Arial" panose="020B0604020202020204" pitchFamily="34" charset="0"/>
              </a:rPr>
              <a:t>Bu düzenleme pratik gereksinimler sonucu olsa da hiyerarşik ve organik bir dünya görüşünden bireyci ve eşitlikçi bir dünya görüşüne kayışı </a:t>
            </a:r>
            <a:r>
              <a:rPr lang="tr-TR" dirty="0" smtClean="0">
                <a:latin typeface="Arial" panose="020B0604020202020204" pitchFamily="34" charset="0"/>
                <a:cs typeface="Arial" panose="020B0604020202020204" pitchFamily="34" charset="0"/>
              </a:rPr>
              <a:t>yansıtır</a:t>
            </a:r>
          </a:p>
          <a:p>
            <a:r>
              <a:rPr lang="tr-TR" dirty="0">
                <a:latin typeface="Arial" panose="020B0604020202020204" pitchFamily="34" charset="0"/>
                <a:cs typeface="Arial" panose="020B0604020202020204" pitchFamily="34" charset="0"/>
              </a:rPr>
              <a:t>Ansiklopediyi çıkaranlar toplumsal hiyerarşiyi kırma girişiminde bulunmuşlardır. Çünkü bu eser düşünsel olduğu kadar siyasal bir projedir. </a:t>
            </a:r>
          </a:p>
        </p:txBody>
      </p:sp>
    </p:spTree>
    <p:extLst>
      <p:ext uri="{BB962C8B-B14F-4D97-AF65-F5344CB8AC3E}">
        <p14:creationId xmlns:p14="http://schemas.microsoft.com/office/powerpoint/2010/main" val="1178691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b="1" dirty="0" smtClean="0">
              <a:solidFill>
                <a:schemeClr val="accent2">
                  <a:lumMod val="75000"/>
                </a:schemeClr>
              </a:solidFill>
              <a:latin typeface="Arial" panose="020B0604020202020204" pitchFamily="34" charset="0"/>
              <a:cs typeface="Arial" panose="020B0604020202020204" pitchFamily="34" charset="0"/>
            </a:endParaRPr>
          </a:p>
          <a:p>
            <a:r>
              <a:rPr lang="tr-TR" b="1" dirty="0" smtClean="0">
                <a:solidFill>
                  <a:schemeClr val="accent2">
                    <a:lumMod val="75000"/>
                  </a:schemeClr>
                </a:solidFill>
                <a:latin typeface="Arial" panose="020B0604020202020204" pitchFamily="34" charset="0"/>
                <a:cs typeface="Arial" panose="020B0604020202020204" pitchFamily="34" charset="0"/>
              </a:rPr>
              <a:t>Nitel/Nicel </a:t>
            </a:r>
            <a:r>
              <a:rPr lang="tr-TR" b="1" dirty="0">
                <a:solidFill>
                  <a:schemeClr val="accent2">
                    <a:lumMod val="75000"/>
                  </a:schemeClr>
                </a:solidFill>
                <a:latin typeface="Arial" panose="020B0604020202020204" pitchFamily="34" charset="0"/>
                <a:cs typeface="Arial" panose="020B0604020202020204" pitchFamily="34" charset="0"/>
              </a:rPr>
              <a:t>Bilgi</a:t>
            </a:r>
            <a:r>
              <a:rPr lang="tr-TR" dirty="0">
                <a:latin typeface="Arial" panose="020B0604020202020204" pitchFamily="34" charset="0"/>
                <a:cs typeface="Arial" panose="020B0604020202020204" pitchFamily="34" charset="0"/>
              </a:rPr>
              <a:t>: Arımı yapılmaya ve nicel bilgi giderek daha ciddiye alınmaya başlandı. Galileo’nun ünlü sözüyle “doğanın kitabı, matematiğin diliyle </a:t>
            </a:r>
            <a:r>
              <a:rPr lang="tr-TR" dirty="0" err="1" smtClean="0">
                <a:latin typeface="Arial" panose="020B0604020202020204" pitchFamily="34" charset="0"/>
                <a:cs typeface="Arial" panose="020B0604020202020204" pitchFamily="34" charset="0"/>
              </a:rPr>
              <a:t>yazılmış”tı</a:t>
            </a:r>
            <a:endParaRPr lang="tr-TR" dirty="0" smtClean="0">
              <a:latin typeface="Arial" panose="020B0604020202020204" pitchFamily="34" charset="0"/>
              <a:cs typeface="Arial" panose="020B0604020202020204" pitchFamily="34" charset="0"/>
            </a:endParaRPr>
          </a:p>
          <a:p>
            <a:r>
              <a:rPr lang="tr-TR" b="1" dirty="0">
                <a:solidFill>
                  <a:schemeClr val="accent2">
                    <a:lumMod val="75000"/>
                  </a:schemeClr>
                </a:solidFill>
                <a:latin typeface="Arial" panose="020B0604020202020204" pitchFamily="34" charset="0"/>
                <a:cs typeface="Arial" panose="020B0604020202020204" pitchFamily="34" charset="0"/>
              </a:rPr>
              <a:t>Bilgi sistemi</a:t>
            </a:r>
            <a:r>
              <a:rPr lang="tr-TR" dirty="0">
                <a:latin typeface="Arial" panose="020B0604020202020204" pitchFamily="34" charset="0"/>
                <a:cs typeface="Arial" panose="020B0604020202020204" pitchFamily="34" charset="0"/>
              </a:rPr>
              <a:t>, bir ağaç ve dalları biçiminde düşünülmekteydi. Bilgi ağaçlarından başka mantık ağaçları, dilbilgisi ağaçları, soyağaçları, savaş ağaçları </a:t>
            </a:r>
            <a:r>
              <a:rPr lang="tr-TR" dirty="0" err="1">
                <a:latin typeface="Arial" panose="020B0604020202020204" pitchFamily="34" charset="0"/>
                <a:cs typeface="Arial" panose="020B0604020202020204" pitchFamily="34" charset="0"/>
              </a:rPr>
              <a:t>vb</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vardı</a:t>
            </a:r>
          </a:p>
          <a:p>
            <a:r>
              <a:rPr lang="tr-TR" dirty="0">
                <a:latin typeface="Arial" panose="020B0604020202020204" pitchFamily="34" charset="0"/>
                <a:cs typeface="Arial" panose="020B0604020202020204" pitchFamily="34" charset="0"/>
              </a:rPr>
              <a:t>17.yy’da </a:t>
            </a:r>
            <a:r>
              <a:rPr lang="tr-TR" b="1" dirty="0">
                <a:solidFill>
                  <a:schemeClr val="accent2">
                    <a:lumMod val="75000"/>
                  </a:schemeClr>
                </a:solidFill>
                <a:latin typeface="Arial" panose="020B0604020202020204" pitchFamily="34" charset="0"/>
                <a:cs typeface="Arial" panose="020B0604020202020204" pitchFamily="34" charset="0"/>
              </a:rPr>
              <a:t>bilginin örgütlenmesini </a:t>
            </a:r>
            <a:r>
              <a:rPr lang="tr-TR" dirty="0">
                <a:latin typeface="Arial" panose="020B0604020202020204" pitchFamily="34" charset="0"/>
                <a:cs typeface="Arial" panose="020B0604020202020204" pitchFamily="34" charset="0"/>
              </a:rPr>
              <a:t>anlatmak için </a:t>
            </a:r>
            <a:r>
              <a:rPr lang="tr-TR" b="1" dirty="0">
                <a:solidFill>
                  <a:schemeClr val="accent2">
                    <a:lumMod val="75000"/>
                  </a:schemeClr>
                </a:solidFill>
                <a:latin typeface="Arial" panose="020B0604020202020204" pitchFamily="34" charset="0"/>
                <a:cs typeface="Arial" panose="020B0604020202020204" pitchFamily="34" charset="0"/>
              </a:rPr>
              <a:t>ağaç yerine </a:t>
            </a:r>
            <a:r>
              <a:rPr lang="tr-TR" dirty="0">
                <a:latin typeface="Arial" panose="020B0604020202020204" pitchFamily="34" charset="0"/>
                <a:cs typeface="Arial" panose="020B0604020202020204" pitchFamily="34" charset="0"/>
              </a:rPr>
              <a:t>daha soyut bir terim kullanılmaya başlandı. Bu terim </a:t>
            </a:r>
            <a:r>
              <a:rPr lang="tr-TR" b="1" dirty="0">
                <a:solidFill>
                  <a:schemeClr val="accent2">
                    <a:lumMod val="75000"/>
                  </a:schemeClr>
                </a:solidFill>
                <a:latin typeface="Arial" panose="020B0604020202020204" pitchFamily="34" charset="0"/>
                <a:cs typeface="Arial" panose="020B0604020202020204" pitchFamily="34" charset="0"/>
              </a:rPr>
              <a:t>sistemdi</a:t>
            </a:r>
          </a:p>
        </p:txBody>
      </p:sp>
    </p:spTree>
    <p:extLst>
      <p:ext uri="{BB962C8B-B14F-4D97-AF65-F5344CB8AC3E}">
        <p14:creationId xmlns:p14="http://schemas.microsoft.com/office/powerpoint/2010/main" val="2251907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Coğrafi </a:t>
            </a:r>
            <a:r>
              <a:rPr lang="tr-TR" dirty="0">
                <a:latin typeface="Arial" panose="020B0604020202020204" pitchFamily="34" charset="0"/>
                <a:cs typeface="Arial" panose="020B0604020202020204" pitchFamily="34" charset="0"/>
              </a:rPr>
              <a:t>olarak kütüphaneler daha çok öğrenimle birlikte </a:t>
            </a:r>
            <a:r>
              <a:rPr lang="tr-TR" dirty="0" smtClean="0">
                <a:latin typeface="Arial" panose="020B0604020202020204" pitchFamily="34" charset="0"/>
                <a:cs typeface="Arial" panose="020B0604020202020204" pitchFamily="34" charset="0"/>
              </a:rPr>
              <a:t>örgütleniyordu</a:t>
            </a:r>
          </a:p>
          <a:p>
            <a:r>
              <a:rPr lang="tr-TR" dirty="0">
                <a:latin typeface="Arial" panose="020B0604020202020204" pitchFamily="34" charset="0"/>
                <a:cs typeface="Arial" panose="020B0604020202020204" pitchFamily="34" charset="0"/>
              </a:rPr>
              <a:t>İtalya ve Fransa’da başlıca kütüphaneler büyük şehirlerdeydi. Paris kütüphane bakımından zengindi; halk, üniversite, krallık kütüphanelerinin yanı sıra okuyucuların özel izinle alındığı </a:t>
            </a:r>
            <a:r>
              <a:rPr lang="tr-TR" dirty="0" smtClean="0">
                <a:latin typeface="Arial" panose="020B0604020202020204" pitchFamily="34" charset="0"/>
                <a:cs typeface="Arial" panose="020B0604020202020204" pitchFamily="34" charset="0"/>
              </a:rPr>
              <a:t>kütüphaneler vardı</a:t>
            </a:r>
          </a:p>
          <a:p>
            <a:r>
              <a:rPr lang="tr-TR" dirty="0">
                <a:latin typeface="Arial" panose="020B0604020202020204" pitchFamily="34" charset="0"/>
                <a:cs typeface="Arial" panose="020B0604020202020204" pitchFamily="34" charset="0"/>
              </a:rPr>
              <a:t>Amsterdam’da doğu Avrupa ülkeleri için kitap basılıyordu. Bu bölgede bilgiye erişmek Batı Avrupa’dan daha zordu. Örneğin: 17.yy’da Almanlar ve İskandinavlar </a:t>
            </a:r>
            <a:r>
              <a:rPr lang="tr-TR" dirty="0" err="1">
                <a:latin typeface="Arial" panose="020B0604020202020204" pitchFamily="34" charset="0"/>
                <a:cs typeface="Arial" panose="020B0604020202020204" pitchFamily="34" charset="0"/>
              </a:rPr>
              <a:t>Bodlean</a:t>
            </a:r>
            <a:r>
              <a:rPr lang="tr-TR" dirty="0">
                <a:latin typeface="Arial" panose="020B0604020202020204" pitchFamily="34" charset="0"/>
                <a:cs typeface="Arial" panose="020B0604020202020204" pitchFamily="34" charset="0"/>
              </a:rPr>
              <a:t> kütüphanesinden yararlanmak için göç ediyordu</a:t>
            </a:r>
          </a:p>
        </p:txBody>
      </p:sp>
    </p:spTree>
    <p:extLst>
      <p:ext uri="{BB962C8B-B14F-4D97-AF65-F5344CB8AC3E}">
        <p14:creationId xmlns:p14="http://schemas.microsoft.com/office/powerpoint/2010/main" val="2468397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Rönesans </a:t>
            </a:r>
            <a:r>
              <a:rPr lang="tr-TR" dirty="0">
                <a:latin typeface="Arial" panose="020B0604020202020204" pitchFamily="34" charset="0"/>
                <a:cs typeface="Arial" panose="020B0604020202020204" pitchFamily="34" charset="0"/>
              </a:rPr>
              <a:t>ile Aydınlanma dönemi arasında akademik bilgi sisteminin içinde önemli değişiklikler olmuş “bilginin yeniden haritasını çıkarma” ve “kurumları yeniden biçimlendirme” eğilimleri </a:t>
            </a:r>
            <a:r>
              <a:rPr lang="tr-TR" dirty="0" smtClean="0">
                <a:latin typeface="Arial" panose="020B0604020202020204" pitchFamily="34" charset="0"/>
                <a:cs typeface="Arial" panose="020B0604020202020204" pitchFamily="34" charset="0"/>
              </a:rPr>
              <a:t>görülmüştür</a:t>
            </a:r>
          </a:p>
          <a:p>
            <a:r>
              <a:rPr lang="tr-TR" dirty="0">
                <a:latin typeface="Arial" panose="020B0604020202020204" pitchFamily="34" charset="0"/>
                <a:cs typeface="Arial" panose="020B0604020202020204" pitchFamily="34" charset="0"/>
              </a:rPr>
              <a:t>Birçok düşünür birçok sınıflandırma üzerinde durmuşsa da dönemin en dikkat çekici çalışmasını yapan yine </a:t>
            </a:r>
            <a:r>
              <a:rPr lang="tr-TR" dirty="0" smtClean="0">
                <a:latin typeface="Arial" panose="020B0604020202020204" pitchFamily="34" charset="0"/>
                <a:cs typeface="Arial" panose="020B0604020202020204" pitchFamily="34" charset="0"/>
              </a:rPr>
              <a:t>Bacon’dır</a:t>
            </a:r>
          </a:p>
          <a:p>
            <a:r>
              <a:rPr lang="tr-TR" dirty="0" err="1">
                <a:latin typeface="Arial" panose="020B0604020202020204" pitchFamily="34" charset="0"/>
                <a:cs typeface="Arial" panose="020B0604020202020204" pitchFamily="34" charset="0"/>
              </a:rPr>
              <a:t>Leibniz</a:t>
            </a:r>
            <a:r>
              <a:rPr lang="tr-TR" dirty="0">
                <a:latin typeface="Arial" panose="020B0604020202020204" pitchFamily="34" charset="0"/>
                <a:cs typeface="Arial" panose="020B0604020202020204" pitchFamily="34" charset="0"/>
              </a:rPr>
              <a:t> hem kütüphanelerin hem de ansiklopedilerin reformuyla ilgilenmişti</a:t>
            </a:r>
          </a:p>
        </p:txBody>
      </p:sp>
    </p:spTree>
    <p:extLst>
      <p:ext uri="{BB962C8B-B14F-4D97-AF65-F5344CB8AC3E}">
        <p14:creationId xmlns:p14="http://schemas.microsoft.com/office/powerpoint/2010/main" val="3478777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r>
              <a:rPr lang="tr-TR" dirty="0">
                <a:latin typeface="Arial" panose="020B0604020202020204" pitchFamily="34" charset="0"/>
                <a:cs typeface="Arial" panose="020B0604020202020204" pitchFamily="34" charset="0"/>
              </a:rPr>
              <a:t>Yeni disiplinlerin özerklik kazanıp üniversitelerde örgütlenmesinin yeniden ele alınması birlikte kütüphaneler de değişikliğe </a:t>
            </a:r>
            <a:r>
              <a:rPr lang="tr-TR" dirty="0" smtClean="0">
                <a:latin typeface="Arial" panose="020B0604020202020204" pitchFamily="34" charset="0"/>
                <a:cs typeface="Arial" panose="020B0604020202020204" pitchFamily="34" charset="0"/>
              </a:rPr>
              <a:t>uğradı</a:t>
            </a:r>
          </a:p>
          <a:p>
            <a:r>
              <a:rPr lang="tr-TR" dirty="0">
                <a:latin typeface="Arial" panose="020B0604020202020204" pitchFamily="34" charset="0"/>
                <a:cs typeface="Arial" panose="020B0604020202020204" pitchFamily="34" charset="0"/>
              </a:rPr>
              <a:t>Aynı dönemde giderek olağanlaşan bir tür başvuru kitabı olan </a:t>
            </a:r>
            <a:r>
              <a:rPr lang="tr-TR" b="1" dirty="0">
                <a:solidFill>
                  <a:schemeClr val="accent2">
                    <a:lumMod val="75000"/>
                  </a:schemeClr>
                </a:solidFill>
                <a:latin typeface="Arial" panose="020B0604020202020204" pitchFamily="34" charset="0"/>
                <a:cs typeface="Arial" panose="020B0604020202020204" pitchFamily="34" charset="0"/>
              </a:rPr>
              <a:t>bibliyografyalar</a:t>
            </a:r>
            <a:r>
              <a:rPr lang="tr-TR" dirty="0">
                <a:latin typeface="Arial" panose="020B0604020202020204" pitchFamily="34" charset="0"/>
                <a:cs typeface="Arial" panose="020B0604020202020204" pitchFamily="34" charset="0"/>
              </a:rPr>
              <a:t> bütün Avrupa’yı dolaşabilecek </a:t>
            </a:r>
            <a:r>
              <a:rPr lang="tr-TR" b="1" dirty="0">
                <a:solidFill>
                  <a:schemeClr val="accent2">
                    <a:lumMod val="75000"/>
                  </a:schemeClr>
                </a:solidFill>
                <a:latin typeface="Arial" panose="020B0604020202020204" pitchFamily="34" charset="0"/>
                <a:cs typeface="Arial" panose="020B0604020202020204" pitchFamily="34" charset="0"/>
              </a:rPr>
              <a:t>duvarsız kütüphaneler </a:t>
            </a:r>
            <a:r>
              <a:rPr lang="tr-TR" dirty="0">
                <a:latin typeface="Arial" panose="020B0604020202020204" pitchFamily="34" charset="0"/>
                <a:cs typeface="Arial" panose="020B0604020202020204" pitchFamily="34" charset="0"/>
              </a:rPr>
              <a:t>diye </a:t>
            </a:r>
            <a:r>
              <a:rPr lang="tr-TR" dirty="0" smtClean="0">
                <a:latin typeface="Arial" panose="020B0604020202020204" pitchFamily="34" charset="0"/>
                <a:cs typeface="Arial" panose="020B0604020202020204" pitchFamily="34" charset="0"/>
              </a:rPr>
              <a:t>nitelendirilmişti</a:t>
            </a:r>
            <a:endParaRPr lang="tr-TR" dirty="0">
              <a:latin typeface="Arial" panose="020B0604020202020204" pitchFamily="34" charset="0"/>
              <a:cs typeface="Arial" panose="020B0604020202020204" pitchFamily="34" charset="0"/>
            </a:endParaRPr>
          </a:p>
          <a:p>
            <a:r>
              <a:rPr lang="tr-TR" dirty="0" err="1">
                <a:latin typeface="Arial" panose="020B0604020202020204" pitchFamily="34" charset="0"/>
                <a:cs typeface="Arial" panose="020B0604020202020204" pitchFamily="34" charset="0"/>
              </a:rPr>
              <a:t>Gesner’in</a:t>
            </a:r>
            <a:r>
              <a:rPr lang="tr-TR" dirty="0">
                <a:latin typeface="Arial" panose="020B0604020202020204" pitchFamily="34" charset="0"/>
                <a:cs typeface="Arial" panose="020B0604020202020204" pitchFamily="34" charset="0"/>
              </a:rPr>
              <a:t> 1548 tarihli genel bibliyografyası iktisat felsefesi, coğrafya, sihir ve mekanik sanatlar gibi konuların yanında siyaset de yer bulmuştu.</a:t>
            </a:r>
          </a:p>
        </p:txBody>
      </p:sp>
    </p:spTree>
    <p:extLst>
      <p:ext uri="{BB962C8B-B14F-4D97-AF65-F5344CB8AC3E}">
        <p14:creationId xmlns:p14="http://schemas.microsoft.com/office/powerpoint/2010/main" val="852031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chemeClr val="accent2">
              <a:lumMod val="60000"/>
              <a:lumOff val="40000"/>
            </a:schemeClr>
          </a:solidFill>
        </p:spPr>
        <p:txBody>
          <a:bodyPr/>
          <a:lstStyle/>
          <a:p>
            <a:r>
              <a:rPr lang="tr-TR" dirty="0">
                <a:latin typeface="Arial" panose="020B0604020202020204" pitchFamily="34" charset="0"/>
                <a:cs typeface="Arial" panose="020B0604020202020204" pitchFamily="34" charset="0"/>
              </a:rPr>
              <a:t>Bilgiyi Elinde Tutanlar-Yayanlar</a:t>
            </a:r>
          </a:p>
        </p:txBody>
      </p:sp>
      <p:sp>
        <p:nvSpPr>
          <p:cNvPr id="3" name="İçerik Yer Tutucusu 2"/>
          <p:cNvSpPr>
            <a:spLocks noGrp="1"/>
          </p:cNvSpPr>
          <p:nvPr>
            <p:ph idx="1"/>
          </p:nvPr>
        </p:nvSpPr>
        <p:spPr>
          <a:xfrm>
            <a:off x="0" y="1412776"/>
            <a:ext cx="9144000" cy="5445224"/>
          </a:xfrm>
          <a:solidFill>
            <a:schemeClr val="accent2">
              <a:lumMod val="20000"/>
              <a:lumOff val="80000"/>
            </a:schemeClr>
          </a:solidFill>
        </p:spPr>
        <p:txBody>
          <a:bodyPr/>
          <a:lstStyle/>
          <a:p>
            <a:r>
              <a:rPr lang="tr-TR" dirty="0" smtClean="0">
                <a:latin typeface="Arial" panose="020B0604020202020204" pitchFamily="34" charset="0"/>
                <a:cs typeface="Arial" panose="020B0604020202020204" pitchFamily="34" charset="0"/>
              </a:rPr>
              <a:t>Avrupa’da ilk üniversite 9.yy’da İstanbul’da kurulur</a:t>
            </a:r>
          </a:p>
          <a:p>
            <a:r>
              <a:rPr lang="tr-TR" dirty="0" smtClean="0">
                <a:latin typeface="Arial" panose="020B0604020202020204" pitchFamily="34" charset="0"/>
                <a:cs typeface="Arial" panose="020B0604020202020204" pitchFamily="34" charset="0"/>
              </a:rPr>
              <a:t>Batı </a:t>
            </a:r>
            <a:r>
              <a:rPr lang="tr-TR" dirty="0">
                <a:latin typeface="Arial" panose="020B0604020202020204" pitchFamily="34" charset="0"/>
                <a:cs typeface="Arial" panose="020B0604020202020204" pitchFamily="34" charset="0"/>
              </a:rPr>
              <a:t>Avrupa’da </a:t>
            </a:r>
            <a:r>
              <a:rPr lang="tr-TR" dirty="0" smtClean="0">
                <a:latin typeface="Arial" panose="020B0604020202020204" pitchFamily="34" charset="0"/>
                <a:cs typeface="Arial" panose="020B0604020202020204" pitchFamily="34" charset="0"/>
              </a:rPr>
              <a:t>üniversiteler 12.yy’da ortaya çıkar(Bologna</a:t>
            </a:r>
            <a:r>
              <a:rPr lang="tr-TR" dirty="0">
                <a:latin typeface="Arial" panose="020B0604020202020204" pitchFamily="34" charset="0"/>
                <a:cs typeface="Arial" panose="020B0604020202020204" pitchFamily="34" charset="0"/>
              </a:rPr>
              <a:t>, Paris, Oxford, </a:t>
            </a:r>
            <a:r>
              <a:rPr lang="tr-TR" dirty="0" err="1">
                <a:latin typeface="Arial" panose="020B0604020202020204" pitchFamily="34" charset="0"/>
                <a:cs typeface="Arial" panose="020B0604020202020204" pitchFamily="34" charset="0"/>
              </a:rPr>
              <a:t>Salamanca</a:t>
            </a:r>
            <a:r>
              <a:rPr lang="tr-TR" dirty="0">
                <a:latin typeface="Arial" panose="020B0604020202020204" pitchFamily="34" charset="0"/>
                <a:cs typeface="Arial" panose="020B0604020202020204" pitchFamily="34" charset="0"/>
              </a:rPr>
              <a:t>, Napoli, Prag, </a:t>
            </a:r>
            <a:r>
              <a:rPr lang="tr-TR" dirty="0" smtClean="0">
                <a:latin typeface="Arial" panose="020B0604020202020204" pitchFamily="34" charset="0"/>
                <a:cs typeface="Arial" panose="020B0604020202020204" pitchFamily="34" charset="0"/>
              </a:rPr>
              <a:t>Krakow </a:t>
            </a:r>
            <a:r>
              <a:rPr lang="tr-TR" dirty="0">
                <a:latin typeface="Arial" panose="020B0604020202020204" pitchFamily="34" charset="0"/>
                <a:cs typeface="Arial" panose="020B0604020202020204" pitchFamily="34" charset="0"/>
              </a:rPr>
              <a:t>gibi)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ilk kez manastırların dışında da okumuşlar </a:t>
            </a:r>
            <a:r>
              <a:rPr lang="tr-TR" dirty="0" smtClean="0">
                <a:latin typeface="Arial" panose="020B0604020202020204" pitchFamily="34" charset="0"/>
                <a:cs typeface="Arial" panose="020B0604020202020204" pitchFamily="34" charset="0"/>
              </a:rPr>
              <a:t>görülmeye başlar</a:t>
            </a:r>
          </a:p>
          <a:p>
            <a:r>
              <a:rPr lang="tr-TR" dirty="0">
                <a:latin typeface="Arial" panose="020B0604020202020204" pitchFamily="34" charset="0"/>
                <a:cs typeface="Arial" panose="020B0604020202020204" pitchFamily="34" charset="0"/>
              </a:rPr>
              <a:t>Ortaçağda üniversite kadrolarının hemen hepsi </a:t>
            </a:r>
            <a:r>
              <a:rPr lang="tr-TR" dirty="0" smtClean="0">
                <a:latin typeface="Arial" panose="020B0604020202020204" pitchFamily="34" charset="0"/>
                <a:cs typeface="Arial" panose="020B0604020202020204" pitchFamily="34" charset="0"/>
              </a:rPr>
              <a:t>rahiptir. </a:t>
            </a:r>
            <a:r>
              <a:rPr lang="tr-TR" dirty="0">
                <a:latin typeface="Arial" panose="020B0604020202020204" pitchFamily="34" charset="0"/>
                <a:cs typeface="Arial" panose="020B0604020202020204" pitchFamily="34" charset="0"/>
              </a:rPr>
              <a:t>Üniversite kiliseden </a:t>
            </a:r>
            <a:r>
              <a:rPr lang="tr-TR" dirty="0" smtClean="0">
                <a:latin typeface="Arial" panose="020B0604020202020204" pitchFamily="34" charset="0"/>
                <a:cs typeface="Arial" panose="020B0604020202020204" pitchFamily="34" charset="0"/>
              </a:rPr>
              <a:t>doğmuştur.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2315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Müzelerin </a:t>
            </a:r>
            <a:r>
              <a:rPr lang="tr-TR" dirty="0">
                <a:latin typeface="Arial" panose="020B0604020202020204" pitchFamily="34" charset="0"/>
                <a:cs typeface="Arial" panose="020B0604020202020204" pitchFamily="34" charset="0"/>
              </a:rPr>
              <a:t>düzenlenmesi ise zordu; çünkü merak edilesi nesneler odalarının içerikleri farklıydı ve koleksiyonculuğu </a:t>
            </a:r>
            <a:r>
              <a:rPr lang="tr-TR" dirty="0" smtClean="0">
                <a:latin typeface="Arial" panose="020B0604020202020204" pitchFamily="34" charset="0"/>
                <a:cs typeface="Arial" panose="020B0604020202020204" pitchFamily="34" charset="0"/>
              </a:rPr>
              <a:t>getiriyordu</a:t>
            </a:r>
          </a:p>
          <a:p>
            <a:endParaRPr lang="tr-TR" dirty="0" smtClean="0">
              <a:latin typeface="Arial" panose="020B0604020202020204" pitchFamily="34" charset="0"/>
              <a:cs typeface="Arial" panose="020B0604020202020204" pitchFamily="34" charset="0"/>
            </a:endParaRPr>
          </a:p>
          <a:p>
            <a:r>
              <a:rPr lang="tr-TR" smtClean="0">
                <a:latin typeface="Arial" panose="020B0604020202020204" pitchFamily="34" charset="0"/>
                <a:cs typeface="Arial" panose="020B0604020202020204" pitchFamily="34" charset="0"/>
              </a:rPr>
              <a:t>Buradaki </a:t>
            </a:r>
            <a:r>
              <a:rPr lang="tr-TR" dirty="0">
                <a:latin typeface="Arial" panose="020B0604020202020204" pitchFamily="34" charset="0"/>
                <a:cs typeface="Arial" panose="020B0604020202020204" pitchFamily="34" charset="0"/>
              </a:rPr>
              <a:t>sınıflandırmada temel unsur madde yapısı (yapıldığı malzeme) idi</a:t>
            </a:r>
            <a:r>
              <a:rPr lang="tr-TR" dirty="0" smtClean="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0498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normAutofit/>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Bilgiyi Ortaçağda </a:t>
            </a:r>
            <a:r>
              <a:rPr lang="tr-TR" dirty="0">
                <a:latin typeface="Arial" panose="020B0604020202020204" pitchFamily="34" charset="0"/>
                <a:cs typeface="Arial" panose="020B0604020202020204" pitchFamily="34" charset="0"/>
              </a:rPr>
              <a:t>elinde tutan bir diğer grup </a:t>
            </a:r>
            <a:r>
              <a:rPr lang="tr-TR" b="1" dirty="0" smtClean="0">
                <a:solidFill>
                  <a:schemeClr val="accent2">
                    <a:lumMod val="75000"/>
                  </a:schemeClr>
                </a:solidFill>
                <a:latin typeface="Arial" panose="020B0604020202020204" pitchFamily="34" charset="0"/>
                <a:cs typeface="Arial" panose="020B0604020202020204" pitchFamily="34" charset="0"/>
              </a:rPr>
              <a:t>Loncalardır</a:t>
            </a:r>
          </a:p>
          <a:p>
            <a:r>
              <a:rPr lang="tr-TR" dirty="0" smtClean="0">
                <a:latin typeface="Arial" panose="020B0604020202020204" pitchFamily="34" charset="0"/>
                <a:cs typeface="Arial" panose="020B0604020202020204" pitchFamily="34" charset="0"/>
              </a:rPr>
              <a:t>Üniversitenin görevi </a:t>
            </a:r>
            <a:r>
              <a:rPr lang="tr-TR" dirty="0">
                <a:latin typeface="Arial" panose="020B0604020202020204" pitchFamily="34" charset="0"/>
                <a:cs typeface="Arial" panose="020B0604020202020204" pitchFamily="34" charset="0"/>
              </a:rPr>
              <a:t>bilgi </a:t>
            </a:r>
            <a:r>
              <a:rPr lang="tr-TR" dirty="0" smtClean="0">
                <a:latin typeface="Arial" panose="020B0604020202020204" pitchFamily="34" charset="0"/>
                <a:cs typeface="Arial" panose="020B0604020202020204" pitchFamily="34" charset="0"/>
              </a:rPr>
              <a:t>aktarmaktır; eğitim Liberal </a:t>
            </a:r>
            <a:r>
              <a:rPr lang="tr-TR" dirty="0" err="1">
                <a:latin typeface="Arial" panose="020B0604020202020204" pitchFamily="34" charset="0"/>
                <a:cs typeface="Arial" panose="020B0604020202020204" pitchFamily="34" charset="0"/>
              </a:rPr>
              <a:t>Arts</a:t>
            </a:r>
            <a:r>
              <a:rPr lang="tr-TR" dirty="0">
                <a:latin typeface="Arial" panose="020B0604020202020204" pitchFamily="34" charset="0"/>
                <a:cs typeface="Arial" panose="020B0604020202020204" pitchFamily="34" charset="0"/>
              </a:rPr>
              <a:t> denen 7 </a:t>
            </a:r>
            <a:r>
              <a:rPr lang="tr-TR" dirty="0" smtClean="0">
                <a:latin typeface="Arial" panose="020B0604020202020204" pitchFamily="34" charset="0"/>
                <a:cs typeface="Arial" panose="020B0604020202020204" pitchFamily="34" charset="0"/>
              </a:rPr>
              <a:t>konudadır </a:t>
            </a:r>
          </a:p>
          <a:p>
            <a:r>
              <a:rPr lang="tr-TR" dirty="0" smtClean="0">
                <a:latin typeface="Arial" panose="020B0604020202020204" pitchFamily="34" charset="0"/>
                <a:cs typeface="Arial" panose="020B0604020202020204" pitchFamily="34" charset="0"/>
              </a:rPr>
              <a:t>13.yy </a:t>
            </a:r>
            <a:r>
              <a:rPr lang="tr-TR" dirty="0">
                <a:latin typeface="Arial" panose="020B0604020202020204" pitchFamily="34" charset="0"/>
                <a:cs typeface="Arial" panose="020B0604020202020204" pitchFamily="34" charset="0"/>
              </a:rPr>
              <a:t>itibariyle İtalya’da üniversitelerde</a:t>
            </a:r>
            <a:r>
              <a:rPr lang="tr-TR" b="1" dirty="0">
                <a:solidFill>
                  <a:schemeClr val="accent2">
                    <a:lumMod val="75000"/>
                  </a:schemeClr>
                </a:solidFill>
                <a:latin typeface="Arial" panose="020B0604020202020204" pitchFamily="34" charset="0"/>
                <a:cs typeface="Arial" panose="020B0604020202020204" pitchFamily="34" charset="0"/>
              </a:rPr>
              <a:t> </a:t>
            </a:r>
            <a:r>
              <a:rPr lang="tr-TR" b="1" dirty="0" smtClean="0">
                <a:solidFill>
                  <a:schemeClr val="accent2">
                    <a:lumMod val="75000"/>
                  </a:schemeClr>
                </a:solidFill>
                <a:latin typeface="Arial" panose="020B0604020202020204" pitchFamily="34" charset="0"/>
                <a:cs typeface="Arial" panose="020B0604020202020204" pitchFamily="34" charset="0"/>
              </a:rPr>
              <a:t>insanı </a:t>
            </a:r>
            <a:r>
              <a:rPr lang="tr-TR" b="1" dirty="0">
                <a:solidFill>
                  <a:schemeClr val="accent2">
                    <a:lumMod val="75000"/>
                  </a:schemeClr>
                </a:solidFill>
                <a:latin typeface="Arial" panose="020B0604020202020204" pitchFamily="34" charset="0"/>
                <a:cs typeface="Arial" panose="020B0604020202020204" pitchFamily="34" charset="0"/>
              </a:rPr>
              <a:t>odak alan </a:t>
            </a:r>
            <a:r>
              <a:rPr lang="tr-TR" dirty="0">
                <a:latin typeface="Arial" panose="020B0604020202020204" pitchFamily="34" charset="0"/>
                <a:cs typeface="Arial" panose="020B0604020202020204" pitchFamily="34" charset="0"/>
              </a:rPr>
              <a:t>yeni bir akım </a:t>
            </a:r>
            <a:r>
              <a:rPr lang="tr-TR" dirty="0" smtClean="0">
                <a:latin typeface="Arial" panose="020B0604020202020204" pitchFamily="34" charset="0"/>
                <a:cs typeface="Arial" panose="020B0604020202020204" pitchFamily="34" charset="0"/>
              </a:rPr>
              <a:t>başlar. </a:t>
            </a:r>
            <a:r>
              <a:rPr lang="tr-TR" dirty="0">
                <a:latin typeface="Arial" panose="020B0604020202020204" pitchFamily="34" charset="0"/>
                <a:cs typeface="Arial" panose="020B0604020202020204" pitchFamily="34" charset="0"/>
              </a:rPr>
              <a:t>Bu yeni programın öğrencileri </a:t>
            </a:r>
            <a:r>
              <a:rPr lang="tr-TR" dirty="0" smtClean="0">
                <a:latin typeface="Arial" panose="020B0604020202020204" pitchFamily="34" charset="0"/>
                <a:cs typeface="Arial" panose="020B0604020202020204" pitchFamily="34" charset="0"/>
              </a:rPr>
              <a:t>kendilerini </a:t>
            </a:r>
            <a:r>
              <a:rPr lang="tr-TR" b="1" dirty="0">
                <a:solidFill>
                  <a:schemeClr val="accent2">
                    <a:lumMod val="75000"/>
                  </a:schemeClr>
                </a:solidFill>
                <a:latin typeface="Arial" panose="020B0604020202020204" pitchFamily="34" charset="0"/>
                <a:cs typeface="Arial" panose="020B0604020202020204" pitchFamily="34" charset="0"/>
              </a:rPr>
              <a:t>hümanist</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olarak adlandırır</a:t>
            </a:r>
          </a:p>
          <a:p>
            <a:r>
              <a:rPr lang="tr-TR" dirty="0" smtClean="0">
                <a:latin typeface="Arial" panose="020B0604020202020204" pitchFamily="34" charset="0"/>
                <a:cs typeface="Arial" panose="020B0604020202020204" pitchFamily="34" charset="0"/>
              </a:rPr>
              <a:t>Bunlar Ortaçağ </a:t>
            </a:r>
            <a:r>
              <a:rPr lang="tr-TR" dirty="0">
                <a:latin typeface="Arial" panose="020B0604020202020204" pitchFamily="34" charset="0"/>
                <a:cs typeface="Arial" panose="020B0604020202020204" pitchFamily="34" charset="0"/>
              </a:rPr>
              <a:t>fikirlerine bağlı </a:t>
            </a:r>
            <a:r>
              <a:rPr lang="tr-TR" dirty="0" smtClean="0">
                <a:latin typeface="Arial" panose="020B0604020202020204" pitchFamily="34" charset="0"/>
                <a:cs typeface="Arial" panose="020B0604020202020204" pitchFamily="34" charset="0"/>
              </a:rPr>
              <a:t>kalan diğerlerine </a:t>
            </a:r>
            <a:r>
              <a:rPr lang="tr-TR" b="1" dirty="0" smtClean="0">
                <a:solidFill>
                  <a:schemeClr val="accent2">
                    <a:lumMod val="75000"/>
                  </a:schemeClr>
                </a:solidFill>
                <a:latin typeface="Arial" panose="020B0604020202020204" pitchFamily="34" charset="0"/>
                <a:cs typeface="Arial" panose="020B0604020202020204" pitchFamily="34" charset="0"/>
              </a:rPr>
              <a:t>skolastikler</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adını </a:t>
            </a:r>
            <a:r>
              <a:rPr lang="tr-TR" dirty="0" smtClean="0">
                <a:latin typeface="Arial" panose="020B0604020202020204" pitchFamily="34" charset="0"/>
                <a:cs typeface="Arial" panose="020B0604020202020204" pitchFamily="34" charset="0"/>
              </a:rPr>
              <a:t>takarlar.</a:t>
            </a:r>
          </a:p>
        </p:txBody>
      </p:sp>
    </p:spTree>
    <p:extLst>
      <p:ext uri="{BB962C8B-B14F-4D97-AF65-F5344CB8AC3E}">
        <p14:creationId xmlns:p14="http://schemas.microsoft.com/office/powerpoint/2010/main" val="790320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normAutofit/>
          </a:bodyPr>
          <a:lstStyle/>
          <a:p>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Fikirlerini tartışmalarla </a:t>
            </a:r>
            <a:r>
              <a:rPr lang="tr-TR" dirty="0" smtClean="0">
                <a:latin typeface="Arial" panose="020B0604020202020204" pitchFamily="34" charset="0"/>
                <a:cs typeface="Arial" panose="020B0604020202020204" pitchFamily="34" charset="0"/>
              </a:rPr>
              <a:t>geliştirirler </a:t>
            </a:r>
            <a:r>
              <a:rPr lang="tr-TR" dirty="0">
                <a:latin typeface="Arial" panose="020B0604020202020204" pitchFamily="34" charset="0"/>
                <a:cs typeface="Arial" panose="020B0604020202020204" pitchFamily="34" charset="0"/>
              </a:rPr>
              <a:t>ve kendilerinin oluşturduğu yeni kuruma </a:t>
            </a:r>
            <a:r>
              <a:rPr lang="tr-TR" b="1" dirty="0">
                <a:solidFill>
                  <a:schemeClr val="accent2">
                    <a:lumMod val="75000"/>
                  </a:schemeClr>
                </a:solidFill>
                <a:latin typeface="Arial" panose="020B0604020202020204" pitchFamily="34" charset="0"/>
                <a:cs typeface="Arial" panose="020B0604020202020204" pitchFamily="34" charset="0"/>
              </a:rPr>
              <a:t>akademi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derler</a:t>
            </a:r>
          </a:p>
          <a:p>
            <a:r>
              <a:rPr lang="tr-TR" dirty="0" err="1" smtClean="0">
                <a:latin typeface="Arial" panose="020B0604020202020204" pitchFamily="34" charset="0"/>
                <a:cs typeface="Arial" panose="020B0604020202020204" pitchFamily="34" charset="0"/>
              </a:rPr>
              <a:t>Dante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Petrarcha</a:t>
            </a:r>
            <a:r>
              <a:rPr lang="tr-TR" dirty="0">
                <a:latin typeface="Arial" panose="020B0604020202020204" pitchFamily="34" charset="0"/>
                <a:cs typeface="Arial" panose="020B0604020202020204" pitchFamily="34" charset="0"/>
              </a:rPr>
              <a:t> ve </a:t>
            </a:r>
            <a:r>
              <a:rPr lang="tr-TR" dirty="0" err="1">
                <a:latin typeface="Arial" panose="020B0604020202020204" pitchFamily="34" charset="0"/>
                <a:cs typeface="Arial" panose="020B0604020202020204" pitchFamily="34" charset="0"/>
              </a:rPr>
              <a:t>Boccacio</a:t>
            </a:r>
            <a:r>
              <a:rPr lang="tr-TR" dirty="0">
                <a:latin typeface="Arial" panose="020B0604020202020204" pitchFamily="34" charset="0"/>
                <a:cs typeface="Arial" panose="020B0604020202020204" pitchFamily="34" charset="0"/>
              </a:rPr>
              <a:t> bu akımın tanınmış </a:t>
            </a:r>
            <a:r>
              <a:rPr lang="tr-TR" dirty="0" smtClean="0">
                <a:latin typeface="Arial" panose="020B0604020202020204" pitchFamily="34" charset="0"/>
                <a:cs typeface="Arial" panose="020B0604020202020204" pitchFamily="34" charset="0"/>
              </a:rPr>
              <a:t>isimlerindendir</a:t>
            </a:r>
          </a:p>
          <a:p>
            <a:r>
              <a:rPr lang="tr-TR" dirty="0" smtClean="0">
                <a:latin typeface="Arial" panose="020B0604020202020204" pitchFamily="34" charset="0"/>
                <a:cs typeface="Arial" panose="020B0604020202020204" pitchFamily="34" charset="0"/>
              </a:rPr>
              <a:t>16.yy’da </a:t>
            </a:r>
            <a:r>
              <a:rPr lang="tr-TR" b="1" dirty="0" smtClean="0">
                <a:solidFill>
                  <a:schemeClr val="accent2">
                    <a:lumMod val="75000"/>
                  </a:schemeClr>
                </a:solidFill>
                <a:latin typeface="Arial" panose="020B0604020202020204" pitchFamily="34" charset="0"/>
                <a:cs typeface="Arial" panose="020B0604020202020204" pitchFamily="34" charset="0"/>
              </a:rPr>
              <a:t>siyaset ve tarih konuları </a:t>
            </a:r>
            <a:r>
              <a:rPr lang="tr-TR" dirty="0" smtClean="0">
                <a:latin typeface="Arial" panose="020B0604020202020204" pitchFamily="34" charset="0"/>
                <a:cs typeface="Arial" panose="020B0604020202020204" pitchFamily="34" charset="0"/>
              </a:rPr>
              <a:t>Hümanistler eliyle üniversite programlarına girmeye başlar</a:t>
            </a:r>
          </a:p>
          <a:p>
            <a:r>
              <a:rPr lang="tr-TR" b="1" dirty="0">
                <a:solidFill>
                  <a:schemeClr val="accent2">
                    <a:lumMod val="75000"/>
                  </a:schemeClr>
                </a:solidFill>
                <a:latin typeface="Arial" panose="020B0604020202020204" pitchFamily="34" charset="0"/>
                <a:cs typeface="Arial" panose="020B0604020202020204" pitchFamily="34" charset="0"/>
              </a:rPr>
              <a:t>Okumuşların yaptıkları işler</a:t>
            </a:r>
            <a:r>
              <a:rPr lang="tr-TR" dirty="0">
                <a:latin typeface="Arial" panose="020B0604020202020204" pitchFamily="34" charset="0"/>
                <a:cs typeface="Arial" panose="020B0604020202020204" pitchFamily="34" charset="0"/>
              </a:rPr>
              <a:t>: Öğretmenlik, basımevlerinde provaları düzeltmek, dizinler hazırlamak, çeviriler yapmak ve kitap yazmak gibi işler, hükümdarlara-soylulara-bilginlere ya da bilim derneklerinde yazmanlık yapmak. </a:t>
            </a:r>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1621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normAutofit/>
          </a:bodyPr>
          <a:lstStyle/>
          <a:p>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17.yy’ın başında bilginler arası bağlantıları sağlayarak onların birbirleriyle temasa geçmesini sağlayan </a:t>
            </a:r>
            <a:r>
              <a:rPr lang="tr-TR" b="1" dirty="0">
                <a:solidFill>
                  <a:schemeClr val="accent2">
                    <a:lumMod val="75000"/>
                  </a:schemeClr>
                </a:solidFill>
                <a:latin typeface="Arial" panose="020B0604020202020204" pitchFamily="34" charset="0"/>
                <a:cs typeface="Arial" panose="020B0604020202020204" pitchFamily="34" charset="0"/>
              </a:rPr>
              <a:t>bilgi </a:t>
            </a:r>
            <a:r>
              <a:rPr lang="tr-TR" b="1" dirty="0" smtClean="0">
                <a:solidFill>
                  <a:schemeClr val="accent2">
                    <a:lumMod val="75000"/>
                  </a:schemeClr>
                </a:solidFill>
                <a:latin typeface="Arial" panose="020B0604020202020204" pitchFamily="34" charset="0"/>
                <a:cs typeface="Arial" panose="020B0604020202020204" pitchFamily="34" charset="0"/>
              </a:rPr>
              <a:t>menajerleri </a:t>
            </a:r>
            <a:r>
              <a:rPr lang="tr-TR" dirty="0">
                <a:latin typeface="Arial" panose="020B0604020202020204" pitchFamily="34" charset="0"/>
                <a:cs typeface="Arial" panose="020B0604020202020204" pitchFamily="34" charset="0"/>
              </a:rPr>
              <a:t>ortaya </a:t>
            </a:r>
            <a:r>
              <a:rPr lang="tr-TR" dirty="0" smtClean="0">
                <a:latin typeface="Arial" panose="020B0604020202020204" pitchFamily="34" charset="0"/>
                <a:cs typeface="Arial" panose="020B0604020202020204" pitchFamily="34" charset="0"/>
              </a:rPr>
              <a:t>çıkar. </a:t>
            </a:r>
            <a:r>
              <a:rPr lang="tr-TR" dirty="0">
                <a:latin typeface="Arial" panose="020B0604020202020204" pitchFamily="34" charset="0"/>
                <a:cs typeface="Arial" panose="020B0604020202020204" pitchFamily="34" charset="0"/>
              </a:rPr>
              <a:t>Francis Bacon, </a:t>
            </a:r>
            <a:r>
              <a:rPr lang="tr-TR" dirty="0" err="1">
                <a:latin typeface="Arial" panose="020B0604020202020204" pitchFamily="34" charset="0"/>
                <a:cs typeface="Arial" panose="020B0604020202020204" pitchFamily="34" charset="0"/>
              </a:rPr>
              <a:t>Diderot</a:t>
            </a:r>
            <a:r>
              <a:rPr lang="tr-TR" dirty="0">
                <a:latin typeface="Arial" panose="020B0604020202020204" pitchFamily="34" charset="0"/>
                <a:cs typeface="Arial" panose="020B0604020202020204" pitchFamily="34" charset="0"/>
              </a:rPr>
              <a:t> ve </a:t>
            </a:r>
            <a:r>
              <a:rPr lang="tr-TR" dirty="0" err="1">
                <a:latin typeface="Arial" panose="020B0604020202020204" pitchFamily="34" charset="0"/>
                <a:cs typeface="Arial" panose="020B0604020202020204" pitchFamily="34" charset="0"/>
              </a:rPr>
              <a:t>Leibniz</a:t>
            </a:r>
            <a:r>
              <a:rPr lang="tr-TR" dirty="0">
                <a:latin typeface="Arial" panose="020B0604020202020204" pitchFamily="34" charset="0"/>
                <a:cs typeface="Arial" panose="020B0604020202020204" pitchFamily="34" charset="0"/>
              </a:rPr>
              <a:t> gibi.. </a:t>
            </a:r>
          </a:p>
          <a:p>
            <a:r>
              <a:rPr lang="tr-TR" dirty="0" smtClean="0">
                <a:latin typeface="Arial" panose="020B0604020202020204" pitchFamily="34" charset="0"/>
                <a:cs typeface="Arial" panose="020B0604020202020204" pitchFamily="34" charset="0"/>
              </a:rPr>
              <a:t>17.yy’ın </a:t>
            </a:r>
            <a:r>
              <a:rPr lang="tr-TR" dirty="0">
                <a:latin typeface="Arial" panose="020B0604020202020204" pitchFamily="34" charset="0"/>
                <a:cs typeface="Arial" panose="020B0604020202020204" pitchFamily="34" charset="0"/>
              </a:rPr>
              <a:t>sonlarında bilginlik artık bir meslek olarak tanınmaya </a:t>
            </a:r>
            <a:r>
              <a:rPr lang="tr-TR" dirty="0" smtClean="0">
                <a:latin typeface="Arial" panose="020B0604020202020204" pitchFamily="34" charset="0"/>
                <a:cs typeface="Arial" panose="020B0604020202020204" pitchFamily="34" charset="0"/>
              </a:rPr>
              <a:t>başlar</a:t>
            </a:r>
          </a:p>
          <a:p>
            <a:r>
              <a:rPr lang="tr-TR" dirty="0">
                <a:latin typeface="Arial" panose="020B0604020202020204" pitchFamily="34" charset="0"/>
                <a:cs typeface="Arial" panose="020B0604020202020204" pitchFamily="34" charset="0"/>
              </a:rPr>
              <a:t>Bunun yanı sıra </a:t>
            </a:r>
            <a:r>
              <a:rPr lang="tr-TR" b="1" dirty="0" err="1">
                <a:solidFill>
                  <a:schemeClr val="accent2">
                    <a:lumMod val="75000"/>
                  </a:schemeClr>
                </a:solidFill>
                <a:latin typeface="Arial" panose="020B0604020202020204" pitchFamily="34" charset="0"/>
                <a:cs typeface="Arial" panose="020B0604020202020204" pitchFamily="34" charset="0"/>
              </a:rPr>
              <a:t>Leibniz</a:t>
            </a:r>
            <a:r>
              <a:rPr lang="tr-TR" dirty="0">
                <a:latin typeface="Arial" panose="020B0604020202020204" pitchFamily="34" charset="0"/>
                <a:cs typeface="Arial" panose="020B0604020202020204" pitchFamily="34" charset="0"/>
              </a:rPr>
              <a:t> gibi kişiler önemi artan bir başka iş olan </a:t>
            </a:r>
            <a:r>
              <a:rPr lang="tr-TR" b="1" dirty="0">
                <a:solidFill>
                  <a:schemeClr val="accent2">
                    <a:lumMod val="75000"/>
                  </a:schemeClr>
                </a:solidFill>
                <a:latin typeface="Arial" panose="020B0604020202020204" pitchFamily="34" charset="0"/>
                <a:cs typeface="Arial" panose="020B0604020202020204" pitchFamily="34" charset="0"/>
              </a:rPr>
              <a:t>kütüphanecilik</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yaparlar</a:t>
            </a:r>
          </a:p>
          <a:p>
            <a:r>
              <a:rPr lang="tr-TR" dirty="0">
                <a:latin typeface="Arial" panose="020B0604020202020204" pitchFamily="34" charset="0"/>
                <a:cs typeface="Arial" panose="020B0604020202020204" pitchFamily="34" charset="0"/>
              </a:rPr>
              <a:t>Bu </a:t>
            </a:r>
            <a:r>
              <a:rPr lang="tr-TR" b="1" dirty="0">
                <a:solidFill>
                  <a:schemeClr val="accent2">
                    <a:lumMod val="75000"/>
                  </a:schemeClr>
                </a:solidFill>
                <a:latin typeface="Arial" panose="020B0604020202020204" pitchFamily="34" charset="0"/>
                <a:cs typeface="Arial" panose="020B0604020202020204" pitchFamily="34" charset="0"/>
              </a:rPr>
              <a:t>bilgin</a:t>
            </a:r>
            <a:r>
              <a:rPr lang="tr-TR" dirty="0">
                <a:latin typeface="Arial" panose="020B0604020202020204" pitchFamily="34" charset="0"/>
                <a:cs typeface="Arial" panose="020B0604020202020204" pitchFamily="34" charset="0"/>
              </a:rPr>
              <a:t> </a:t>
            </a:r>
            <a:r>
              <a:rPr lang="tr-TR" b="1" dirty="0">
                <a:solidFill>
                  <a:schemeClr val="accent2">
                    <a:lumMod val="75000"/>
                  </a:schemeClr>
                </a:solidFill>
                <a:latin typeface="Arial" panose="020B0604020202020204" pitchFamily="34" charset="0"/>
                <a:cs typeface="Arial" panose="020B0604020202020204" pitchFamily="34" charset="0"/>
              </a:rPr>
              <a:t>kütüphanecilere</a:t>
            </a:r>
            <a:r>
              <a:rPr lang="tr-TR" dirty="0">
                <a:latin typeface="Arial" panose="020B0604020202020204" pitchFamily="34" charset="0"/>
                <a:cs typeface="Arial" panose="020B0604020202020204" pitchFamily="34" charset="0"/>
              </a:rPr>
              <a:t> yazın cumhuriyetinde </a:t>
            </a:r>
            <a:r>
              <a:rPr lang="tr-TR" b="1" dirty="0">
                <a:solidFill>
                  <a:schemeClr val="accent2">
                    <a:lumMod val="75000"/>
                  </a:schemeClr>
                </a:solidFill>
                <a:latin typeface="Arial" panose="020B0604020202020204" pitchFamily="34" charset="0"/>
                <a:cs typeface="Arial" panose="020B0604020202020204" pitchFamily="34" charset="0"/>
              </a:rPr>
              <a:t>yaşamsal önem taşıyan aracılar </a:t>
            </a:r>
            <a:r>
              <a:rPr lang="tr-TR" dirty="0" smtClean="0">
                <a:latin typeface="Arial" panose="020B0604020202020204" pitchFamily="34" charset="0"/>
                <a:cs typeface="Arial" panose="020B0604020202020204" pitchFamily="34" charset="0"/>
              </a:rPr>
              <a:t>denir.</a:t>
            </a:r>
          </a:p>
        </p:txBody>
      </p:sp>
    </p:spTree>
    <p:extLst>
      <p:ext uri="{BB962C8B-B14F-4D97-AF65-F5344CB8AC3E}">
        <p14:creationId xmlns:p14="http://schemas.microsoft.com/office/powerpoint/2010/main" val="3218348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Okumuşlar </a:t>
            </a:r>
            <a:r>
              <a:rPr lang="tr-TR" dirty="0">
                <a:latin typeface="Arial" panose="020B0604020202020204" pitchFamily="34" charset="0"/>
                <a:cs typeface="Arial" panose="020B0604020202020204" pitchFamily="34" charset="0"/>
              </a:rPr>
              <a:t>hükümdara </a:t>
            </a:r>
            <a:r>
              <a:rPr lang="tr-TR" b="1" dirty="0">
                <a:solidFill>
                  <a:schemeClr val="accent2">
                    <a:lumMod val="75000"/>
                  </a:schemeClr>
                </a:solidFill>
                <a:latin typeface="Arial" panose="020B0604020202020204" pitchFamily="34" charset="0"/>
                <a:cs typeface="Arial" panose="020B0604020202020204" pitchFamily="34" charset="0"/>
              </a:rPr>
              <a:t>danışman</a:t>
            </a:r>
            <a:r>
              <a:rPr lang="tr-TR" dirty="0">
                <a:latin typeface="Arial" panose="020B0604020202020204" pitchFamily="34" charset="0"/>
                <a:cs typeface="Arial" panose="020B0604020202020204" pitchFamily="34" charset="0"/>
              </a:rPr>
              <a:t> ya da </a:t>
            </a:r>
            <a:r>
              <a:rPr lang="tr-TR" b="1" dirty="0">
                <a:solidFill>
                  <a:schemeClr val="accent2">
                    <a:lumMod val="75000"/>
                  </a:schemeClr>
                </a:solidFill>
                <a:latin typeface="Arial" panose="020B0604020202020204" pitchFamily="34" charset="0"/>
                <a:cs typeface="Arial" panose="020B0604020202020204" pitchFamily="34" charset="0"/>
              </a:rPr>
              <a:t>resmi tarihçi</a:t>
            </a:r>
            <a:r>
              <a:rPr lang="tr-TR" dirty="0">
                <a:latin typeface="Arial" panose="020B0604020202020204" pitchFamily="34" charset="0"/>
                <a:cs typeface="Arial" panose="020B0604020202020204" pitchFamily="34" charset="0"/>
              </a:rPr>
              <a:t> olarak hizmet </a:t>
            </a:r>
            <a:r>
              <a:rPr lang="tr-TR" dirty="0" smtClean="0">
                <a:latin typeface="Arial" panose="020B0604020202020204" pitchFamily="34" charset="0"/>
                <a:cs typeface="Arial" panose="020B0604020202020204" pitchFamily="34" charset="0"/>
              </a:rPr>
              <a:t>ederler(ulus </a:t>
            </a:r>
            <a:r>
              <a:rPr lang="tr-TR" dirty="0">
                <a:latin typeface="Arial" panose="020B0604020202020204" pitchFamily="34" charset="0"/>
                <a:cs typeface="Arial" panose="020B0604020202020204" pitchFamily="34" charset="0"/>
              </a:rPr>
              <a:t>devletle birlikte bu tür görevler </a:t>
            </a:r>
            <a:r>
              <a:rPr lang="tr-TR" dirty="0" smtClean="0">
                <a:latin typeface="Arial" panose="020B0604020202020204" pitchFamily="34" charset="0"/>
                <a:cs typeface="Arial" panose="020B0604020202020204" pitchFamily="34" charset="0"/>
              </a:rPr>
              <a:t>artar)</a:t>
            </a:r>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Okumuşlar kimi zaman gruplar, </a:t>
            </a:r>
            <a:r>
              <a:rPr lang="tr-TR" b="1" dirty="0">
                <a:solidFill>
                  <a:schemeClr val="accent2">
                    <a:lumMod val="75000"/>
                  </a:schemeClr>
                </a:solidFill>
                <a:latin typeface="Arial" panose="020B0604020202020204" pitchFamily="34" charset="0"/>
                <a:cs typeface="Arial" panose="020B0604020202020204" pitchFamily="34" charset="0"/>
              </a:rPr>
              <a:t>topluluklar</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oluştururlar(Fransa’dan </a:t>
            </a:r>
            <a:r>
              <a:rPr lang="tr-TR" dirty="0">
                <a:latin typeface="Arial" panose="020B0604020202020204" pitchFamily="34" charset="0"/>
                <a:cs typeface="Arial" panose="020B0604020202020204" pitchFamily="34" charset="0"/>
              </a:rPr>
              <a:t>kaçıp Hollanda’ya sığınanlar gibi</a:t>
            </a:r>
            <a:r>
              <a:rPr lang="tr-TR" dirty="0" smtClean="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Bu gruplar </a:t>
            </a:r>
            <a:r>
              <a:rPr lang="tr-TR" b="1" dirty="0">
                <a:solidFill>
                  <a:schemeClr val="accent2">
                    <a:lumMod val="75000"/>
                  </a:schemeClr>
                </a:solidFill>
                <a:latin typeface="Arial" panose="020B0604020202020204" pitchFamily="34" charset="0"/>
                <a:cs typeface="Arial" panose="020B0604020202020204" pitchFamily="34" charset="0"/>
              </a:rPr>
              <a:t>bilgi ve kültür dergileri </a:t>
            </a:r>
            <a:r>
              <a:rPr lang="tr-TR" dirty="0" smtClean="0">
                <a:latin typeface="Arial" panose="020B0604020202020204" pitchFamily="34" charset="0"/>
                <a:cs typeface="Arial" panose="020B0604020202020204" pitchFamily="34" charset="0"/>
              </a:rPr>
              <a:t>çıkarırlar </a:t>
            </a:r>
            <a:r>
              <a:rPr lang="tr-TR" dirty="0">
                <a:latin typeface="Arial" panose="020B0604020202020204" pitchFamily="34" charset="0"/>
                <a:cs typeface="Arial" panose="020B0604020202020204" pitchFamily="34" charset="0"/>
              </a:rPr>
              <a:t>bazıları ise </a:t>
            </a:r>
            <a:r>
              <a:rPr lang="tr-TR" b="1" dirty="0" err="1">
                <a:solidFill>
                  <a:schemeClr val="accent2">
                    <a:lumMod val="75000"/>
                  </a:schemeClr>
                </a:solidFill>
                <a:latin typeface="Arial" panose="020B0604020202020204" pitchFamily="34" charset="0"/>
                <a:cs typeface="Arial" panose="020B0604020202020204" pitchFamily="34" charset="0"/>
              </a:rPr>
              <a:t>journal</a:t>
            </a:r>
            <a:r>
              <a:rPr lang="tr-TR" b="1" dirty="0">
                <a:solidFill>
                  <a:schemeClr val="accent2">
                    <a:lumMod val="75000"/>
                  </a:schemeClr>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adını verdikleri ve daha çok haber veren gündelik ya da haftalık dergiler yayınlamaya </a:t>
            </a:r>
            <a:r>
              <a:rPr lang="tr-TR" dirty="0" smtClean="0">
                <a:latin typeface="Arial" panose="020B0604020202020204" pitchFamily="34" charset="0"/>
                <a:cs typeface="Arial" panose="020B0604020202020204" pitchFamily="34" charset="0"/>
              </a:rPr>
              <a:t>başlar</a:t>
            </a:r>
            <a:r>
              <a:rPr lang="tr-TR" dirty="0">
                <a:latin typeface="Arial" panose="020B0604020202020204" pitchFamily="34" charset="0"/>
                <a:cs typeface="Arial" panose="020B0604020202020204" pitchFamily="34" charset="0"/>
              </a:rPr>
              <a:t>. Bunlar kendi </a:t>
            </a:r>
            <a:r>
              <a:rPr lang="tr-TR" b="1" dirty="0">
                <a:solidFill>
                  <a:schemeClr val="accent2">
                    <a:lumMod val="75000"/>
                  </a:schemeClr>
                </a:solidFill>
                <a:latin typeface="Arial" panose="020B0604020202020204" pitchFamily="34" charset="0"/>
                <a:cs typeface="Arial" panose="020B0604020202020204" pitchFamily="34" charset="0"/>
              </a:rPr>
              <a:t>okur kitlelerini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yaratırlar.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0213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Norber</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Elias</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akademik bölümlerin egemen devletlerin bazı özelliklerini taşıdığını ve bunların </a:t>
            </a:r>
            <a:r>
              <a:rPr lang="tr-TR" b="1" dirty="0">
                <a:solidFill>
                  <a:schemeClr val="accent2">
                    <a:lumMod val="75000"/>
                  </a:schemeClr>
                </a:solidFill>
                <a:latin typeface="Arial" panose="020B0604020202020204" pitchFamily="34" charset="0"/>
                <a:cs typeface="Arial" panose="020B0604020202020204" pitchFamily="34" charset="0"/>
              </a:rPr>
              <a:t>kaynaklara erişmek </a:t>
            </a:r>
            <a:r>
              <a:rPr lang="tr-TR" dirty="0">
                <a:latin typeface="Arial" panose="020B0604020202020204" pitchFamily="34" charset="0"/>
                <a:cs typeface="Arial" panose="020B0604020202020204" pitchFamily="34" charset="0"/>
              </a:rPr>
              <a:t>için nasıl birbirleriyle yarıştıklarını ve tekeller kurup başkalarını dışlama girişiminde </a:t>
            </a:r>
            <a:r>
              <a:rPr lang="tr-TR" dirty="0" smtClean="0">
                <a:latin typeface="Arial" panose="020B0604020202020204" pitchFamily="34" charset="0"/>
                <a:cs typeface="Arial" panose="020B0604020202020204" pitchFamily="34" charset="0"/>
              </a:rPr>
              <a:t>bulunduklarından söz eder.</a:t>
            </a:r>
          </a:p>
          <a:p>
            <a:pPr marL="0" indent="0">
              <a:buNone/>
            </a:pP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Benzer </a:t>
            </a:r>
            <a:r>
              <a:rPr lang="tr-TR" b="1" dirty="0">
                <a:solidFill>
                  <a:schemeClr val="accent2">
                    <a:lumMod val="75000"/>
                  </a:schemeClr>
                </a:solidFill>
                <a:latin typeface="Arial" panose="020B0604020202020204" pitchFamily="34" charset="0"/>
                <a:cs typeface="Arial" panose="020B0604020202020204" pitchFamily="34" charset="0"/>
              </a:rPr>
              <a:t>tekelleşme</a:t>
            </a:r>
            <a:r>
              <a:rPr lang="tr-TR" dirty="0">
                <a:latin typeface="Arial" panose="020B0604020202020204" pitchFamily="34" charset="0"/>
                <a:cs typeface="Arial" panose="020B0604020202020204" pitchFamily="34" charset="0"/>
              </a:rPr>
              <a:t> ve </a:t>
            </a:r>
            <a:r>
              <a:rPr lang="tr-TR" b="1" dirty="0">
                <a:solidFill>
                  <a:schemeClr val="accent2">
                    <a:lumMod val="75000"/>
                  </a:schemeClr>
                </a:solidFill>
                <a:latin typeface="Arial" panose="020B0604020202020204" pitchFamily="34" charset="0"/>
                <a:cs typeface="Arial" panose="020B0604020202020204" pitchFamily="34" charset="0"/>
              </a:rPr>
              <a:t>dışlama</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stratejileri </a:t>
            </a:r>
            <a:r>
              <a:rPr lang="tr-TR" dirty="0">
                <a:latin typeface="Arial" panose="020B0604020202020204" pitchFamily="34" charset="0"/>
                <a:cs typeface="Arial" panose="020B0604020202020204" pitchFamily="34" charset="0"/>
              </a:rPr>
              <a:t>mesleklerin tarihinde de </a:t>
            </a:r>
            <a:r>
              <a:rPr lang="tr-TR" dirty="0" smtClean="0">
                <a:latin typeface="Arial" panose="020B0604020202020204" pitchFamily="34" charset="0"/>
                <a:cs typeface="Arial" panose="020B0604020202020204" pitchFamily="34" charset="0"/>
              </a:rPr>
              <a:t>görülür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6550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Denizaşırı </a:t>
            </a:r>
            <a:r>
              <a:rPr lang="tr-TR" b="1" dirty="0">
                <a:solidFill>
                  <a:schemeClr val="accent2">
                    <a:lumMod val="75000"/>
                  </a:schemeClr>
                </a:solidFill>
                <a:latin typeface="Arial" panose="020B0604020202020204" pitchFamily="34" charset="0"/>
                <a:cs typeface="Arial" panose="020B0604020202020204" pitchFamily="34" charset="0"/>
              </a:rPr>
              <a:t>ticaret gemileri </a:t>
            </a:r>
            <a:r>
              <a:rPr lang="tr-TR" dirty="0">
                <a:latin typeface="Arial" panose="020B0604020202020204" pitchFamily="34" charset="0"/>
                <a:cs typeface="Arial" panose="020B0604020202020204" pitchFamily="34" charset="0"/>
              </a:rPr>
              <a:t>yalnız tüccarları değil </a:t>
            </a:r>
            <a:r>
              <a:rPr lang="tr-TR" b="1" dirty="0">
                <a:solidFill>
                  <a:schemeClr val="accent2">
                    <a:lumMod val="75000"/>
                  </a:schemeClr>
                </a:solidFill>
                <a:latin typeface="Arial" panose="020B0604020202020204" pitchFamily="34" charset="0"/>
                <a:cs typeface="Arial" panose="020B0604020202020204" pitchFamily="34" charset="0"/>
              </a:rPr>
              <a:t>gezgin ve bilginleri </a:t>
            </a:r>
            <a:r>
              <a:rPr lang="tr-TR" dirty="0">
                <a:latin typeface="Arial" panose="020B0604020202020204" pitchFamily="34" charset="0"/>
                <a:cs typeface="Arial" panose="020B0604020202020204" pitchFamily="34" charset="0"/>
              </a:rPr>
              <a:t>de taşıyor ve uzak diyarlardan </a:t>
            </a:r>
            <a:r>
              <a:rPr lang="tr-TR" b="1" dirty="0">
                <a:solidFill>
                  <a:schemeClr val="accent2">
                    <a:lumMod val="75000"/>
                  </a:schemeClr>
                </a:solidFill>
                <a:latin typeface="Arial" panose="020B0604020202020204" pitchFamily="34" charset="0"/>
                <a:cs typeface="Arial" panose="020B0604020202020204" pitchFamily="34" charset="0"/>
              </a:rPr>
              <a:t>bilgi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getiriyorlardı</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Örneğin </a:t>
            </a:r>
            <a:r>
              <a:rPr lang="tr-TR" dirty="0">
                <a:latin typeface="Arial" panose="020B0604020202020204" pitchFamily="34" charset="0"/>
                <a:cs typeface="Arial" panose="020B0604020202020204" pitchFamily="34" charset="0"/>
              </a:rPr>
              <a:t>15.yy’da Asya’dan gelen mallar ve bilgi, Lizbon’da kurulan </a:t>
            </a:r>
            <a:r>
              <a:rPr lang="tr-TR" b="1" dirty="0">
                <a:solidFill>
                  <a:schemeClr val="accent2">
                    <a:lumMod val="75000"/>
                  </a:schemeClr>
                </a:solidFill>
                <a:latin typeface="Arial" panose="020B0604020202020204" pitchFamily="34" charset="0"/>
                <a:cs typeface="Arial" panose="020B0604020202020204" pitchFamily="34" charset="0"/>
              </a:rPr>
              <a:t>Hindistan Evine </a:t>
            </a:r>
            <a:r>
              <a:rPr lang="tr-TR" dirty="0">
                <a:latin typeface="Arial" panose="020B0604020202020204" pitchFamily="34" charset="0"/>
                <a:cs typeface="Arial" panose="020B0604020202020204" pitchFamily="34" charset="0"/>
              </a:rPr>
              <a:t>ulaşıyordu.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Tüccar</a:t>
            </a:r>
            <a:r>
              <a:rPr lang="tr-TR" dirty="0">
                <a:latin typeface="Arial" panose="020B0604020202020204" pitchFamily="34" charset="0"/>
                <a:cs typeface="Arial" panose="020B0604020202020204" pitchFamily="34" charset="0"/>
              </a:rPr>
              <a:t>, seyyah ve diplomatların raporlarından yararlanılıyordu. </a:t>
            </a:r>
            <a:endParaRPr lang="tr-TR" dirty="0" smtClean="0">
              <a:latin typeface="Arial" panose="020B0604020202020204" pitchFamily="34" charset="0"/>
              <a:cs typeface="Arial" panose="020B0604020202020204" pitchFamily="34" charset="0"/>
            </a:endParaRPr>
          </a:p>
          <a:p>
            <a:r>
              <a:rPr lang="tr-TR" b="1" dirty="0" smtClean="0">
                <a:solidFill>
                  <a:schemeClr val="accent2">
                    <a:lumMod val="75000"/>
                  </a:schemeClr>
                </a:solidFill>
                <a:latin typeface="Arial" panose="020B0604020202020204" pitchFamily="34" charset="0"/>
                <a:cs typeface="Arial" panose="020B0604020202020204" pitchFamily="34" charset="0"/>
              </a:rPr>
              <a:t>Çeviri </a:t>
            </a:r>
            <a:r>
              <a:rPr lang="tr-TR" b="1" dirty="0">
                <a:solidFill>
                  <a:schemeClr val="accent2">
                    <a:lumMod val="75000"/>
                  </a:schemeClr>
                </a:solidFill>
                <a:latin typeface="Arial" panose="020B0604020202020204" pitchFamily="34" charset="0"/>
                <a:cs typeface="Arial" panose="020B0604020202020204" pitchFamily="34" charset="0"/>
              </a:rPr>
              <a:t>faaliyetinin </a:t>
            </a:r>
            <a:r>
              <a:rPr lang="tr-TR" dirty="0">
                <a:latin typeface="Arial" panose="020B0604020202020204" pitchFamily="34" charset="0"/>
                <a:cs typeface="Arial" panose="020B0604020202020204" pitchFamily="34" charset="0"/>
              </a:rPr>
              <a:t>artması </a:t>
            </a:r>
            <a:r>
              <a:rPr lang="tr-TR" b="1" dirty="0">
                <a:solidFill>
                  <a:schemeClr val="accent2">
                    <a:lumMod val="75000"/>
                  </a:schemeClr>
                </a:solidFill>
                <a:latin typeface="Arial" panose="020B0604020202020204" pitchFamily="34" charset="0"/>
                <a:cs typeface="Arial" panose="020B0604020202020204" pitchFamily="34" charset="0"/>
              </a:rPr>
              <a:t>dil sözlüklerinin </a:t>
            </a:r>
            <a:r>
              <a:rPr lang="tr-TR" dirty="0">
                <a:latin typeface="Arial" panose="020B0604020202020204" pitchFamily="34" charset="0"/>
                <a:cs typeface="Arial" panose="020B0604020202020204" pitchFamily="34" charset="0"/>
              </a:rPr>
              <a:t>çıkması(Roma’da İtalyanca-Türkçe, Ermenice, Gürcüce, Arapça, Farsça ve </a:t>
            </a:r>
            <a:r>
              <a:rPr lang="tr-TR" dirty="0" err="1">
                <a:latin typeface="Arial" panose="020B0604020202020204" pitchFamily="34" charset="0"/>
                <a:cs typeface="Arial" panose="020B0604020202020204" pitchFamily="34" charset="0"/>
              </a:rPr>
              <a:t>Vietnemca</a:t>
            </a:r>
            <a:r>
              <a:rPr lang="tr-TR" dirty="0">
                <a:latin typeface="Arial" panose="020B0604020202020204" pitchFamily="34" charset="0"/>
                <a:cs typeface="Arial" panose="020B0604020202020204" pitchFamily="34" charset="0"/>
              </a:rPr>
              <a:t> sözlükler </a:t>
            </a:r>
            <a:r>
              <a:rPr lang="tr-TR" dirty="0" smtClean="0">
                <a:latin typeface="Arial" panose="020B0604020202020204" pitchFamily="34" charset="0"/>
                <a:cs typeface="Arial" panose="020B0604020202020204" pitchFamily="34" charset="0"/>
              </a:rPr>
              <a:t>yayınlanmıştı)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7372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chemeClr val="accent2">
              <a:lumMod val="20000"/>
              <a:lumOff val="80000"/>
            </a:schemeClr>
          </a:solidFill>
        </p:spPr>
        <p:txBody>
          <a:bodyPr/>
          <a:lstStyle/>
          <a:p>
            <a:endParaRPr lang="tr-TR" dirty="0" smtClean="0">
              <a:latin typeface="Arial" panose="020B0604020202020204" pitchFamily="34" charset="0"/>
              <a:cs typeface="Arial" panose="020B0604020202020204" pitchFamily="34" charset="0"/>
            </a:endParaRPr>
          </a:p>
          <a:p>
            <a:r>
              <a:rPr lang="tr-TR" b="1" dirty="0" smtClean="0">
                <a:solidFill>
                  <a:schemeClr val="accent2">
                    <a:lumMod val="75000"/>
                  </a:schemeClr>
                </a:solidFill>
                <a:latin typeface="Arial" panose="020B0604020202020204" pitchFamily="34" charset="0"/>
                <a:cs typeface="Arial" panose="020B0604020202020204" pitchFamily="34" charset="0"/>
              </a:rPr>
              <a:t>Üniversitelerde </a:t>
            </a:r>
            <a:r>
              <a:rPr lang="tr-TR" b="1" dirty="0">
                <a:solidFill>
                  <a:schemeClr val="accent2">
                    <a:lumMod val="75000"/>
                  </a:schemeClr>
                </a:solidFill>
                <a:latin typeface="Arial" panose="020B0604020202020204" pitchFamily="34" charset="0"/>
                <a:cs typeface="Arial" panose="020B0604020202020204" pitchFamily="34" charset="0"/>
              </a:rPr>
              <a:t>kütüphane, dershaneye rakip oldu.</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Üniversite </a:t>
            </a:r>
            <a:r>
              <a:rPr lang="tr-TR" dirty="0">
                <a:latin typeface="Arial" panose="020B0604020202020204" pitchFamily="34" charset="0"/>
                <a:cs typeface="Arial" panose="020B0604020202020204" pitchFamily="34" charset="0"/>
              </a:rPr>
              <a:t>dışında belli birtakım </a:t>
            </a:r>
            <a:r>
              <a:rPr lang="tr-TR" b="1" dirty="0">
                <a:solidFill>
                  <a:schemeClr val="accent2">
                    <a:lumMod val="75000"/>
                  </a:schemeClr>
                </a:solidFill>
                <a:latin typeface="Arial" panose="020B0604020202020204" pitchFamily="34" charset="0"/>
                <a:cs typeface="Arial" panose="020B0604020202020204" pitchFamily="34" charset="0"/>
              </a:rPr>
              <a:t>kütüphaneler</a:t>
            </a:r>
            <a:r>
              <a:rPr lang="tr-TR" dirty="0">
                <a:latin typeface="Arial" panose="020B0604020202020204" pitchFamily="34" charset="0"/>
                <a:cs typeface="Arial" panose="020B0604020202020204" pitchFamily="34" charset="0"/>
              </a:rPr>
              <a:t> (özel/kamu) kitap okunan yerler olmaktan başka </a:t>
            </a:r>
            <a:r>
              <a:rPr lang="tr-TR" b="1" dirty="0">
                <a:solidFill>
                  <a:schemeClr val="accent2">
                    <a:lumMod val="75000"/>
                  </a:schemeClr>
                </a:solidFill>
                <a:latin typeface="Arial" panose="020B0604020202020204" pitchFamily="34" charset="0"/>
                <a:cs typeface="Arial" panose="020B0604020202020204" pitchFamily="34" charset="0"/>
              </a:rPr>
              <a:t>bilgiye dayalı toplumsallaşmanın </a:t>
            </a:r>
            <a:r>
              <a:rPr lang="tr-TR" dirty="0">
                <a:latin typeface="Arial" panose="020B0604020202020204" pitchFamily="34" charset="0"/>
                <a:cs typeface="Arial" panose="020B0604020202020204" pitchFamily="34" charset="0"/>
              </a:rPr>
              <a:t>bilgi ve fikir alışverişi yapmanın mekanları, </a:t>
            </a:r>
            <a:r>
              <a:rPr lang="tr-TR" b="1" dirty="0">
                <a:solidFill>
                  <a:schemeClr val="accent2">
                    <a:lumMod val="75000"/>
                  </a:schemeClr>
                </a:solidFill>
                <a:latin typeface="Arial" panose="020B0604020202020204" pitchFamily="34" charset="0"/>
                <a:cs typeface="Arial" panose="020B0604020202020204" pitchFamily="34" charset="0"/>
              </a:rPr>
              <a:t>bilginlik merkezleri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oldular</a:t>
            </a:r>
          </a:p>
          <a:p>
            <a:r>
              <a:rPr lang="tr-TR" b="1" dirty="0" smtClean="0">
                <a:solidFill>
                  <a:schemeClr val="accent2">
                    <a:lumMod val="75000"/>
                  </a:schemeClr>
                </a:solidFill>
                <a:latin typeface="Arial" panose="020B0604020202020204" pitchFamily="34" charset="0"/>
                <a:cs typeface="Arial" panose="020B0604020202020204" pitchFamily="34" charset="0"/>
              </a:rPr>
              <a:t>Kütüphaneci </a:t>
            </a:r>
            <a:r>
              <a:rPr lang="tr-TR" b="1" dirty="0">
                <a:solidFill>
                  <a:schemeClr val="accent2">
                    <a:lumMod val="75000"/>
                  </a:schemeClr>
                </a:solidFill>
                <a:latin typeface="Arial" panose="020B0604020202020204" pitchFamily="34" charset="0"/>
                <a:cs typeface="Arial" panose="020B0604020202020204" pitchFamily="34" charset="0"/>
              </a:rPr>
              <a:t>evrensel öğrenimin ilerlemesinde bir etmen olmalıydı</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b="1" dirty="0" smtClean="0">
                <a:solidFill>
                  <a:schemeClr val="accent2">
                    <a:lumMod val="75000"/>
                  </a:schemeClr>
                </a:solidFill>
                <a:latin typeface="Arial" panose="020B0604020202020204" pitchFamily="34" charset="0"/>
                <a:cs typeface="Arial" panose="020B0604020202020204" pitchFamily="34" charset="0"/>
              </a:rPr>
              <a:t>Bilginin </a:t>
            </a:r>
            <a:r>
              <a:rPr lang="tr-TR" b="1" dirty="0">
                <a:solidFill>
                  <a:schemeClr val="accent2">
                    <a:lumMod val="75000"/>
                  </a:schemeClr>
                </a:solidFill>
                <a:latin typeface="Arial" panose="020B0604020202020204" pitchFamily="34" charset="0"/>
                <a:cs typeface="Arial" panose="020B0604020202020204" pitchFamily="34" charset="0"/>
              </a:rPr>
              <a:t>yerleşim yerleri </a:t>
            </a:r>
            <a:r>
              <a:rPr lang="tr-TR" dirty="0">
                <a:latin typeface="Arial" panose="020B0604020202020204" pitchFamily="34" charset="0"/>
                <a:cs typeface="Arial" panose="020B0604020202020204" pitchFamily="34" charset="0"/>
              </a:rPr>
              <a:t>Venedik, Roma, Paris, Amsterdam ve Londra gibi büyük şehirlerde görece çoğaldı. </a:t>
            </a:r>
          </a:p>
        </p:txBody>
      </p:sp>
    </p:spTree>
    <p:extLst>
      <p:ext uri="{BB962C8B-B14F-4D97-AF65-F5344CB8AC3E}">
        <p14:creationId xmlns:p14="http://schemas.microsoft.com/office/powerpoint/2010/main" val="168677589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1011</Words>
  <Application>Microsoft Office PowerPoint</Application>
  <PresentationFormat>Ekran Gösterisi (4:3)</PresentationFormat>
  <Paragraphs>79</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Calibri</vt:lpstr>
      <vt:lpstr>Ofis Teması</vt:lpstr>
      <vt:lpstr>PowerPoint Sunusu</vt:lpstr>
      <vt:lpstr>Bilgiyi Elinde Tutanlar-Yayanlar</vt:lpstr>
      <vt:lpstr>PowerPoint Sunusu</vt:lpstr>
      <vt:lpstr>PowerPoint Sunusu</vt:lpstr>
      <vt:lpstr>PowerPoint Sunusu</vt:lpstr>
      <vt:lpstr>PowerPoint Sunusu</vt:lpstr>
      <vt:lpstr>PowerPoint Sunusu</vt:lpstr>
      <vt:lpstr>PowerPoint Sunusu</vt:lpstr>
      <vt:lpstr>PowerPoint Sunusu</vt:lpstr>
      <vt:lpstr>Bilginin Yerleştiği Merkezler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Tulay Fenerci</cp:lastModifiedBy>
  <cp:revision>16</cp:revision>
  <dcterms:created xsi:type="dcterms:W3CDTF">2018-03-02T09:57:54Z</dcterms:created>
  <dcterms:modified xsi:type="dcterms:W3CDTF">2018-03-14T10:01:56Z</dcterms:modified>
</cp:coreProperties>
</file>