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6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4" autoAdjust="0"/>
    <p:restoredTop sz="94624"/>
  </p:normalViewPr>
  <p:slideViewPr>
    <p:cSldViewPr>
      <p:cViewPr varScale="1">
        <p:scale>
          <a:sx n="106" d="100"/>
          <a:sy n="106" d="100"/>
        </p:scale>
        <p:origin x="179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931988"/>
            <a:ext cx="6447501" cy="2595460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4527448"/>
            <a:ext cx="644750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7CF4E-8E1B-4735-AF87-75E1EDE6DF15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FF69-527B-4D2E-8DCC-5C8DB1ADE2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502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8790" y="994410"/>
            <a:ext cx="2401784" cy="130695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655" y="857251"/>
            <a:ext cx="1526345" cy="1445456"/>
          </a:xfrm>
          <a:prstGeom prst="rect">
            <a:avLst/>
          </a:prstGeom>
        </p:spPr>
      </p:pic>
      <p:sp>
        <p:nvSpPr>
          <p:cNvPr id="6" name="Akış Çizelgesi: Delikli Teyp 5"/>
          <p:cNvSpPr/>
          <p:nvPr/>
        </p:nvSpPr>
        <p:spPr>
          <a:xfrm>
            <a:off x="1740877" y="1297613"/>
            <a:ext cx="5465300" cy="1382315"/>
          </a:xfrm>
          <a:prstGeom prst="flowChartPunchedTap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000" b="1" dirty="0">
                <a:solidFill>
                  <a:schemeClr val="tx1"/>
                </a:solidFill>
                <a:latin typeface="Arial Rounded MT Bold" pitchFamily="34" charset="0"/>
              </a:rPr>
              <a:t>ZİHİNSEL ENGELLİ ÇOCUKLAR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2103651" y="2990893"/>
            <a:ext cx="4858702" cy="117724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tr-TR" sz="3600" b="1" dirty="0"/>
              <a:t>Sağlık Bilimleri Fakültesi </a:t>
            </a:r>
          </a:p>
          <a:p>
            <a:pPr algn="ctr"/>
            <a:r>
              <a:rPr lang="tr-TR" sz="3600" b="1" dirty="0"/>
              <a:t>Çocuk Gelişimi Bölümü</a:t>
            </a:r>
          </a:p>
        </p:txBody>
      </p:sp>
    </p:spTree>
    <p:extLst>
      <p:ext uri="{BB962C8B-B14F-4D97-AF65-F5344CB8AC3E}">
        <p14:creationId xmlns:p14="http://schemas.microsoft.com/office/powerpoint/2010/main" val="2638130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196752"/>
            <a:ext cx="8075240" cy="2332856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Uygulamada kullanılacak olan öğretim yöntemleri ve materyalleri,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Değerlendirme yöntemleri,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Verilecek ek özel eğitim hizmetlerinin özelliklerinin belirlenmesi.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Yuvarlatılmış Dikdörtgen"/>
          <p:cNvSpPr/>
          <p:nvPr/>
        </p:nvSpPr>
        <p:spPr>
          <a:xfrm>
            <a:off x="2483768" y="692696"/>
            <a:ext cx="4464496" cy="43204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DEĞERLENDİRME</a:t>
            </a:r>
          </a:p>
        </p:txBody>
      </p:sp>
      <p:sp>
        <p:nvSpPr>
          <p:cNvPr id="12" name="11 Metin kutusu"/>
          <p:cNvSpPr txBox="1"/>
          <p:nvPr/>
        </p:nvSpPr>
        <p:spPr>
          <a:xfrm>
            <a:off x="683568" y="1700808"/>
            <a:ext cx="79928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Anne ve babadan çocuğun özgeçmişi ile ilgili bilgi alınır.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Anne babalar değerlendirme sürecinde yer almaktadır.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Nitelikli uzmanlar grubunun yaptığı değerlendirme sonuçlarına beraberce bakarlar ve çocuğun özel eğitime uygunluğuna beraberce karar verirler.</a:t>
            </a:r>
          </a:p>
          <a:p>
            <a:endParaRPr lang="tr-TR" sz="2400" dirty="0">
              <a:latin typeface="Arial Rounded MT Bold" pitchFamily="34" charset="0"/>
            </a:endParaRPr>
          </a:p>
          <a:p>
            <a:endParaRPr lang="tr-TR" sz="2400" dirty="0">
              <a:latin typeface="Arial Rounded MT Bold" pitchFamily="34" charset="0"/>
            </a:endParaRPr>
          </a:p>
          <a:p>
            <a:endParaRPr lang="tr-TR" sz="2400" dirty="0"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124744"/>
            <a:ext cx="8352928" cy="307233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Değerlendirme sonucu çocuğun engeliyle ilgili tüm alanları kapsamalı,çocuk için en uygun eğitime karar vermek ve özel eğitimle ilişkili servislere uygunluğuna karar vermek için kullanılmalıdır.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BEP sürecinin etkili bir şekilde sürdürülebilmesi için anne babalar diğer üyeleri dinlemeli ve onlarla bilgi paylaşımında bulunmalıdır.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D7B7D9-CFA5-0B46-80CF-41ACD194D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2C762CB0-387E-0540-BC6E-0DC73BFC1D71}"/>
              </a:ext>
            </a:extLst>
          </p:cNvPr>
          <p:cNvGraphicFramePr>
            <a:graphicFrameLocks noGrp="1"/>
          </p:cNvGraphicFramePr>
          <p:nvPr/>
        </p:nvGraphicFramePr>
        <p:xfrm>
          <a:off x="628650" y="3138131"/>
          <a:ext cx="7886700" cy="149352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854030760"/>
                    </a:ext>
                  </a:extLst>
                </a:gridCol>
              </a:tblGrid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Farklı gelişen çocuklar. (Edt. Adnan Kulaksızoğlu). Epsilon Yayıncılık,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1513140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Özsoy, Yahya. Özyürek, M. ve Eripek, S. 2001.Özel Eğitime Giriş. Karatepe Yayınları,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06873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Anonim. 2003. Özel eğitime giriş. (Edt. Ayşegül Ataman). Gündüz Eğitim ve Yayıncılık,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4592128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Ceylan, R. ve N. Aral, “Entegre Eğitim”. Erken Çocukluk Gelişimi ve Eğitim, ed.Y.Fazlıoğlu, 437-462, Kriter Yayınları, İstanbul, 2009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2684162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>
                          <a:effectLst/>
                        </a:rPr>
                        <a:t>Eripek.2010. Zihinsel Yetersizliği Olan Çocuklar.Maya Akademi Yayıncılık, Ankara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831987"/>
                  </a:ext>
                </a:extLst>
              </a:tr>
              <a:tr h="205740">
                <a:tc>
                  <a:txBody>
                    <a:bodyPr/>
                    <a:lstStyle/>
                    <a:p>
                      <a:r>
                        <a:rPr lang="tr-TR" sz="1400" dirty="0">
                          <a:effectLst/>
                        </a:rPr>
                        <a:t>Yörükoğlu, A. 1997. Çocuk ruh sağlığı. Özgür Yayınları, İstanbul.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3600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6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1547664" y="1412776"/>
            <a:ext cx="6192688" cy="352839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b="1" dirty="0">
                <a:solidFill>
                  <a:schemeClr val="tx1"/>
                </a:solidFill>
                <a:latin typeface="Arial Rounded MT Bold" pitchFamily="34" charset="0"/>
              </a:rPr>
              <a:t>ZİHİNSEL ENGELLİ ÇOCUKLARA YÖNELİK PROGRAM HAZIRLAMA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305293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Bireyselleştirilmiş eğitim programı,özel gereksinimli öğrencinin eğitsel gereksinimlerinin en üst düzeyde karşılanmasını sağlamak üzere hazırlanmış olan yazılı bir dökümandır.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Özel gereksinimli olarak tanılanmış tüm çocuklar bireyselleştirilmiş eğitim programı için uygun adaylardır.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1043608" y="836712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latin typeface="Arial Rounded MT Bold" pitchFamily="34" charset="0"/>
              </a:rPr>
              <a:t>       BEP NEDİR VE KİMLERİ KAPSAR?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312494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Özel gereksinimli bireylerin normal öğrenciler için hazırlanan formal, katı ve sıkı eğitim programlarına uygulamaları güçtür. Bu bireyler için farklı programlar yapılmalıdır. (Eğitsel gerekçe)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BEP’in yasal zorunluluklarının olması hem özel gereksinimli bireylerin hem de onların ailelerinin eğitsel gereksinimlerini yasal olarak güvence altına alınmasına olanak sağlamaktadır. (Yasal Gerekçe)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>
              <a:latin typeface="Arial Rounded MT Bold" pitchFamily="34" charset="0"/>
            </a:endParaRPr>
          </a:p>
          <a:p>
            <a:pPr algn="just">
              <a:buFont typeface="Wingdings" pitchFamily="2" charset="2"/>
              <a:buChar char="Ø"/>
            </a:pPr>
            <a:endParaRPr lang="tr-TR" sz="2400" b="1" dirty="0">
              <a:latin typeface="Arial Rounded MT Bold" pitchFamily="34" charset="0"/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1187624" y="577281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latin typeface="Arial Rounded MT Bold" pitchFamily="34" charset="0"/>
              </a:rPr>
              <a:t>BEP NEDEN HAZIRLANIR?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334096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RAM’daki Eğitsel Tanılama İzleme ve Değerlendirme Ekibi tarafından yürütülen ayrıntılı değerlendirme sürecinin sonunda öğrencinin özel eğitim desteğine gereksinim duyduğunun belirlenmesiyle nerede eğitim göreceğine karar verilir.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Öğrencinin özel eğitim sınıfına,özel eğitim okuluna ya da genel eğitim sınıfına yerleştirilmesiyle birlikte BEP hazırlama süreci başlar.</a:t>
            </a:r>
          </a:p>
        </p:txBody>
      </p:sp>
      <p:sp>
        <p:nvSpPr>
          <p:cNvPr id="4" name="3 Yuvarlatılmış Dikdörtgen"/>
          <p:cNvSpPr/>
          <p:nvPr/>
        </p:nvSpPr>
        <p:spPr>
          <a:xfrm>
            <a:off x="1187624" y="476672"/>
            <a:ext cx="7056784" cy="72008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BİREYSELLEŞTİRİLMİŞ EĞİTİM PROGRAMINI HAZIRLAMA SÜRECİ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980728"/>
            <a:ext cx="8424936" cy="36004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Öğrencinin BEP’i yazılırken gereksinim duyduğu hizmetler, değerlendirme sonuçları, testler ve gözlemlerden yararlanılır.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Gözlemi öğretmen, aile, uzman ya da okul yönetimi yapabilir.Gözlem ya da veriler öğrencinin herhangi bir alanda mevcut durumunu ortaya koyar.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Mevcut durum öğrencinin kısa ve uzun dönemli amaçlarını ve gereksinimlerini belirlemede yararlıdır.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052736"/>
            <a:ext cx="8604448" cy="41044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Tüm süreçte ihtiyaç duyulan her şeyi sağlamaktan okul yönetimi yasal olarak  sorumludur.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Aile ve öğrenciyi tanıyanlar,değerlendirme sonuçlarına bakarak öğrencinin yerleştirme planını hazırlarlar.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Yerleştirme,yasalarda geçen en az kısıtlayıcı eğitim ortamı kavramına uygun olmalıdır.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Eğitim ortamı belirlenirken temel nokta öğrencinin eğitsel ve sosyal gereksinimleridir.</a:t>
            </a:r>
          </a:p>
          <a:p>
            <a:pPr algn="just">
              <a:buFont typeface="Wingdings" pitchFamily="2" charset="2"/>
              <a:buChar char="Ø"/>
            </a:pPr>
            <a:endParaRPr lang="tr-TR" sz="2400" dirty="0"/>
          </a:p>
          <a:p>
            <a:pPr algn="just">
              <a:buFont typeface="Wingdings" pitchFamily="2" charset="2"/>
              <a:buChar char="Ø"/>
            </a:pPr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1076744"/>
            <a:ext cx="8280920" cy="2496272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BEP’in yazılmasını uygulanma aşaması izlemektedir.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Uygulama aşaması,öğrencinin ilerlemesinde ihtiyaç duyduğu sağlık hizmetleri, taşıma hizmetleri, özel düzenlemeler, öğrencinin yıllık amaçları,öğrencinin genel eğitime katılımı ile diğer okul aktivitelerine katılımını içerir.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932728"/>
            <a:ext cx="8291264" cy="35763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dirty="0">
                <a:latin typeface="Arial Rounded MT Bold" pitchFamily="34" charset="0"/>
              </a:rPr>
              <a:t>Bireyselleştirilmiş Eğitim Programının İçeriği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Öğrencinin mevcut performans düzeyi,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Öğrencinin program sonunda kazanması beklenen uzun dönemli amaçlar,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Öğrencinin öğretim sonunda kazanması beklenen kısa dönemli amaçlar,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Kısa dönemli amaçlar için gerekli olan zamanın başlangıç ve bitiş tarihleri,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570</Words>
  <Application>Microsoft Macintosh PowerPoint</Application>
  <PresentationFormat>Ekran Gösterisi (4:3)</PresentationFormat>
  <Paragraphs>44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asus</dc:creator>
  <cp:lastModifiedBy>Taşkın TAŞTEPE</cp:lastModifiedBy>
  <cp:revision>19</cp:revision>
  <dcterms:created xsi:type="dcterms:W3CDTF">2017-12-12T18:42:17Z</dcterms:created>
  <dcterms:modified xsi:type="dcterms:W3CDTF">2020-05-04T20:54:31Z</dcterms:modified>
</cp:coreProperties>
</file>