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8" r:id="rId4"/>
    <p:sldId id="279" r:id="rId5"/>
    <p:sldId id="281" r:id="rId6"/>
    <p:sldId id="282" r:id="rId7"/>
    <p:sldId id="283" r:id="rId8"/>
    <p:sldId id="285" r:id="rId9"/>
    <p:sldId id="287" r:id="rId10"/>
    <p:sldId id="28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F206B42-0A8B-4448-8CE7-C87458A722EB}" type="datetimeFigureOut">
              <a:rPr lang="tr-TR" smtClean="0"/>
              <a:t>7.05.2020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37FD03D-4991-45A7-AD02-F18C7650D937}" type="slidenum">
              <a:rPr lang="tr-TR" smtClean="0"/>
              <a:t>‹#›</a:t>
            </a:fld>
            <a:endParaRPr lang="tr-TR"/>
          </a:p>
        </p:txBody>
      </p:sp>
    </p:spTree>
    <p:extLst>
      <p:ext uri="{BB962C8B-B14F-4D97-AF65-F5344CB8AC3E}">
        <p14:creationId xmlns:p14="http://schemas.microsoft.com/office/powerpoint/2010/main" val="260831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F206B42-0A8B-4448-8CE7-C87458A722EB}" type="datetimeFigureOut">
              <a:rPr lang="tr-TR" smtClean="0"/>
              <a:t>7.05.2020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37FD03D-4991-45A7-AD02-F18C7650D937}" type="slidenum">
              <a:rPr lang="tr-TR" smtClean="0"/>
              <a:t>‹#›</a:t>
            </a:fld>
            <a:endParaRPr lang="tr-TR"/>
          </a:p>
        </p:txBody>
      </p:sp>
    </p:spTree>
    <p:extLst>
      <p:ext uri="{BB962C8B-B14F-4D97-AF65-F5344CB8AC3E}">
        <p14:creationId xmlns:p14="http://schemas.microsoft.com/office/powerpoint/2010/main" val="1704711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F206B42-0A8B-4448-8CE7-C87458A722EB}" type="datetimeFigureOut">
              <a:rPr lang="tr-TR" smtClean="0"/>
              <a:t>7.05.2020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37FD03D-4991-45A7-AD02-F18C7650D937}"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8452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6F206B42-0A8B-4448-8CE7-C87458A722EB}" type="datetimeFigureOut">
              <a:rPr lang="tr-TR" smtClean="0"/>
              <a:t>7.05.2020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7FD03D-4991-45A7-AD02-F18C7650D937}" type="slidenum">
              <a:rPr lang="tr-TR" smtClean="0"/>
              <a:t>‹#›</a:t>
            </a:fld>
            <a:endParaRPr lang="tr-TR"/>
          </a:p>
        </p:txBody>
      </p:sp>
    </p:spTree>
    <p:extLst>
      <p:ext uri="{BB962C8B-B14F-4D97-AF65-F5344CB8AC3E}">
        <p14:creationId xmlns:p14="http://schemas.microsoft.com/office/powerpoint/2010/main" val="754485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6F206B42-0A8B-4448-8CE7-C87458A722EB}" type="datetimeFigureOut">
              <a:rPr lang="tr-TR" smtClean="0"/>
              <a:t>7.05.2020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7FD03D-4991-45A7-AD02-F18C7650D937}"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37999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6F206B42-0A8B-4448-8CE7-C87458A722EB}" type="datetimeFigureOut">
              <a:rPr lang="tr-TR" smtClean="0"/>
              <a:t>7.05.2020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7FD03D-4991-45A7-AD02-F18C7650D937}" type="slidenum">
              <a:rPr lang="tr-TR" smtClean="0"/>
              <a:t>‹#›</a:t>
            </a:fld>
            <a:endParaRPr lang="tr-TR"/>
          </a:p>
        </p:txBody>
      </p:sp>
    </p:spTree>
    <p:extLst>
      <p:ext uri="{BB962C8B-B14F-4D97-AF65-F5344CB8AC3E}">
        <p14:creationId xmlns:p14="http://schemas.microsoft.com/office/powerpoint/2010/main" val="3462959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F206B42-0A8B-4448-8CE7-C87458A722EB}" type="datetimeFigureOut">
              <a:rPr lang="tr-TR" smtClean="0"/>
              <a:t>7.05.2020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37FD03D-4991-45A7-AD02-F18C7650D937}" type="slidenum">
              <a:rPr lang="tr-TR" smtClean="0"/>
              <a:t>‹#›</a:t>
            </a:fld>
            <a:endParaRPr lang="tr-TR"/>
          </a:p>
        </p:txBody>
      </p:sp>
    </p:spTree>
    <p:extLst>
      <p:ext uri="{BB962C8B-B14F-4D97-AF65-F5344CB8AC3E}">
        <p14:creationId xmlns:p14="http://schemas.microsoft.com/office/powerpoint/2010/main" val="305173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F206B42-0A8B-4448-8CE7-C87458A722EB}" type="datetimeFigureOut">
              <a:rPr lang="tr-TR" smtClean="0"/>
              <a:t>7.05.2020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37FD03D-4991-45A7-AD02-F18C7650D937}" type="slidenum">
              <a:rPr lang="tr-TR" smtClean="0"/>
              <a:t>‹#›</a:t>
            </a:fld>
            <a:endParaRPr lang="tr-TR"/>
          </a:p>
        </p:txBody>
      </p:sp>
    </p:spTree>
    <p:extLst>
      <p:ext uri="{BB962C8B-B14F-4D97-AF65-F5344CB8AC3E}">
        <p14:creationId xmlns:p14="http://schemas.microsoft.com/office/powerpoint/2010/main" val="374778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F206B42-0A8B-4448-8CE7-C87458A722EB}" type="datetimeFigureOut">
              <a:rPr lang="tr-TR" smtClean="0"/>
              <a:t>7.05.2020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37FD03D-4991-45A7-AD02-F18C7650D937}" type="slidenum">
              <a:rPr lang="tr-TR" smtClean="0"/>
              <a:t>‹#›</a:t>
            </a:fld>
            <a:endParaRPr lang="tr-TR"/>
          </a:p>
        </p:txBody>
      </p:sp>
    </p:spTree>
    <p:extLst>
      <p:ext uri="{BB962C8B-B14F-4D97-AF65-F5344CB8AC3E}">
        <p14:creationId xmlns:p14="http://schemas.microsoft.com/office/powerpoint/2010/main" val="340761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F206B42-0A8B-4448-8CE7-C87458A722EB}" type="datetimeFigureOut">
              <a:rPr lang="tr-TR" smtClean="0"/>
              <a:t>7.05.2020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37FD03D-4991-45A7-AD02-F18C7650D937}" type="slidenum">
              <a:rPr lang="tr-TR" smtClean="0"/>
              <a:t>‹#›</a:t>
            </a:fld>
            <a:endParaRPr lang="tr-TR"/>
          </a:p>
        </p:txBody>
      </p:sp>
    </p:spTree>
    <p:extLst>
      <p:ext uri="{BB962C8B-B14F-4D97-AF65-F5344CB8AC3E}">
        <p14:creationId xmlns:p14="http://schemas.microsoft.com/office/powerpoint/2010/main" val="2163531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F206B42-0A8B-4448-8CE7-C87458A722EB}" type="datetimeFigureOut">
              <a:rPr lang="tr-TR" smtClean="0"/>
              <a:t>7.05.2020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37FD03D-4991-45A7-AD02-F18C7650D937}" type="slidenum">
              <a:rPr lang="tr-TR" smtClean="0"/>
              <a:t>‹#›</a:t>
            </a:fld>
            <a:endParaRPr lang="tr-TR"/>
          </a:p>
        </p:txBody>
      </p:sp>
    </p:spTree>
    <p:extLst>
      <p:ext uri="{BB962C8B-B14F-4D97-AF65-F5344CB8AC3E}">
        <p14:creationId xmlns:p14="http://schemas.microsoft.com/office/powerpoint/2010/main" val="2933450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F206B42-0A8B-4448-8CE7-C87458A722EB}" type="datetimeFigureOut">
              <a:rPr lang="tr-TR" smtClean="0"/>
              <a:t>7.05.2020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37FD03D-4991-45A7-AD02-F18C7650D937}" type="slidenum">
              <a:rPr lang="tr-TR" smtClean="0"/>
              <a:t>‹#›</a:t>
            </a:fld>
            <a:endParaRPr lang="tr-TR"/>
          </a:p>
        </p:txBody>
      </p:sp>
    </p:spTree>
    <p:extLst>
      <p:ext uri="{BB962C8B-B14F-4D97-AF65-F5344CB8AC3E}">
        <p14:creationId xmlns:p14="http://schemas.microsoft.com/office/powerpoint/2010/main" val="49547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F206B42-0A8B-4448-8CE7-C87458A722EB}" type="datetimeFigureOut">
              <a:rPr lang="tr-TR" smtClean="0"/>
              <a:t>7.05.2020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37FD03D-4991-45A7-AD02-F18C7650D937}" type="slidenum">
              <a:rPr lang="tr-TR" smtClean="0"/>
              <a:t>‹#›</a:t>
            </a:fld>
            <a:endParaRPr lang="tr-TR"/>
          </a:p>
        </p:txBody>
      </p:sp>
    </p:spTree>
    <p:extLst>
      <p:ext uri="{BB962C8B-B14F-4D97-AF65-F5344CB8AC3E}">
        <p14:creationId xmlns:p14="http://schemas.microsoft.com/office/powerpoint/2010/main" val="3876522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06B42-0A8B-4448-8CE7-C87458A722EB}" type="datetimeFigureOut">
              <a:rPr lang="tr-TR" smtClean="0"/>
              <a:t>7.05.2020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37FD03D-4991-45A7-AD02-F18C7650D937}" type="slidenum">
              <a:rPr lang="tr-TR" smtClean="0"/>
              <a:t>‹#›</a:t>
            </a:fld>
            <a:endParaRPr lang="tr-TR"/>
          </a:p>
        </p:txBody>
      </p:sp>
    </p:spTree>
    <p:extLst>
      <p:ext uri="{BB962C8B-B14F-4D97-AF65-F5344CB8AC3E}">
        <p14:creationId xmlns:p14="http://schemas.microsoft.com/office/powerpoint/2010/main" val="245551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F206B42-0A8B-4448-8CE7-C87458A722EB}" type="datetimeFigureOut">
              <a:rPr lang="tr-TR" smtClean="0"/>
              <a:t>7.05.2020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37FD03D-4991-45A7-AD02-F18C7650D937}" type="slidenum">
              <a:rPr lang="tr-TR" smtClean="0"/>
              <a:t>‹#›</a:t>
            </a:fld>
            <a:endParaRPr lang="tr-TR"/>
          </a:p>
        </p:txBody>
      </p:sp>
    </p:spTree>
    <p:extLst>
      <p:ext uri="{BB962C8B-B14F-4D97-AF65-F5344CB8AC3E}">
        <p14:creationId xmlns:p14="http://schemas.microsoft.com/office/powerpoint/2010/main" val="29158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F206B42-0A8B-4448-8CE7-C87458A722EB}" type="datetimeFigureOut">
              <a:rPr lang="tr-TR" smtClean="0"/>
              <a:t>7.05.2020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37FD03D-4991-45A7-AD02-F18C7650D937}" type="slidenum">
              <a:rPr lang="tr-TR" smtClean="0"/>
              <a:t>‹#›</a:t>
            </a:fld>
            <a:endParaRPr lang="tr-TR"/>
          </a:p>
        </p:txBody>
      </p:sp>
    </p:spTree>
    <p:extLst>
      <p:ext uri="{BB962C8B-B14F-4D97-AF65-F5344CB8AC3E}">
        <p14:creationId xmlns:p14="http://schemas.microsoft.com/office/powerpoint/2010/main" val="22758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F206B42-0A8B-4448-8CE7-C87458A722EB}" type="datetimeFigureOut">
              <a:rPr lang="tr-TR" smtClean="0"/>
              <a:t>7.05.2020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37FD03D-4991-45A7-AD02-F18C7650D937}" type="slidenum">
              <a:rPr lang="tr-TR" smtClean="0"/>
              <a:t>‹#›</a:t>
            </a:fld>
            <a:endParaRPr lang="tr-TR"/>
          </a:p>
        </p:txBody>
      </p:sp>
    </p:spTree>
    <p:extLst>
      <p:ext uri="{BB962C8B-B14F-4D97-AF65-F5344CB8AC3E}">
        <p14:creationId xmlns:p14="http://schemas.microsoft.com/office/powerpoint/2010/main" val="1443128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088E74-097C-4A66-B39C-9DD611612B49}"/>
              </a:ext>
            </a:extLst>
          </p:cNvPr>
          <p:cNvSpPr>
            <a:spLocks noGrp="1"/>
          </p:cNvSpPr>
          <p:nvPr>
            <p:ph type="ctrTitle"/>
          </p:nvPr>
        </p:nvSpPr>
        <p:spPr/>
        <p:txBody>
          <a:bodyPr/>
          <a:lstStyle/>
          <a:p>
            <a:r>
              <a:rPr lang="tr-TR" dirty="0"/>
              <a:t>Al-</a:t>
            </a:r>
            <a:r>
              <a:rPr lang="tr-TR" dirty="0" err="1"/>
              <a:t>Quds</a:t>
            </a:r>
            <a:endParaRPr lang="tr-TR" dirty="0"/>
          </a:p>
        </p:txBody>
      </p:sp>
    </p:spTree>
    <p:extLst>
      <p:ext uri="{BB962C8B-B14F-4D97-AF65-F5344CB8AC3E}">
        <p14:creationId xmlns:p14="http://schemas.microsoft.com/office/powerpoint/2010/main" val="384024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indir (10).jpg"/>
          <p:cNvPicPr>
            <a:picLocks noChangeAspect="1"/>
          </p:cNvPicPr>
          <p:nvPr/>
        </p:nvPicPr>
        <p:blipFill>
          <a:blip r:embed="rId2"/>
          <a:stretch>
            <a:fillRect/>
          </a:stretch>
        </p:blipFill>
        <p:spPr>
          <a:xfrm>
            <a:off x="407775" y="295421"/>
            <a:ext cx="2152733" cy="3348697"/>
          </a:xfrm>
          <a:prstGeom prst="rect">
            <a:avLst/>
          </a:prstGeom>
        </p:spPr>
      </p:pic>
      <p:pic>
        <p:nvPicPr>
          <p:cNvPr id="3" name="2 Resim" descr="indir (9).jpg"/>
          <p:cNvPicPr>
            <a:picLocks noChangeAspect="1"/>
          </p:cNvPicPr>
          <p:nvPr/>
        </p:nvPicPr>
        <p:blipFill>
          <a:blip r:embed="rId3"/>
          <a:stretch>
            <a:fillRect/>
          </a:stretch>
        </p:blipFill>
        <p:spPr>
          <a:xfrm>
            <a:off x="423509" y="3746842"/>
            <a:ext cx="2135333" cy="3111158"/>
          </a:xfrm>
          <a:prstGeom prst="rect">
            <a:avLst/>
          </a:prstGeom>
        </p:spPr>
      </p:pic>
      <p:pic>
        <p:nvPicPr>
          <p:cNvPr id="4" name="3 Resim" descr="indir (3).jpg"/>
          <p:cNvPicPr>
            <a:picLocks noChangeAspect="1"/>
          </p:cNvPicPr>
          <p:nvPr/>
        </p:nvPicPr>
        <p:blipFill>
          <a:blip r:embed="rId4"/>
          <a:stretch>
            <a:fillRect/>
          </a:stretch>
        </p:blipFill>
        <p:spPr>
          <a:xfrm>
            <a:off x="7512953" y="3858723"/>
            <a:ext cx="1724025" cy="2999277"/>
          </a:xfrm>
          <a:prstGeom prst="rect">
            <a:avLst/>
          </a:prstGeom>
        </p:spPr>
      </p:pic>
      <p:pic>
        <p:nvPicPr>
          <p:cNvPr id="5" name="4 Resim" descr="indir (4).jpg"/>
          <p:cNvPicPr>
            <a:picLocks noChangeAspect="1"/>
          </p:cNvPicPr>
          <p:nvPr/>
        </p:nvPicPr>
        <p:blipFill>
          <a:blip r:embed="rId5"/>
          <a:stretch>
            <a:fillRect/>
          </a:stretch>
        </p:blipFill>
        <p:spPr>
          <a:xfrm>
            <a:off x="5275384" y="3854548"/>
            <a:ext cx="2143125" cy="3003451"/>
          </a:xfrm>
          <a:prstGeom prst="rect">
            <a:avLst/>
          </a:prstGeom>
        </p:spPr>
      </p:pic>
      <p:pic>
        <p:nvPicPr>
          <p:cNvPr id="6" name="5 Resim" descr="indir (5).jpg"/>
          <p:cNvPicPr>
            <a:picLocks noChangeAspect="1"/>
          </p:cNvPicPr>
          <p:nvPr/>
        </p:nvPicPr>
        <p:blipFill>
          <a:blip r:embed="rId6"/>
          <a:stretch>
            <a:fillRect/>
          </a:stretch>
        </p:blipFill>
        <p:spPr>
          <a:xfrm>
            <a:off x="9383151" y="3704859"/>
            <a:ext cx="1833269" cy="3153141"/>
          </a:xfrm>
          <a:prstGeom prst="rect">
            <a:avLst/>
          </a:prstGeom>
        </p:spPr>
      </p:pic>
      <p:pic>
        <p:nvPicPr>
          <p:cNvPr id="7" name="6 Resim" descr="indir (6).jpg"/>
          <p:cNvPicPr>
            <a:picLocks noChangeAspect="1"/>
          </p:cNvPicPr>
          <p:nvPr/>
        </p:nvPicPr>
        <p:blipFill>
          <a:blip r:embed="rId7"/>
          <a:stretch>
            <a:fillRect/>
          </a:stretch>
        </p:blipFill>
        <p:spPr>
          <a:xfrm>
            <a:off x="9430923" y="309490"/>
            <a:ext cx="1714500" cy="3008800"/>
          </a:xfrm>
          <a:prstGeom prst="rect">
            <a:avLst/>
          </a:prstGeom>
        </p:spPr>
      </p:pic>
      <p:pic>
        <p:nvPicPr>
          <p:cNvPr id="8" name="7 Resim" descr="indir (7).jpg"/>
          <p:cNvPicPr>
            <a:picLocks noChangeAspect="1"/>
          </p:cNvPicPr>
          <p:nvPr/>
        </p:nvPicPr>
        <p:blipFill>
          <a:blip r:embed="rId8"/>
          <a:stretch>
            <a:fillRect/>
          </a:stretch>
        </p:blipFill>
        <p:spPr>
          <a:xfrm>
            <a:off x="7602122" y="182294"/>
            <a:ext cx="1714500" cy="2667000"/>
          </a:xfrm>
          <a:prstGeom prst="rect">
            <a:avLst/>
          </a:prstGeom>
        </p:spPr>
      </p:pic>
      <p:pic>
        <p:nvPicPr>
          <p:cNvPr id="9" name="8 Resim" descr="indir (8).jpg"/>
          <p:cNvPicPr>
            <a:picLocks noChangeAspect="1"/>
          </p:cNvPicPr>
          <p:nvPr/>
        </p:nvPicPr>
        <p:blipFill>
          <a:blip r:embed="rId9"/>
          <a:stretch>
            <a:fillRect/>
          </a:stretch>
        </p:blipFill>
        <p:spPr>
          <a:xfrm>
            <a:off x="5359791" y="201345"/>
            <a:ext cx="2100115" cy="3414052"/>
          </a:xfrm>
          <a:prstGeom prst="rect">
            <a:avLst/>
          </a:prstGeom>
        </p:spPr>
      </p:pic>
      <p:pic>
        <p:nvPicPr>
          <p:cNvPr id="10" name="9 Resim" descr="indir (11).jpg"/>
          <p:cNvPicPr>
            <a:picLocks noChangeAspect="1"/>
          </p:cNvPicPr>
          <p:nvPr/>
        </p:nvPicPr>
        <p:blipFill>
          <a:blip r:embed="rId10"/>
          <a:stretch>
            <a:fillRect/>
          </a:stretch>
        </p:blipFill>
        <p:spPr>
          <a:xfrm>
            <a:off x="2827607" y="290073"/>
            <a:ext cx="2517163" cy="3353460"/>
          </a:xfrm>
          <a:prstGeom prst="rect">
            <a:avLst/>
          </a:prstGeom>
        </p:spPr>
      </p:pic>
      <p:pic>
        <p:nvPicPr>
          <p:cNvPr id="11" name="10 Resim" descr="images (1).jpg"/>
          <p:cNvPicPr>
            <a:picLocks noChangeAspect="1"/>
          </p:cNvPicPr>
          <p:nvPr/>
        </p:nvPicPr>
        <p:blipFill>
          <a:blip r:embed="rId11"/>
          <a:stretch>
            <a:fillRect/>
          </a:stretch>
        </p:blipFill>
        <p:spPr>
          <a:xfrm>
            <a:off x="2869810" y="3756074"/>
            <a:ext cx="2301166" cy="31019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DF5B7A-7785-49C6-B4EB-252FF28C2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78BD0529-90E2-47B4-8D13-CEE11A154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AE127430-162B-43FD-A02F-6E8AD8FD9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7A6023CB-BCF4-4A3C-B04B-EFF677921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98B0FCF0-0865-45E1-977A-5BFDD0EFC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C1FF2792-ADB4-44D2-B7EF-6E3503725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B7B0F0A2-D4CD-4EA5-96E9-9E282F25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FBBC4912-27C6-4C5E-9C40-AE9B6644E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127E474D-BE64-49E8-8C82-691642D0B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A385E451-43CB-441B-83EE-28ACB6BCB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BF91B89-051C-49D8-9029-83A1F52B0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42329880-D64F-4074-ABE4-348FDC7FB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2FAD4595-5B16-442B-A756-924FB136A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9F9B151E-1B34-4FA6-A53D-B92F787D9E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617ED8F6-0AA2-4080-ADCB-6C7CE1759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76F017FD-AF02-4E22-A564-5DCC93F53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61F8A187-FAA8-4625-AC70-EE2C7499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6D431C21-669A-42BC-A2DF-9092CA729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D143DDDF-3A80-4C43-BBCF-8EC1280102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313BFF88-4BDD-4CC4-A514-C7D655779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BA235B4A-F8AD-4C1E-9074-356253813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81D9204-5CB0-44D1-B01F-5FFF6B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4DD213C5-5C2A-403A-AAEF-E495E64AE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3D07FF46-5E32-4BEE-B85D-107AD341D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4E5AE900-6815-4A65-9A96-CA280B3A8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45EA57FC-ADA4-45DD-98E7-B0615C530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9FFA7C60-EEB5-45DC-B964-20A76F776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7D84F46B-82DB-461C-88AC-F6C66B593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Resim 3">
            <a:extLst>
              <a:ext uri="{FF2B5EF4-FFF2-40B4-BE49-F238E27FC236}">
                <a16:creationId xmlns:a16="http://schemas.microsoft.com/office/drawing/2014/main" id="{CA797FB9-1F98-4949-A1A1-B7BBD5A27101}"/>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4048614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8300" y="211016"/>
            <a:ext cx="10789920" cy="1659987"/>
          </a:xfrm>
        </p:spPr>
        <p:txBody>
          <a:bodyPr>
            <a:normAutofit/>
          </a:bodyPr>
          <a:lstStyle/>
          <a:p>
            <a:r>
              <a:rPr lang="tr-TR" sz="6000" b="1" dirty="0" err="1"/>
              <a:t>Famous</a:t>
            </a:r>
            <a:r>
              <a:rPr lang="tr-TR" sz="6000" b="1" dirty="0"/>
              <a:t> </a:t>
            </a:r>
            <a:r>
              <a:rPr lang="tr-TR" sz="6000" b="1" dirty="0" err="1"/>
              <a:t>Buildings</a:t>
            </a:r>
            <a:r>
              <a:rPr lang="tr-TR" sz="6000" b="1" dirty="0"/>
              <a:t> in Al-</a:t>
            </a:r>
            <a:r>
              <a:rPr lang="tr-TR" sz="6000" b="1" dirty="0" err="1"/>
              <a:t>Quds</a:t>
            </a:r>
            <a:br>
              <a:rPr lang="tr-TR" b="1" dirty="0"/>
            </a:br>
            <a:endParaRPr lang="tr-TR" dirty="0"/>
          </a:p>
        </p:txBody>
      </p:sp>
      <p:sp>
        <p:nvSpPr>
          <p:cNvPr id="3" name="2 Metin Yer Tutucusu"/>
          <p:cNvSpPr>
            <a:spLocks noGrp="1"/>
          </p:cNvSpPr>
          <p:nvPr>
            <p:ph type="body" idx="1"/>
          </p:nvPr>
        </p:nvSpPr>
        <p:spPr>
          <a:xfrm>
            <a:off x="647115" y="5781822"/>
            <a:ext cx="10033078" cy="710418"/>
          </a:xfrm>
        </p:spPr>
        <p:txBody>
          <a:bodyPr>
            <a:normAutofit fontScale="25000" lnSpcReduction="20000"/>
          </a:bodyPr>
          <a:lstStyle/>
          <a:p>
            <a:r>
              <a:rPr lang="tr-TR" dirty="0">
                <a:latin typeface="Franklin Gothic Heavy" pitchFamily="34" charset="0"/>
              </a:rPr>
              <a:t>                         </a:t>
            </a:r>
            <a:r>
              <a:rPr lang="tr-TR" sz="9600" dirty="0">
                <a:solidFill>
                  <a:schemeClr val="tx1"/>
                </a:solidFill>
                <a:latin typeface="Franklin Gothic Heavy" pitchFamily="34" charset="0"/>
              </a:rPr>
              <a:t>WESTERN WALL </a:t>
            </a:r>
            <a:r>
              <a:rPr lang="tr-TR" sz="9600" dirty="0"/>
              <a:t>  </a:t>
            </a:r>
            <a:r>
              <a:rPr lang="tr-TR" sz="4000" dirty="0"/>
              <a:t>                                                               </a:t>
            </a:r>
            <a:r>
              <a:rPr lang="tr-TR" sz="8000" dirty="0" err="1">
                <a:solidFill>
                  <a:schemeClr val="tx1"/>
                </a:solidFill>
                <a:latin typeface="Franklin Gothic Heavy" pitchFamily="34" charset="0"/>
              </a:rPr>
              <a:t>Dome</a:t>
            </a:r>
            <a:r>
              <a:rPr lang="tr-TR" sz="8000" dirty="0">
                <a:solidFill>
                  <a:schemeClr val="tx1"/>
                </a:solidFill>
                <a:latin typeface="Franklin Gothic Heavy" pitchFamily="34" charset="0"/>
              </a:rPr>
              <a:t> Of </a:t>
            </a:r>
            <a:r>
              <a:rPr lang="tr-TR" sz="8000" dirty="0" err="1">
                <a:solidFill>
                  <a:schemeClr val="tx1"/>
                </a:solidFill>
                <a:latin typeface="Franklin Gothic Heavy" pitchFamily="34" charset="0"/>
              </a:rPr>
              <a:t>The</a:t>
            </a:r>
            <a:r>
              <a:rPr lang="tr-TR" sz="8000" dirty="0">
                <a:solidFill>
                  <a:schemeClr val="tx1"/>
                </a:solidFill>
                <a:latin typeface="Franklin Gothic Heavy" pitchFamily="34" charset="0"/>
              </a:rPr>
              <a:t> </a:t>
            </a:r>
            <a:r>
              <a:rPr lang="tr-TR" sz="8000" dirty="0" err="1">
                <a:solidFill>
                  <a:schemeClr val="tx1"/>
                </a:solidFill>
                <a:latin typeface="Franklin Gothic Heavy" pitchFamily="34" charset="0"/>
              </a:rPr>
              <a:t>Rock</a:t>
            </a:r>
            <a:r>
              <a:rPr lang="tr-TR" sz="8000" dirty="0">
                <a:solidFill>
                  <a:schemeClr val="tx1"/>
                </a:solidFill>
                <a:latin typeface="Franklin Gothic Heavy" pitchFamily="34" charset="0"/>
              </a:rPr>
              <a:t>   (TEMPLE MOUNT )</a:t>
            </a:r>
            <a:r>
              <a:rPr lang="tr-TR" sz="8000" dirty="0">
                <a:latin typeface="Franklin Gothic Heavy" pitchFamily="34" charset="0"/>
              </a:rPr>
              <a:t>  </a:t>
            </a:r>
            <a:endParaRPr lang="tr-TR" sz="8000" dirty="0">
              <a:solidFill>
                <a:schemeClr val="tx1"/>
              </a:solidFill>
              <a:latin typeface="Franklin Gothic Heavy" pitchFamily="34" charset="0"/>
            </a:endParaRPr>
          </a:p>
          <a:p>
            <a:r>
              <a:rPr lang="tr-TR" sz="3700" dirty="0"/>
              <a:t>           (     </a:t>
            </a:r>
            <a:r>
              <a:rPr lang="tr-TR" sz="9600" dirty="0">
                <a:solidFill>
                  <a:schemeClr val="tx1"/>
                </a:solidFill>
                <a:latin typeface="Franklin Gothic Heavy" pitchFamily="34" charset="0"/>
              </a:rPr>
              <a:t>WAILING WALL</a:t>
            </a:r>
            <a:r>
              <a:rPr lang="tr-TR" sz="3700" dirty="0"/>
              <a:t>)                                                                                                                                       </a:t>
            </a:r>
            <a:endParaRPr lang="en-US" sz="3700" dirty="0"/>
          </a:p>
          <a:p>
            <a:endParaRPr lang="tr-TR" dirty="0"/>
          </a:p>
        </p:txBody>
      </p:sp>
      <p:pic>
        <p:nvPicPr>
          <p:cNvPr id="4" name="3 Resim" descr="fanatik_yahudiler_mescid_i_aksa_ya_baskin_duzenledi_h5184_fa3b7.jpg"/>
          <p:cNvPicPr>
            <a:picLocks noChangeAspect="1"/>
          </p:cNvPicPr>
          <p:nvPr/>
        </p:nvPicPr>
        <p:blipFill>
          <a:blip r:embed="rId2"/>
          <a:stretch>
            <a:fillRect/>
          </a:stretch>
        </p:blipFill>
        <p:spPr>
          <a:xfrm>
            <a:off x="5641143" y="1069146"/>
            <a:ext cx="5252085" cy="4482830"/>
          </a:xfrm>
          <a:prstGeom prst="rect">
            <a:avLst/>
          </a:prstGeom>
        </p:spPr>
      </p:pic>
      <p:pic>
        <p:nvPicPr>
          <p:cNvPr id="5" name="4 Resim" descr="westernwall1.jpg"/>
          <p:cNvPicPr>
            <a:picLocks noChangeAspect="1"/>
          </p:cNvPicPr>
          <p:nvPr/>
        </p:nvPicPr>
        <p:blipFill>
          <a:blip r:embed="rId3"/>
          <a:stretch>
            <a:fillRect/>
          </a:stretch>
        </p:blipFill>
        <p:spPr>
          <a:xfrm>
            <a:off x="984739" y="1111348"/>
            <a:ext cx="4311326" cy="45157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4" name="Resim 3">
            <a:extLst>
              <a:ext uri="{FF2B5EF4-FFF2-40B4-BE49-F238E27FC236}">
                <a16:creationId xmlns:a16="http://schemas.microsoft.com/office/drawing/2014/main" id="{5BE93ECC-E605-46F2-B6CA-B9786F7F707E}"/>
              </a:ext>
            </a:extLst>
          </p:cNvPr>
          <p:cNvPicPr>
            <a:picLocks noChangeAspect="1"/>
          </p:cNvPicPr>
          <p:nvPr/>
        </p:nvPicPr>
        <p:blipFill rotWithShape="1">
          <a:blip r:embed="rId2"/>
          <a:srcRect t="1287" r="2" b="21844"/>
          <a:stretch/>
        </p:blipFill>
        <p:spPr>
          <a:xfrm>
            <a:off x="2589212" y="634963"/>
            <a:ext cx="8915400" cy="3854971"/>
          </a:xfrm>
          <a:prstGeom prst="rect">
            <a:avLst/>
          </a:prstGeom>
        </p:spPr>
      </p:pic>
    </p:spTree>
    <p:extLst>
      <p:ext uri="{BB962C8B-B14F-4D97-AF65-F5344CB8AC3E}">
        <p14:creationId xmlns:p14="http://schemas.microsoft.com/office/powerpoint/2010/main" val="2761176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3" name="Rectangle 42">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44">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3 Resim" descr="Thedoere-Herzl.jpg"/>
          <p:cNvPicPr>
            <a:picLocks noChangeAspect="1"/>
          </p:cNvPicPr>
          <p:nvPr/>
        </p:nvPicPr>
        <p:blipFill rotWithShape="1">
          <a:blip r:embed="rId2"/>
          <a:srcRect l="29921" t="9091"/>
          <a:stretch/>
        </p:blipFill>
        <p:spPr>
          <a:xfrm>
            <a:off x="4639732" y="10"/>
            <a:ext cx="7552267" cy="6857990"/>
          </a:xfrm>
          <a:prstGeom prst="rect">
            <a:avLst/>
          </a:prstGeom>
        </p:spPr>
      </p:pic>
      <p:sp>
        <p:nvSpPr>
          <p:cNvPr id="47"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2 Metin Yer Tutucusu"/>
          <p:cNvSpPr>
            <a:spLocks noGrp="1"/>
          </p:cNvSpPr>
          <p:nvPr>
            <p:ph type="body" idx="1"/>
          </p:nvPr>
        </p:nvSpPr>
        <p:spPr>
          <a:xfrm>
            <a:off x="540279" y="5189400"/>
            <a:ext cx="3778870" cy="544260"/>
          </a:xfrm>
        </p:spPr>
        <p:txBody>
          <a:bodyPr vert="horz" lIns="91440" tIns="45720" rIns="91440" bIns="45720" rtlCol="0" anchor="ctr">
            <a:normAutofit/>
          </a:bodyPr>
          <a:lstStyle/>
          <a:p>
            <a:r>
              <a:rPr lang="en-US" sz="1600" b="1">
                <a:solidFill>
                  <a:srgbClr val="FEFFFF"/>
                </a:solidFill>
              </a:rPr>
              <a:t>                    Theodore Herzl's Tomb             </a:t>
            </a:r>
          </a:p>
          <a:p>
            <a:endParaRPr lang="en-US" sz="1600">
              <a:solidFill>
                <a:srgbClr val="FE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4" name="Resim 3">
            <a:extLst>
              <a:ext uri="{FF2B5EF4-FFF2-40B4-BE49-F238E27FC236}">
                <a16:creationId xmlns:a16="http://schemas.microsoft.com/office/drawing/2014/main" id="{EF62A0AF-A43C-4613-BF79-FA751D7F97C5}"/>
              </a:ext>
            </a:extLst>
          </p:cNvPr>
          <p:cNvPicPr>
            <a:picLocks noChangeAspect="1"/>
          </p:cNvPicPr>
          <p:nvPr/>
        </p:nvPicPr>
        <p:blipFill rotWithShape="1">
          <a:blip r:embed="rId2"/>
          <a:srcRect t="15969" r="2" b="7163"/>
          <a:stretch/>
        </p:blipFill>
        <p:spPr>
          <a:xfrm>
            <a:off x="2589212" y="634963"/>
            <a:ext cx="8915400" cy="5365672"/>
          </a:xfrm>
          <a:prstGeom prst="rect">
            <a:avLst/>
          </a:prstGeom>
        </p:spPr>
      </p:pic>
    </p:spTree>
    <p:extLst>
      <p:ext uri="{BB962C8B-B14F-4D97-AF65-F5344CB8AC3E}">
        <p14:creationId xmlns:p14="http://schemas.microsoft.com/office/powerpoint/2010/main" val="2157477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7B1D25-EBCC-4C95-8A29-E2FBAF57D06D}"/>
              </a:ext>
            </a:extLst>
          </p:cNvPr>
          <p:cNvSpPr>
            <a:spLocks noGrp="1"/>
          </p:cNvSpPr>
          <p:nvPr>
            <p:ph type="title"/>
          </p:nvPr>
        </p:nvSpPr>
        <p:spPr>
          <a:xfrm>
            <a:off x="2589212" y="2058750"/>
            <a:ext cx="8915399" cy="1468800"/>
          </a:xfrm>
        </p:spPr>
        <p:txBody>
          <a:bodyPr/>
          <a:lstStyle/>
          <a:p>
            <a:endParaRPr lang="tr-TR"/>
          </a:p>
        </p:txBody>
      </p:sp>
      <p:sp>
        <p:nvSpPr>
          <p:cNvPr id="3" name="Metin Yer Tutucusu 2">
            <a:extLst>
              <a:ext uri="{FF2B5EF4-FFF2-40B4-BE49-F238E27FC236}">
                <a16:creationId xmlns:a16="http://schemas.microsoft.com/office/drawing/2014/main" id="{837ED0AD-1A3C-489A-ABAA-032588C11260}"/>
              </a:ext>
            </a:extLst>
          </p:cNvPr>
          <p:cNvSpPr>
            <a:spLocks noGrp="1"/>
          </p:cNvSpPr>
          <p:nvPr>
            <p:ph type="body" idx="1"/>
          </p:nvPr>
        </p:nvSpPr>
        <p:spPr>
          <a:xfrm>
            <a:off x="2589212" y="3530129"/>
            <a:ext cx="8915399" cy="860400"/>
          </a:xfrm>
        </p:spPr>
        <p:txBody>
          <a:bodyPr/>
          <a:lstStyle/>
          <a:p>
            <a:endParaRPr lang="tr-TR"/>
          </a:p>
        </p:txBody>
      </p:sp>
      <p:pic>
        <p:nvPicPr>
          <p:cNvPr id="4" name="4 Resim" descr="israel-jerusalem-church-of-the-holy-sepulchre.jpg">
            <a:extLst>
              <a:ext uri="{FF2B5EF4-FFF2-40B4-BE49-F238E27FC236}">
                <a16:creationId xmlns:a16="http://schemas.microsoft.com/office/drawing/2014/main" id="{D4B13814-EA1E-47AD-BF7D-48081860D84A}"/>
              </a:ext>
            </a:extLst>
          </p:cNvPr>
          <p:cNvPicPr>
            <a:picLocks noChangeAspect="1"/>
          </p:cNvPicPr>
          <p:nvPr/>
        </p:nvPicPr>
        <p:blipFill>
          <a:blip r:embed="rId2"/>
          <a:stretch>
            <a:fillRect/>
          </a:stretch>
        </p:blipFill>
        <p:spPr>
          <a:xfrm>
            <a:off x="1741633" y="1111348"/>
            <a:ext cx="9762978" cy="5036234"/>
          </a:xfrm>
          <a:prstGeom prst="rect">
            <a:avLst/>
          </a:prstGeom>
        </p:spPr>
      </p:pic>
    </p:spTree>
    <p:extLst>
      <p:ext uri="{BB962C8B-B14F-4D97-AF65-F5344CB8AC3E}">
        <p14:creationId xmlns:p14="http://schemas.microsoft.com/office/powerpoint/2010/main" val="1495078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5" name="Group 13">
            <a:extLst>
              <a:ext uri="{FF2B5EF4-FFF2-40B4-BE49-F238E27FC236}">
                <a16:creationId xmlns:a16="http://schemas.microsoft.com/office/drawing/2014/main" id="{F2780DFF-3AF5-4F60-B2A3-AA766AD8B3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 name="Freeform 11">
              <a:extLst>
                <a:ext uri="{FF2B5EF4-FFF2-40B4-BE49-F238E27FC236}">
                  <a16:creationId xmlns:a16="http://schemas.microsoft.com/office/drawing/2014/main" id="{1C79324C-CB0A-40CA-AE77-7CFA131A7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 name="Freeform 12">
              <a:extLst>
                <a:ext uri="{FF2B5EF4-FFF2-40B4-BE49-F238E27FC236}">
                  <a16:creationId xmlns:a16="http://schemas.microsoft.com/office/drawing/2014/main" id="{FE6F32A9-AD07-4A53-BA89-05D8AC1EB6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 name="Freeform 13">
              <a:extLst>
                <a:ext uri="{FF2B5EF4-FFF2-40B4-BE49-F238E27FC236}">
                  <a16:creationId xmlns:a16="http://schemas.microsoft.com/office/drawing/2014/main" id="{BF108F4A-C3A5-42B2-9D7B-10D92D15C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 name="Freeform 14">
              <a:extLst>
                <a:ext uri="{FF2B5EF4-FFF2-40B4-BE49-F238E27FC236}">
                  <a16:creationId xmlns:a16="http://schemas.microsoft.com/office/drawing/2014/main" id="{8254BB4A-F14E-4DE6-94AE-3701198976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 name="Freeform 15">
              <a:extLst>
                <a:ext uri="{FF2B5EF4-FFF2-40B4-BE49-F238E27FC236}">
                  <a16:creationId xmlns:a16="http://schemas.microsoft.com/office/drawing/2014/main" id="{37BE596F-4E67-44BA-99D0-37A64771FB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 name="Freeform 16">
              <a:extLst>
                <a:ext uri="{FF2B5EF4-FFF2-40B4-BE49-F238E27FC236}">
                  <a16:creationId xmlns:a16="http://schemas.microsoft.com/office/drawing/2014/main" id="{9A48CE8A-2735-4764-AF04-D7679A305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1" name="Freeform 17">
              <a:extLst>
                <a:ext uri="{FF2B5EF4-FFF2-40B4-BE49-F238E27FC236}">
                  <a16:creationId xmlns:a16="http://schemas.microsoft.com/office/drawing/2014/main" id="{7058C06C-28D8-4334-83E0-AEA77C4AF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2" name="Freeform 18">
              <a:extLst>
                <a:ext uri="{FF2B5EF4-FFF2-40B4-BE49-F238E27FC236}">
                  <a16:creationId xmlns:a16="http://schemas.microsoft.com/office/drawing/2014/main" id="{530C5090-5A77-4DFC-8CDA-D6E2576ACC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3" name="Freeform 19">
              <a:extLst>
                <a:ext uri="{FF2B5EF4-FFF2-40B4-BE49-F238E27FC236}">
                  <a16:creationId xmlns:a16="http://schemas.microsoft.com/office/drawing/2014/main" id="{57EC1ECF-618E-4B07-B823-11316CE52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4" name="Freeform 20">
              <a:extLst>
                <a:ext uri="{FF2B5EF4-FFF2-40B4-BE49-F238E27FC236}">
                  <a16:creationId xmlns:a16="http://schemas.microsoft.com/office/drawing/2014/main" id="{7C8B4CFB-E7F6-4A2B-AA5B-CB910D23A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5" name="Freeform 21">
              <a:extLst>
                <a:ext uri="{FF2B5EF4-FFF2-40B4-BE49-F238E27FC236}">
                  <a16:creationId xmlns:a16="http://schemas.microsoft.com/office/drawing/2014/main" id="{EBEADD2C-CA66-41C5-8622-31212959D4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6" name="Freeform 22">
              <a:extLst>
                <a:ext uri="{FF2B5EF4-FFF2-40B4-BE49-F238E27FC236}">
                  <a16:creationId xmlns:a16="http://schemas.microsoft.com/office/drawing/2014/main" id="{3CE06860-DDC5-4FC7-97D7-795F9CA9B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6" name="Group 27">
            <a:extLst>
              <a:ext uri="{FF2B5EF4-FFF2-40B4-BE49-F238E27FC236}">
                <a16:creationId xmlns:a16="http://schemas.microsoft.com/office/drawing/2014/main" id="{BDA041F5-FB91-4FE3-8309-30F32C6A48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9" name="Freeform 27">
              <a:extLst>
                <a:ext uri="{FF2B5EF4-FFF2-40B4-BE49-F238E27FC236}">
                  <a16:creationId xmlns:a16="http://schemas.microsoft.com/office/drawing/2014/main" id="{17D7CDD7-7A0A-4EBD-A35A-5C77175F6F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0" name="Freeform 28">
              <a:extLst>
                <a:ext uri="{FF2B5EF4-FFF2-40B4-BE49-F238E27FC236}">
                  <a16:creationId xmlns:a16="http://schemas.microsoft.com/office/drawing/2014/main" id="{3535804A-BB84-44EB-9712-B96D7AEB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1" name="Freeform 29">
              <a:extLst>
                <a:ext uri="{FF2B5EF4-FFF2-40B4-BE49-F238E27FC236}">
                  <a16:creationId xmlns:a16="http://schemas.microsoft.com/office/drawing/2014/main" id="{2EA058FC-BE7B-40CC-A63E-8E646238F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2" name="Freeform 30">
              <a:extLst>
                <a:ext uri="{FF2B5EF4-FFF2-40B4-BE49-F238E27FC236}">
                  <a16:creationId xmlns:a16="http://schemas.microsoft.com/office/drawing/2014/main" id="{0E8271EE-FB1E-459E-8E94-991CB5383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3" name="Freeform 31">
              <a:extLst>
                <a:ext uri="{FF2B5EF4-FFF2-40B4-BE49-F238E27FC236}">
                  <a16:creationId xmlns:a16="http://schemas.microsoft.com/office/drawing/2014/main" id="{928D4994-0177-4E02-B988-4786CF3B7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4" name="Freeform 32">
              <a:extLst>
                <a:ext uri="{FF2B5EF4-FFF2-40B4-BE49-F238E27FC236}">
                  <a16:creationId xmlns:a16="http://schemas.microsoft.com/office/drawing/2014/main" id="{3A3FF466-04BF-4F8D-88E1-98C1A2CC7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5" name="Freeform 33">
              <a:extLst>
                <a:ext uri="{FF2B5EF4-FFF2-40B4-BE49-F238E27FC236}">
                  <a16:creationId xmlns:a16="http://schemas.microsoft.com/office/drawing/2014/main" id="{2513E60D-9026-4A28-8D6E-03593D3A4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6" name="Freeform 34">
              <a:extLst>
                <a:ext uri="{FF2B5EF4-FFF2-40B4-BE49-F238E27FC236}">
                  <a16:creationId xmlns:a16="http://schemas.microsoft.com/office/drawing/2014/main" id="{49D0D017-FE95-4B99-AD82-BE697DF1B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7" name="Freeform 35">
              <a:extLst>
                <a:ext uri="{FF2B5EF4-FFF2-40B4-BE49-F238E27FC236}">
                  <a16:creationId xmlns:a16="http://schemas.microsoft.com/office/drawing/2014/main" id="{299ACBF5-2856-4022-AA4D-9E8F39989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8" name="Freeform 36">
              <a:extLst>
                <a:ext uri="{FF2B5EF4-FFF2-40B4-BE49-F238E27FC236}">
                  <a16:creationId xmlns:a16="http://schemas.microsoft.com/office/drawing/2014/main" id="{6A150E2E-4FA2-4D3C-9FDD-E0ECFC8010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9" name="Freeform 37">
              <a:extLst>
                <a:ext uri="{FF2B5EF4-FFF2-40B4-BE49-F238E27FC236}">
                  <a16:creationId xmlns:a16="http://schemas.microsoft.com/office/drawing/2014/main" id="{00FF753A-252D-49AB-AE93-D92EBB4BF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0" name="Freeform 38">
              <a:extLst>
                <a:ext uri="{FF2B5EF4-FFF2-40B4-BE49-F238E27FC236}">
                  <a16:creationId xmlns:a16="http://schemas.microsoft.com/office/drawing/2014/main" id="{8F689818-FACD-466B-B41E-51BA779D2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7" name="Rectangle 41">
            <a:extLst>
              <a:ext uri="{FF2B5EF4-FFF2-40B4-BE49-F238E27FC236}">
                <a16:creationId xmlns:a16="http://schemas.microsoft.com/office/drawing/2014/main" id="{57041BDD-619A-42E7-9D5B-D932A5FDF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8" name="Freeform 6">
            <a:extLst>
              <a:ext uri="{FF2B5EF4-FFF2-40B4-BE49-F238E27FC236}">
                <a16:creationId xmlns:a16="http://schemas.microsoft.com/office/drawing/2014/main" id="{439A26EA-7B06-4DFE-8108-86B3ED144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59" name="Rectangle 45">
            <a:extLst>
              <a:ext uri="{FF2B5EF4-FFF2-40B4-BE49-F238E27FC236}">
                <a16:creationId xmlns:a16="http://schemas.microsoft.com/office/drawing/2014/main" id="{F476A384-71E8-40F1-ABC7-D17AAAFA9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12195387" cy="6858000"/>
          </a:xfrm>
          <a:prstGeom prst="rect">
            <a:avLst/>
          </a:prstGeom>
          <a:solidFill>
            <a:schemeClr val="tx2">
              <a:lumMod val="1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1 Başlık"/>
          <p:cNvSpPr>
            <a:spLocks noGrp="1"/>
          </p:cNvSpPr>
          <p:nvPr>
            <p:ph type="title"/>
          </p:nvPr>
        </p:nvSpPr>
        <p:spPr>
          <a:xfrm>
            <a:off x="1386438" y="3675529"/>
            <a:ext cx="6251490" cy="1769030"/>
          </a:xfrm>
        </p:spPr>
        <p:txBody>
          <a:bodyPr vert="horz" lIns="91440" tIns="45720" rIns="91440" bIns="45720" rtlCol="0" anchor="b">
            <a:normAutofit/>
          </a:bodyPr>
          <a:lstStyle/>
          <a:p>
            <a:pPr>
              <a:lnSpc>
                <a:spcPct val="90000"/>
              </a:lnSpc>
            </a:pPr>
            <a:r>
              <a:rPr lang="en-US" sz="1000">
                <a:solidFill>
                  <a:srgbClr val="FEFFFF"/>
                </a:solidFill>
              </a:rPr>
              <a:t>Geographical Features Of Al-Quds</a:t>
            </a:r>
            <a:br>
              <a:rPr lang="en-US" sz="1000">
                <a:solidFill>
                  <a:srgbClr val="FEFFFF"/>
                </a:solidFill>
              </a:rPr>
            </a:br>
            <a:r>
              <a:rPr lang="en-US" sz="1000">
                <a:solidFill>
                  <a:srgbClr val="FEFFFF"/>
                </a:solidFill>
              </a:rPr>
              <a:t>COUNRTY: PALESTINE</a:t>
            </a:r>
            <a:br>
              <a:rPr lang="en-US" sz="1000">
                <a:solidFill>
                  <a:srgbClr val="FEFFFF"/>
                </a:solidFill>
              </a:rPr>
            </a:br>
            <a:r>
              <a:rPr lang="en-US" sz="1000">
                <a:solidFill>
                  <a:srgbClr val="FEFFFF"/>
                </a:solidFill>
              </a:rPr>
              <a:t>REGION: MIDDLE EAST </a:t>
            </a:r>
            <a:br>
              <a:rPr lang="en-US" sz="1000">
                <a:solidFill>
                  <a:srgbClr val="FEFFFF"/>
                </a:solidFill>
              </a:rPr>
            </a:br>
            <a:r>
              <a:rPr lang="en-US" sz="1000">
                <a:solidFill>
                  <a:srgbClr val="FEFFFF"/>
                </a:solidFill>
              </a:rPr>
              <a:t>CONTINENT:ASIA</a:t>
            </a:r>
            <a:br>
              <a:rPr lang="en-US" sz="1000">
                <a:solidFill>
                  <a:srgbClr val="FEFFFF"/>
                </a:solidFill>
              </a:rPr>
            </a:br>
            <a:r>
              <a:rPr lang="en-US" sz="1000">
                <a:solidFill>
                  <a:srgbClr val="FEFFFF"/>
                </a:solidFill>
              </a:rPr>
              <a:t>LANGUAGE:ARABIC AND HEBREW</a:t>
            </a:r>
            <a:br>
              <a:rPr lang="en-US" sz="1000">
                <a:solidFill>
                  <a:srgbClr val="FEFFFF"/>
                </a:solidFill>
              </a:rPr>
            </a:br>
            <a:r>
              <a:rPr lang="en-US" sz="1000">
                <a:solidFill>
                  <a:srgbClr val="FEFFFF"/>
                </a:solidFill>
              </a:rPr>
              <a:t>CURRENCY: EGYPTIAN POUND(EGP),PALESTIAN POUND, ISREALI NEW SHEKEL</a:t>
            </a:r>
            <a:br>
              <a:rPr lang="en-US" sz="1000">
                <a:solidFill>
                  <a:srgbClr val="FEFFFF"/>
                </a:solidFill>
              </a:rPr>
            </a:br>
            <a:r>
              <a:rPr lang="en-US" sz="1000">
                <a:solidFill>
                  <a:srgbClr val="FEFFFF"/>
                </a:solidFill>
              </a:rPr>
              <a:t>an pound</a:t>
            </a:r>
            <a:br>
              <a:rPr lang="en-US" sz="1000">
                <a:solidFill>
                  <a:srgbClr val="FEFFFF"/>
                </a:solidFill>
              </a:rPr>
            </a:br>
            <a:br>
              <a:rPr lang="en-US" sz="1000">
                <a:solidFill>
                  <a:srgbClr val="FEFFFF"/>
                </a:solidFill>
              </a:rPr>
            </a:br>
            <a:br>
              <a:rPr lang="en-US" sz="1000">
                <a:solidFill>
                  <a:srgbClr val="FEFFFF"/>
                </a:solidFill>
              </a:rPr>
            </a:br>
            <a:endParaRPr lang="en-US" sz="1000">
              <a:solidFill>
                <a:srgbClr val="FEFFFF"/>
              </a:solidFill>
            </a:endParaRPr>
          </a:p>
        </p:txBody>
      </p:sp>
      <p:pic>
        <p:nvPicPr>
          <p:cNvPr id="9" name="8 Resim" descr="252px-EGP_200_Pounds_Apr_2007_(Front).jpg"/>
          <p:cNvPicPr>
            <a:picLocks noChangeAspect="1"/>
          </p:cNvPicPr>
          <p:nvPr/>
        </p:nvPicPr>
        <p:blipFill rotWithShape="1">
          <a:blip r:embed="rId2"/>
          <a:srcRect l="31722" r="14500"/>
          <a:stretch/>
        </p:blipFill>
        <p:spPr>
          <a:xfrm>
            <a:off x="1" y="10"/>
            <a:ext cx="4060419" cy="3415676"/>
          </a:xfrm>
          <a:prstGeom prst="rect">
            <a:avLst/>
          </a:prstGeom>
        </p:spPr>
      </p:pic>
      <p:pic>
        <p:nvPicPr>
          <p:cNvPr id="6" name="5 Resim" descr="252px-1_Palestine_Pound_1939_Obverse.jpg"/>
          <p:cNvPicPr>
            <a:picLocks noChangeAspect="1"/>
          </p:cNvPicPr>
          <p:nvPr/>
        </p:nvPicPr>
        <p:blipFill rotWithShape="1">
          <a:blip r:embed="rId3"/>
          <a:srcRect l="12113" r="24151" b="2"/>
          <a:stretch/>
        </p:blipFill>
        <p:spPr>
          <a:xfrm>
            <a:off x="8127829" y="10"/>
            <a:ext cx="4064170" cy="3415980"/>
          </a:xfrm>
          <a:prstGeom prst="rect">
            <a:avLst/>
          </a:prstGeom>
        </p:spPr>
      </p:pic>
      <p:sp>
        <p:nvSpPr>
          <p:cNvPr id="60" name="Freeform: Shape 47">
            <a:extLst>
              <a:ext uri="{FF2B5EF4-FFF2-40B4-BE49-F238E27FC236}">
                <a16:creationId xmlns:a16="http://schemas.microsoft.com/office/drawing/2014/main" id="{ACE683F7-3C14-437D-B517-5C204FAB1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40738"/>
            <a:ext cx="1230970" cy="778589"/>
          </a:xfrm>
          <a:custGeom>
            <a:avLst/>
            <a:gdLst>
              <a:gd name="connsiteX0" fmla="*/ 0 w 1230970"/>
              <a:gd name="connsiteY0" fmla="*/ 0 h 778589"/>
              <a:gd name="connsiteX1" fmla="*/ 56510 w 1230970"/>
              <a:gd name="connsiteY1" fmla="*/ 0 h 778589"/>
              <a:gd name="connsiteX2" fmla="*/ 834671 w 1230970"/>
              <a:gd name="connsiteY2" fmla="*/ 0 h 778589"/>
              <a:gd name="connsiteX3" fmla="*/ 862811 w 1230970"/>
              <a:gd name="connsiteY3" fmla="*/ 9381 h 778589"/>
              <a:gd name="connsiteX4" fmla="*/ 867501 w 1230970"/>
              <a:gd name="connsiteY4" fmla="*/ 14071 h 778589"/>
              <a:gd name="connsiteX5" fmla="*/ 1223935 w 1230970"/>
              <a:gd name="connsiteY5" fmla="*/ 365843 h 778589"/>
              <a:gd name="connsiteX6" fmla="*/ 1223935 w 1230970"/>
              <a:gd name="connsiteY6" fmla="*/ 408056 h 778589"/>
              <a:gd name="connsiteX7" fmla="*/ 867501 w 1230970"/>
              <a:gd name="connsiteY7" fmla="*/ 764518 h 778589"/>
              <a:gd name="connsiteX8" fmla="*/ 862811 w 1230970"/>
              <a:gd name="connsiteY8" fmla="*/ 769209 h 778589"/>
              <a:gd name="connsiteX9" fmla="*/ 834671 w 1230970"/>
              <a:gd name="connsiteY9" fmla="*/ 778589 h 778589"/>
              <a:gd name="connsiteX10" fmla="*/ 0 w 1230970"/>
              <a:gd name="connsiteY10" fmla="*/ 778589 h 77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0970" h="778589">
                <a:moveTo>
                  <a:pt x="0" y="0"/>
                </a:moveTo>
                <a:lnTo>
                  <a:pt x="56510" y="0"/>
                </a:lnTo>
                <a:cubicBezTo>
                  <a:pt x="245793" y="0"/>
                  <a:pt x="498169" y="0"/>
                  <a:pt x="834671" y="0"/>
                </a:cubicBezTo>
                <a:cubicBezTo>
                  <a:pt x="848741" y="0"/>
                  <a:pt x="858121" y="4691"/>
                  <a:pt x="862811" y="9381"/>
                </a:cubicBezTo>
                <a:cubicBezTo>
                  <a:pt x="862811" y="9381"/>
                  <a:pt x="867501" y="9381"/>
                  <a:pt x="867501" y="14071"/>
                </a:cubicBezTo>
                <a:cubicBezTo>
                  <a:pt x="867501" y="14071"/>
                  <a:pt x="867501" y="14071"/>
                  <a:pt x="1223935" y="365843"/>
                </a:cubicBezTo>
                <a:cubicBezTo>
                  <a:pt x="1233315" y="379914"/>
                  <a:pt x="1233315" y="398675"/>
                  <a:pt x="1223935" y="408056"/>
                </a:cubicBezTo>
                <a:cubicBezTo>
                  <a:pt x="1223935" y="408056"/>
                  <a:pt x="1223935" y="408056"/>
                  <a:pt x="867501" y="764518"/>
                </a:cubicBezTo>
                <a:cubicBezTo>
                  <a:pt x="867501" y="764518"/>
                  <a:pt x="862811" y="764518"/>
                  <a:pt x="862811" y="769209"/>
                </a:cubicBezTo>
                <a:cubicBezTo>
                  <a:pt x="858121" y="773899"/>
                  <a:pt x="848741" y="778589"/>
                  <a:pt x="834671" y="778589"/>
                </a:cubicBezTo>
                <a:lnTo>
                  <a:pt x="0" y="778589"/>
                </a:lnTo>
                <a:close/>
              </a:path>
            </a:pathLst>
          </a:custGeom>
          <a:solidFill>
            <a:schemeClr val="accent1"/>
          </a:solidFill>
          <a:ln>
            <a:noFill/>
          </a:ln>
        </p:spPr>
      </p:sp>
      <p:pic>
        <p:nvPicPr>
          <p:cNvPr id="7" name="6 Resim" descr="182px-عملة_فلسطينية_معدنية.jpg"/>
          <p:cNvPicPr>
            <a:picLocks noChangeAspect="1"/>
          </p:cNvPicPr>
          <p:nvPr/>
        </p:nvPicPr>
        <p:blipFill rotWithShape="1">
          <a:blip r:embed="rId4"/>
          <a:srcRect t="4236" r="2" b="10257"/>
          <a:stretch/>
        </p:blipFill>
        <p:spPr>
          <a:xfrm>
            <a:off x="8134966" y="3429305"/>
            <a:ext cx="4054323" cy="3428695"/>
          </a:xfrm>
          <a:prstGeom prst="rect">
            <a:avLst/>
          </a:prstGeom>
        </p:spPr>
      </p:pic>
      <p:cxnSp>
        <p:nvCxnSpPr>
          <p:cNvPr id="61" name="Straight Connector 49">
            <a:extLst>
              <a:ext uri="{FF2B5EF4-FFF2-40B4-BE49-F238E27FC236}">
                <a16:creationId xmlns:a16="http://schemas.microsoft.com/office/drawing/2014/main" id="{955CDA8F-EAE8-40F8-95DC-43202F0A9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429000"/>
            <a:ext cx="12188952" cy="0"/>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pic>
        <p:nvPicPr>
          <p:cNvPr id="8" name="7 Resim" descr="252px-השטרות_החדשים_של_ישראל.jpg"/>
          <p:cNvPicPr>
            <a:picLocks noChangeAspect="1"/>
          </p:cNvPicPr>
          <p:nvPr/>
        </p:nvPicPr>
        <p:blipFill rotWithShape="1">
          <a:blip r:embed="rId5"/>
          <a:srcRect t="15827" r="1" b="1"/>
          <a:stretch/>
        </p:blipFill>
        <p:spPr>
          <a:xfrm>
            <a:off x="4067033" y="10"/>
            <a:ext cx="4057932" cy="3415673"/>
          </a:xfrm>
          <a:prstGeom prst="rect">
            <a:avLst/>
          </a:prstGeom>
        </p:spPr>
      </p:pic>
      <p:cxnSp>
        <p:nvCxnSpPr>
          <p:cNvPr id="62" name="Straight Connector 51">
            <a:extLst>
              <a:ext uri="{FF2B5EF4-FFF2-40B4-BE49-F238E27FC236}">
                <a16:creationId xmlns:a16="http://schemas.microsoft.com/office/drawing/2014/main" id="{2CCE3297-88A0-4543-ADF6-B4F01BDBF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9752" y="0"/>
            <a:ext cx="0" cy="3419856"/>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176213D-B053-46D9-9642-ED8E2F046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10139" y="0"/>
            <a:ext cx="0" cy="6857694"/>
          </a:xfrm>
          <a:prstGeom prst="line">
            <a:avLst/>
          </a:prstGeom>
          <a:ln w="50800" cap="flat">
            <a:solidFill>
              <a:schemeClr val="tx2">
                <a:lumMod val="10000"/>
              </a:schemeClr>
            </a:solidFill>
            <a:miter lim="800000"/>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07963" y="0"/>
            <a:ext cx="10733649" cy="1210525"/>
          </a:xfrm>
        </p:spPr>
        <p:txBody>
          <a:bodyPr>
            <a:normAutofit/>
          </a:bodyPr>
          <a:lstStyle/>
          <a:p>
            <a:r>
              <a:rPr lang="tr-TR" sz="4800" dirty="0">
                <a:latin typeface="Franklin Gothic Demi" pitchFamily="34" charset="0"/>
              </a:rPr>
              <a:t>    </a:t>
            </a:r>
            <a:r>
              <a:rPr lang="tr-TR" sz="4800" dirty="0" err="1">
                <a:latin typeface="Franklin Gothic Demi" pitchFamily="34" charset="0"/>
              </a:rPr>
              <a:t>Geographical</a:t>
            </a:r>
            <a:r>
              <a:rPr lang="tr-TR" sz="4800" dirty="0">
                <a:latin typeface="Franklin Gothic Demi" pitchFamily="34" charset="0"/>
              </a:rPr>
              <a:t> </a:t>
            </a:r>
            <a:r>
              <a:rPr lang="tr-TR" sz="4800" dirty="0" err="1">
                <a:latin typeface="Franklin Gothic Demi" pitchFamily="34" charset="0"/>
              </a:rPr>
              <a:t>Features</a:t>
            </a:r>
            <a:r>
              <a:rPr lang="tr-TR" sz="4800" dirty="0">
                <a:latin typeface="Franklin Gothic Demi" pitchFamily="34" charset="0"/>
              </a:rPr>
              <a:t> Of Al-</a:t>
            </a:r>
            <a:r>
              <a:rPr lang="tr-TR" sz="4800" dirty="0" err="1">
                <a:latin typeface="Franklin Gothic Demi" pitchFamily="34" charset="0"/>
              </a:rPr>
              <a:t>Quds</a:t>
            </a:r>
            <a:endParaRPr lang="tr-TR" sz="4800" dirty="0">
              <a:latin typeface="Franklin Gothic Demi" pitchFamily="34" charset="0"/>
            </a:endParaRPr>
          </a:p>
        </p:txBody>
      </p:sp>
      <p:sp>
        <p:nvSpPr>
          <p:cNvPr id="3" name="2 Metin Yer Tutucusu"/>
          <p:cNvSpPr>
            <a:spLocks noGrp="1"/>
          </p:cNvSpPr>
          <p:nvPr>
            <p:ph type="body" idx="1"/>
          </p:nvPr>
        </p:nvSpPr>
        <p:spPr>
          <a:xfrm>
            <a:off x="661182" y="1392702"/>
            <a:ext cx="10019010" cy="5099538"/>
          </a:xfrm>
        </p:spPr>
        <p:txBody>
          <a:bodyPr/>
          <a:lstStyle/>
          <a:p>
            <a:r>
              <a:rPr lang="tr-TR" dirty="0">
                <a:solidFill>
                  <a:srgbClr val="210AA8"/>
                </a:solidFill>
                <a:latin typeface="Franklin Gothic Heavy" pitchFamily="34" charset="0"/>
              </a:rPr>
              <a:t>ECONOMY</a:t>
            </a:r>
            <a:r>
              <a:rPr lang="tr-TR" dirty="0"/>
              <a:t>:</a:t>
            </a:r>
            <a:r>
              <a:rPr lang="en-US" dirty="0">
                <a:solidFill>
                  <a:schemeClr val="tx1"/>
                </a:solidFill>
                <a:latin typeface="Franklin Gothic Medium" pitchFamily="34" charset="0"/>
              </a:rPr>
              <a:t>A major source of livelihood in Jerusalem is government and public service employment. Since 1967 business activity and investment in the city have been stimulated by the housing boom and the ever-increasing influx of pilgrims and tourists—except in periods of high political tension and violence, such as the two Palestinian uprisings known as </a:t>
            </a:r>
            <a:r>
              <a:rPr lang="en-US" dirty="0" err="1">
                <a:solidFill>
                  <a:schemeClr val="tx1"/>
                </a:solidFill>
                <a:latin typeface="Franklin Gothic Medium" pitchFamily="34" charset="0"/>
              </a:rPr>
              <a:t>intifadahs</a:t>
            </a:r>
            <a:r>
              <a:rPr lang="en-US" dirty="0">
                <a:solidFill>
                  <a:schemeClr val="tx1"/>
                </a:solidFill>
                <a:latin typeface="Franklin Gothic Medium" pitchFamily="34" charset="0"/>
              </a:rPr>
              <a:t> (1987–93 and 2000–05) and when conflicts escalate along the Lebanese and </a:t>
            </a:r>
            <a:r>
              <a:rPr lang="en-US" dirty="0" err="1">
                <a:solidFill>
                  <a:schemeClr val="tx1"/>
                </a:solidFill>
                <a:latin typeface="Franklin Gothic Medium" pitchFamily="34" charset="0"/>
              </a:rPr>
              <a:t>Gazan</a:t>
            </a:r>
            <a:r>
              <a:rPr lang="en-US" dirty="0">
                <a:solidFill>
                  <a:schemeClr val="tx1"/>
                </a:solidFill>
                <a:latin typeface="Franklin Gothic Medium" pitchFamily="34" charset="0"/>
              </a:rPr>
              <a:t> borders.</a:t>
            </a:r>
            <a:endParaRPr lang="tr-TR" dirty="0">
              <a:solidFill>
                <a:schemeClr val="tx1"/>
              </a:solidFill>
              <a:latin typeface="Franklin Gothic Medium" pitchFamily="34" charset="0"/>
            </a:endParaRPr>
          </a:p>
          <a:p>
            <a:r>
              <a:rPr lang="tr-TR" dirty="0">
                <a:solidFill>
                  <a:srgbClr val="210AA8"/>
                </a:solidFill>
                <a:latin typeface="Franklin Gothic Heavy" pitchFamily="34" charset="0"/>
              </a:rPr>
              <a:t>CLIMATE</a:t>
            </a:r>
            <a:r>
              <a:rPr lang="tr-TR" dirty="0"/>
              <a:t>:</a:t>
            </a:r>
            <a:r>
              <a:rPr lang="en-US" dirty="0">
                <a:solidFill>
                  <a:schemeClr val="tx1"/>
                </a:solidFill>
                <a:latin typeface="Franklin Gothic Medium" pitchFamily="34" charset="0"/>
              </a:rPr>
              <a:t>Summers are dry and hot in Jerusalem. The rain falls only in December, January and February. The average annual rainfall is around 1000 mm. The annual average temperature is between 24-32 ° C in summer and between 7 and 16 ° C in winter.</a:t>
            </a:r>
            <a:endParaRPr lang="tr-TR" dirty="0">
              <a:solidFill>
                <a:schemeClr val="tx1"/>
              </a:solidFill>
              <a:latin typeface="Franklin Gothic Medium" pitchFamily="34" charset="0"/>
            </a:endParaRPr>
          </a:p>
          <a:p>
            <a:endParaRPr lang="tr-TR" dirty="0"/>
          </a:p>
          <a:p>
            <a:endParaRPr lang="tr-TR" dirty="0"/>
          </a:p>
        </p:txBody>
      </p:sp>
      <p:pic>
        <p:nvPicPr>
          <p:cNvPr id="4" name="3 Resim" descr="hhj.png"/>
          <p:cNvPicPr>
            <a:picLocks noChangeAspect="1"/>
          </p:cNvPicPr>
          <p:nvPr/>
        </p:nvPicPr>
        <p:blipFill>
          <a:blip r:embed="rId2"/>
          <a:stretch>
            <a:fillRect/>
          </a:stretch>
        </p:blipFill>
        <p:spPr>
          <a:xfrm>
            <a:off x="450166" y="5105473"/>
            <a:ext cx="10846191" cy="1752527"/>
          </a:xfrm>
          <a:prstGeom prst="rect">
            <a:avLst/>
          </a:prstGeom>
        </p:spPr>
      </p:pic>
    </p:spTree>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TotalTime>
  <Words>161</Words>
  <Application>Microsoft Office PowerPoint</Application>
  <PresentationFormat>Geniş ekran</PresentationFormat>
  <Paragraphs>9</Paragraphs>
  <Slides>10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10</vt:i4>
      </vt:variant>
    </vt:vector>
  </HeadingPairs>
  <TitlesOfParts>
    <vt:vector size="17" baseType="lpstr">
      <vt:lpstr>Arial</vt:lpstr>
      <vt:lpstr>Century Gothic</vt:lpstr>
      <vt:lpstr>Franklin Gothic Demi</vt:lpstr>
      <vt:lpstr>Franklin Gothic Heavy</vt:lpstr>
      <vt:lpstr>Franklin Gothic Medium</vt:lpstr>
      <vt:lpstr>Wingdings 3</vt:lpstr>
      <vt:lpstr>Duman</vt:lpstr>
      <vt:lpstr>Al-Quds</vt:lpstr>
      <vt:lpstr>PowerPoint Sunusu</vt:lpstr>
      <vt:lpstr>Famous Buildings in Al-Quds </vt:lpstr>
      <vt:lpstr>PowerPoint Sunusu</vt:lpstr>
      <vt:lpstr>PowerPoint Sunusu</vt:lpstr>
      <vt:lpstr>PowerPoint Sunusu</vt:lpstr>
      <vt:lpstr>PowerPoint Sunusu</vt:lpstr>
      <vt:lpstr>Geographical Features Of Al-Quds COUNRTY: PALESTINE REGION: MIDDLE EAST  CONTINENT:ASIA LANGUAGE:ARABIC AND HEBREW CURRENCY: EGYPTIAN POUND(EGP),PALESTIAN POUND, ISREALI NEW SHEKEL an pound   </vt:lpstr>
      <vt:lpstr>    Geographical Features Of Al-Quds</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Al-Quds</dc:title>
  <dc:creator>tuğba şahbaz</dc:creator>
  <cp:lastModifiedBy>tuğba şahbaz</cp:lastModifiedBy>
  <cp:revision>1</cp:revision>
  <dcterms:created xsi:type="dcterms:W3CDTF">2020-05-07T09:42:28Z</dcterms:created>
  <dcterms:modified xsi:type="dcterms:W3CDTF">2020-05-07T09:43:36Z</dcterms:modified>
</cp:coreProperties>
</file>