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7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7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1" r:id="rId1"/>
  </p:sldMasterIdLst>
  <p:sldIdLst>
    <p:sldId id="256" r:id="rId2"/>
    <p:sldId id="345" r:id="rId3"/>
    <p:sldId id="346" r:id="rId4"/>
    <p:sldId id="257" r:id="rId5"/>
    <p:sldId id="271" r:id="rId6"/>
    <p:sldId id="272" r:id="rId7"/>
    <p:sldId id="264" r:id="rId8"/>
    <p:sldId id="273" r:id="rId9"/>
    <p:sldId id="265" r:id="rId10"/>
    <p:sldId id="279" r:id="rId11"/>
    <p:sldId id="282" r:id="rId12"/>
    <p:sldId id="274" r:id="rId13"/>
    <p:sldId id="275" r:id="rId14"/>
    <p:sldId id="276" r:id="rId15"/>
    <p:sldId id="277" r:id="rId16"/>
    <p:sldId id="283" r:id="rId17"/>
    <p:sldId id="347" r:id="rId18"/>
    <p:sldId id="278" r:id="rId19"/>
    <p:sldId id="284" r:id="rId20"/>
    <p:sldId id="285" r:id="rId21"/>
    <p:sldId id="286" r:id="rId22"/>
    <p:sldId id="287" r:id="rId23"/>
    <p:sldId id="288" r:id="rId24"/>
    <p:sldId id="289" r:id="rId25"/>
    <p:sldId id="290" r:id="rId26"/>
    <p:sldId id="292" r:id="rId27"/>
    <p:sldId id="291" r:id="rId28"/>
    <p:sldId id="293" r:id="rId29"/>
    <p:sldId id="294" r:id="rId30"/>
    <p:sldId id="295" r:id="rId31"/>
    <p:sldId id="296" r:id="rId32"/>
    <p:sldId id="297" r:id="rId33"/>
    <p:sldId id="299" r:id="rId34"/>
    <p:sldId id="300" r:id="rId35"/>
    <p:sldId id="301" r:id="rId36"/>
    <p:sldId id="302" r:id="rId37"/>
    <p:sldId id="268" r:id="rId38"/>
    <p:sldId id="303" r:id="rId39"/>
    <p:sldId id="304" r:id="rId40"/>
    <p:sldId id="305" r:id="rId41"/>
    <p:sldId id="306" r:id="rId42"/>
    <p:sldId id="307" r:id="rId43"/>
    <p:sldId id="308" r:id="rId44"/>
    <p:sldId id="309" r:id="rId45"/>
    <p:sldId id="311" r:id="rId46"/>
    <p:sldId id="312" r:id="rId47"/>
    <p:sldId id="313" r:id="rId48"/>
    <p:sldId id="314" r:id="rId49"/>
    <p:sldId id="315" r:id="rId50"/>
    <p:sldId id="316" r:id="rId51"/>
    <p:sldId id="317" r:id="rId52"/>
    <p:sldId id="318" r:id="rId53"/>
    <p:sldId id="319" r:id="rId54"/>
    <p:sldId id="320" r:id="rId55"/>
    <p:sldId id="321" r:id="rId56"/>
    <p:sldId id="322" r:id="rId57"/>
    <p:sldId id="324" r:id="rId58"/>
    <p:sldId id="340" r:id="rId59"/>
    <p:sldId id="341" r:id="rId60"/>
    <p:sldId id="342" r:id="rId61"/>
    <p:sldId id="328" r:id="rId62"/>
    <p:sldId id="329" r:id="rId63"/>
    <p:sldId id="330" r:id="rId64"/>
    <p:sldId id="331" r:id="rId65"/>
    <p:sldId id="332" r:id="rId66"/>
    <p:sldId id="333" r:id="rId67"/>
    <p:sldId id="334" r:id="rId68"/>
    <p:sldId id="335" r:id="rId69"/>
    <p:sldId id="336" r:id="rId70"/>
    <p:sldId id="337" r:id="rId71"/>
    <p:sldId id="338" r:id="rId72"/>
    <p:sldId id="339" r:id="rId7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659"/>
    <p:restoredTop sz="96029"/>
  </p:normalViewPr>
  <p:slideViewPr>
    <p:cSldViewPr snapToGrid="0" snapToObjects="1">
      <p:cViewPr varScale="1">
        <p:scale>
          <a:sx n="113" d="100"/>
          <a:sy n="113" d="100"/>
        </p:scale>
        <p:origin x="-504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theme" Target="theme/theme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pPr/>
              <a:t>4/27/2020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pPr/>
              <a:t>4/27/2020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11785600" y="274641"/>
            <a:ext cx="36576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812800" y="274641"/>
            <a:ext cx="107696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4/27/2020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4/27/2020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pPr/>
              <a:t>4/27/2020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8128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82296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pPr/>
              <a:t>4/27/2020</a:t>
            </a:fld>
            <a:endParaRPr lang="en-US" dirty="0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pPr/>
              <a:t>4/27/2020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4/27/2020</a:t>
            </a:fld>
            <a:endParaRPr lang="en-US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4/27/2020</a:t>
            </a:fld>
            <a:endParaRPr lang="en-US" dirty="0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4/27/2020</a:t>
            </a:fld>
            <a:endParaRPr lang="en-US" dirty="0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4/27/2020</a:t>
            </a:fld>
            <a:endParaRPr lang="en-US" dirty="0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smtClean="0"/>
              <a:pPr/>
              <a:t>4/27/2020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="" xmlns:a16="http://schemas.microsoft.com/office/drawing/2014/main" id="{20B5FFC2-80C3-3F4A-808B-67EA7CD546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7727" y="429370"/>
            <a:ext cx="10765971" cy="3329581"/>
          </a:xfrm>
        </p:spPr>
        <p:txBody>
          <a:bodyPr>
            <a:normAutofit/>
          </a:bodyPr>
          <a:lstStyle/>
          <a:p>
            <a:r>
              <a:rPr lang="tr-TR" sz="6600" dirty="0" err="1">
                <a:solidFill>
                  <a:srgbClr val="FF0000"/>
                </a:solidFill>
              </a:rPr>
              <a:t>Adrenokortikostreoidler</a:t>
            </a:r>
            <a:r>
              <a:rPr lang="tr-TR" sz="6600" dirty="0">
                <a:solidFill>
                  <a:srgbClr val="FF0000"/>
                </a:solidFill>
              </a:rPr>
              <a:t>-</a:t>
            </a:r>
            <a:br>
              <a:rPr lang="tr-TR" sz="6600" dirty="0">
                <a:solidFill>
                  <a:srgbClr val="FF0000"/>
                </a:solidFill>
              </a:rPr>
            </a:br>
            <a:r>
              <a:rPr lang="tr-TR" sz="6600" dirty="0" err="1">
                <a:solidFill>
                  <a:srgbClr val="FF0000"/>
                </a:solidFill>
              </a:rPr>
              <a:t>Adrenokortikal</a:t>
            </a:r>
            <a:r>
              <a:rPr lang="tr-TR" sz="6600" dirty="0">
                <a:solidFill>
                  <a:srgbClr val="FF0000"/>
                </a:solidFill>
              </a:rPr>
              <a:t> Antagonistler</a:t>
            </a:r>
          </a:p>
        </p:txBody>
      </p:sp>
      <p:sp>
        <p:nvSpPr>
          <p:cNvPr id="3" name="2 Metin kutusu"/>
          <p:cNvSpPr txBox="1"/>
          <p:nvPr/>
        </p:nvSpPr>
        <p:spPr>
          <a:xfrm>
            <a:off x="9342782" y="6205589"/>
            <a:ext cx="25633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Ebru ARIOĞLU İNAN, </a:t>
            </a:r>
            <a:r>
              <a:rPr lang="tr-TR" dirty="0" err="1" smtClean="0"/>
              <a:t>PhD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7677575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0BB40FF1-3029-AC4E-8E62-C6CE0643F8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5623" y="433187"/>
            <a:ext cx="5040777" cy="5991625"/>
          </a:xfrm>
        </p:spPr>
        <p:txBody>
          <a:bodyPr>
            <a:normAutofit fontScale="77500" lnSpcReduction="20000"/>
          </a:bodyPr>
          <a:lstStyle/>
          <a:p>
            <a:endParaRPr lang="tr-TR" dirty="0"/>
          </a:p>
          <a:p>
            <a:r>
              <a:rPr lang="tr-TR" dirty="0" err="1"/>
              <a:t>Hormonal</a:t>
            </a:r>
            <a:r>
              <a:rPr lang="tr-TR" dirty="0"/>
              <a:t> </a:t>
            </a:r>
            <a:r>
              <a:rPr lang="tr-TR" dirty="0" err="1"/>
              <a:t>ligand</a:t>
            </a:r>
            <a:r>
              <a:rPr lang="tr-TR" dirty="0"/>
              <a:t> olmadığında, </a:t>
            </a:r>
            <a:r>
              <a:rPr lang="tr-TR" dirty="0" err="1"/>
              <a:t>GRs</a:t>
            </a:r>
            <a:r>
              <a:rPr lang="tr-TR" dirty="0">
                <a:solidFill>
                  <a:srgbClr val="FF0000"/>
                </a:solidFill>
              </a:rPr>
              <a:t>, ısı-şok proteinleri ile </a:t>
            </a:r>
            <a:r>
              <a:rPr lang="tr-TR" dirty="0" err="1">
                <a:solidFill>
                  <a:srgbClr val="FF0000"/>
                </a:solidFill>
              </a:rPr>
              <a:t>oligomerik</a:t>
            </a:r>
            <a:r>
              <a:rPr lang="tr-TR" dirty="0">
                <a:solidFill>
                  <a:srgbClr val="FF0000"/>
                </a:solidFill>
              </a:rPr>
              <a:t> kompleksler</a:t>
            </a:r>
            <a:r>
              <a:rPr lang="tr-TR" dirty="0"/>
              <a:t> halinde sitoplazmada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>
                <a:solidFill>
                  <a:srgbClr val="FF0000"/>
                </a:solidFill>
              </a:rPr>
              <a:t>Hormon reseptöre bağlandığında, </a:t>
            </a:r>
            <a:r>
              <a:rPr lang="tr-TR" dirty="0" err="1"/>
              <a:t>konformasyonal</a:t>
            </a:r>
            <a:r>
              <a:rPr lang="tr-TR" dirty="0"/>
              <a:t> değişikliklerle, </a:t>
            </a:r>
            <a:r>
              <a:rPr lang="tr-TR" dirty="0">
                <a:solidFill>
                  <a:srgbClr val="FF0000"/>
                </a:solidFill>
              </a:rPr>
              <a:t>reseptör ısı-şok proteinlerinden ayrılır</a:t>
            </a:r>
            <a:endParaRPr lang="tr-TR" dirty="0"/>
          </a:p>
          <a:p>
            <a:pPr marL="0" indent="0">
              <a:buNone/>
            </a:pPr>
            <a:endParaRPr lang="tr-TR" dirty="0"/>
          </a:p>
          <a:p>
            <a:r>
              <a:rPr lang="tr-TR" dirty="0">
                <a:solidFill>
                  <a:srgbClr val="FF0000"/>
                </a:solidFill>
              </a:rPr>
              <a:t>liganda-bağlı reseptör kompleksi</a:t>
            </a:r>
            <a:r>
              <a:rPr lang="tr-TR" dirty="0"/>
              <a:t> çekirdeğe taşınıp, burada </a:t>
            </a:r>
            <a:r>
              <a:rPr lang="tr-TR" dirty="0">
                <a:solidFill>
                  <a:srgbClr val="FF0000"/>
                </a:solidFill>
              </a:rPr>
              <a:t>DNA ve proteinlerle </a:t>
            </a:r>
            <a:r>
              <a:rPr lang="tr-TR" dirty="0"/>
              <a:t>etkileşime girer</a:t>
            </a:r>
            <a:endParaRPr lang="tr-TR" dirty="0">
              <a:solidFill>
                <a:srgbClr val="FF0000"/>
              </a:solidFill>
            </a:endParaRPr>
          </a:p>
          <a:p>
            <a:r>
              <a:rPr lang="tr-TR" dirty="0"/>
              <a:t>ilgili genlerin </a:t>
            </a:r>
            <a:r>
              <a:rPr lang="tr-TR" dirty="0" err="1"/>
              <a:t>promotorlerindeki</a:t>
            </a:r>
            <a:r>
              <a:rPr lang="tr-TR" dirty="0"/>
              <a:t> </a:t>
            </a:r>
            <a:r>
              <a:rPr lang="tr-TR" dirty="0" err="1">
                <a:solidFill>
                  <a:srgbClr val="FF0000"/>
                </a:solidFill>
              </a:rPr>
              <a:t>glukokortikoid</a:t>
            </a:r>
            <a:r>
              <a:rPr lang="tr-TR" dirty="0">
                <a:solidFill>
                  <a:srgbClr val="FF0000"/>
                </a:solidFill>
              </a:rPr>
              <a:t> reseptör </a:t>
            </a:r>
            <a:r>
              <a:rPr lang="tr-TR" dirty="0" err="1">
                <a:solidFill>
                  <a:srgbClr val="FF0000"/>
                </a:solidFill>
              </a:rPr>
              <a:t>elemenlerine</a:t>
            </a:r>
            <a:r>
              <a:rPr lang="tr-TR" dirty="0">
                <a:solidFill>
                  <a:srgbClr val="FF0000"/>
                </a:solidFill>
              </a:rPr>
              <a:t> (GRE) </a:t>
            </a:r>
            <a:r>
              <a:rPr lang="tr-TR" dirty="0"/>
              <a:t>bağlanır</a:t>
            </a:r>
          </a:p>
        </p:txBody>
      </p:sp>
    </p:spTree>
    <p:extLst>
      <p:ext uri="{BB962C8B-B14F-4D97-AF65-F5344CB8AC3E}">
        <p14:creationId xmlns="" xmlns:p14="http://schemas.microsoft.com/office/powerpoint/2010/main" val="31666659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0BB40FF1-3029-AC4E-8E62-C6CE0643F8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2542" y="203200"/>
            <a:ext cx="3981691" cy="5991625"/>
          </a:xfrm>
        </p:spPr>
        <p:txBody>
          <a:bodyPr>
            <a:normAutofit/>
          </a:bodyPr>
          <a:lstStyle/>
          <a:p>
            <a:endParaRPr lang="tr-TR" sz="1900" dirty="0"/>
          </a:p>
          <a:p>
            <a:endParaRPr lang="tr-TR" sz="1900" dirty="0"/>
          </a:p>
          <a:p>
            <a:pPr marL="0" indent="0">
              <a:buNone/>
            </a:pPr>
            <a:r>
              <a:rPr lang="tr-TR" sz="1900" dirty="0" err="1"/>
              <a:t>Kortikoid</a:t>
            </a:r>
            <a:r>
              <a:rPr lang="tr-TR" sz="1900" dirty="0"/>
              <a:t> reseptörleri için iki gen tanımlanmıştır; </a:t>
            </a:r>
          </a:p>
          <a:p>
            <a:pPr marL="0" indent="0">
              <a:buNone/>
            </a:pPr>
            <a:endParaRPr lang="tr-TR" sz="1900" dirty="0"/>
          </a:p>
          <a:p>
            <a:r>
              <a:rPr lang="tr-TR" sz="1900" dirty="0"/>
              <a:t>Klasik </a:t>
            </a:r>
            <a:r>
              <a:rPr lang="tr-TR" sz="1900" dirty="0" err="1"/>
              <a:t>glukokortikoid</a:t>
            </a:r>
            <a:r>
              <a:rPr lang="tr-TR" sz="1900" dirty="0"/>
              <a:t> </a:t>
            </a:r>
            <a:r>
              <a:rPr lang="tr-TR" sz="1900" dirty="0" err="1"/>
              <a:t>reseptorünü</a:t>
            </a:r>
            <a:r>
              <a:rPr lang="tr-TR" sz="1900" dirty="0"/>
              <a:t> </a:t>
            </a:r>
            <a:r>
              <a:rPr lang="tr-TR" sz="1900" dirty="0">
                <a:solidFill>
                  <a:srgbClr val="FF0000"/>
                </a:solidFill>
              </a:rPr>
              <a:t>(GR) </a:t>
            </a:r>
            <a:r>
              <a:rPr lang="tr-TR" sz="1900" dirty="0"/>
              <a:t>kodlayan</a:t>
            </a:r>
          </a:p>
          <a:p>
            <a:pPr marL="0" indent="0">
              <a:buNone/>
            </a:pPr>
            <a:endParaRPr lang="tr-TR" sz="1900" dirty="0"/>
          </a:p>
          <a:p>
            <a:r>
              <a:rPr lang="tr-TR" sz="1900" dirty="0" err="1"/>
              <a:t>Mineralokortikoid</a:t>
            </a:r>
            <a:r>
              <a:rPr lang="tr-TR" sz="1900" dirty="0"/>
              <a:t> reseptörünü </a:t>
            </a:r>
            <a:r>
              <a:rPr lang="tr-TR" sz="1900" dirty="0">
                <a:solidFill>
                  <a:srgbClr val="FF0000"/>
                </a:solidFill>
              </a:rPr>
              <a:t>(MR) </a:t>
            </a:r>
            <a:r>
              <a:rPr lang="tr-TR" sz="1900" dirty="0"/>
              <a:t>kodlayan</a:t>
            </a:r>
          </a:p>
          <a:p>
            <a:pPr marL="0" indent="0">
              <a:buNone/>
            </a:pPr>
            <a:endParaRPr lang="tr-TR" sz="1900" dirty="0">
              <a:solidFill>
                <a:srgbClr val="FF0000"/>
              </a:solidFill>
            </a:endParaRPr>
          </a:p>
          <a:p>
            <a:r>
              <a:rPr lang="tr-TR" sz="1900" dirty="0" err="1"/>
              <a:t>Glukokortikoidlerin</a:t>
            </a:r>
            <a:r>
              <a:rPr lang="tr-TR" sz="1900" dirty="0"/>
              <a:t> bazı etkileri </a:t>
            </a:r>
            <a:r>
              <a:rPr lang="tr-TR" sz="1900" dirty="0" err="1"/>
              <a:t>mineralokortikoid</a:t>
            </a:r>
            <a:r>
              <a:rPr lang="tr-TR" sz="1900" dirty="0"/>
              <a:t> reseptörlerine bağlanmaları ile açıklanabilir</a:t>
            </a:r>
          </a:p>
        </p:txBody>
      </p:sp>
    </p:spTree>
    <p:extLst>
      <p:ext uri="{BB962C8B-B14F-4D97-AF65-F5344CB8AC3E}">
        <p14:creationId xmlns="" xmlns:p14="http://schemas.microsoft.com/office/powerpoint/2010/main" val="28789477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79B08DE2-F5AC-ED4F-B471-5EF5A47982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4415" y="1219540"/>
            <a:ext cx="10644992" cy="4195481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tr-TR" dirty="0">
                <a:solidFill>
                  <a:srgbClr val="FF0000"/>
                </a:solidFill>
              </a:rPr>
              <a:t>Fizyolojik Etkiler</a:t>
            </a:r>
          </a:p>
          <a:p>
            <a:pPr marL="0" indent="0">
              <a:buNone/>
            </a:pPr>
            <a:endParaRPr lang="tr-TR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tr-TR" dirty="0" err="1"/>
              <a:t>Metabolik</a:t>
            </a:r>
            <a:r>
              <a:rPr lang="tr-TR" dirty="0"/>
              <a:t> etkileri, hormonların hücre içindeki direkt etkilerinden kaynaklanır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err="1"/>
              <a:t>Glukokortikoidlerin</a:t>
            </a:r>
            <a:r>
              <a:rPr lang="tr-TR" dirty="0"/>
              <a:t> çoğu etkisi doz-bağımlı, </a:t>
            </a:r>
          </a:p>
          <a:p>
            <a:pPr marL="0" indent="0">
              <a:buNone/>
            </a:pPr>
            <a:endParaRPr lang="tr-TR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tr-TR" dirty="0" err="1">
                <a:solidFill>
                  <a:srgbClr val="FF0000"/>
                </a:solidFill>
              </a:rPr>
              <a:t>Permisif</a:t>
            </a:r>
            <a:r>
              <a:rPr lang="tr-TR" dirty="0">
                <a:solidFill>
                  <a:srgbClr val="FF0000"/>
                </a:solidFill>
              </a:rPr>
              <a:t> etkiler </a:t>
            </a:r>
            <a:r>
              <a:rPr lang="tr-TR" dirty="0"/>
              <a:t>olarak bilinen diğer etkilerinin eksikliğinde çeşitli fonksiyonlarda  yetersizlikler (Ör. </a:t>
            </a:r>
            <a:r>
              <a:rPr lang="tr-TR" dirty="0" err="1"/>
              <a:t>Vasküler</a:t>
            </a:r>
            <a:r>
              <a:rPr lang="tr-TR" dirty="0"/>
              <a:t> ve </a:t>
            </a:r>
            <a:r>
              <a:rPr lang="tr-TR" dirty="0" err="1"/>
              <a:t>bronşiyal</a:t>
            </a:r>
            <a:r>
              <a:rPr lang="tr-TR" dirty="0"/>
              <a:t> düz kasların </a:t>
            </a:r>
            <a:r>
              <a:rPr lang="tr-TR" dirty="0" err="1"/>
              <a:t>katekolaminlere</a:t>
            </a:r>
            <a:r>
              <a:rPr lang="tr-TR" dirty="0"/>
              <a:t> yanıtı </a:t>
            </a:r>
            <a:r>
              <a:rPr lang="tr-TR" dirty="0" err="1"/>
              <a:t>kortizol</a:t>
            </a:r>
            <a:r>
              <a:rPr lang="tr-TR" dirty="0"/>
              <a:t> olmadığında azalırken, </a:t>
            </a:r>
            <a:r>
              <a:rPr lang="tr-TR" dirty="0" err="1"/>
              <a:t>glukortikoidin</a:t>
            </a:r>
            <a:r>
              <a:rPr lang="tr-TR" dirty="0"/>
              <a:t> fizyolojik dozları ile düzelmektedir)</a:t>
            </a:r>
          </a:p>
          <a:p>
            <a:pPr marL="0" indent="0">
              <a:buNone/>
            </a:pPr>
            <a:endParaRPr lang="tr-TR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tr-T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987918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75E7224C-1EDB-EC44-8AF0-4CD805DA0C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4967" y="1331259"/>
            <a:ext cx="10274603" cy="4195481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tr-TR" dirty="0" err="1">
                <a:solidFill>
                  <a:srgbClr val="FF0000"/>
                </a:solidFill>
              </a:rPr>
              <a:t>Metabolik</a:t>
            </a:r>
            <a:r>
              <a:rPr lang="tr-TR" dirty="0">
                <a:solidFill>
                  <a:srgbClr val="FF0000"/>
                </a:solidFill>
              </a:rPr>
              <a:t> Etkiler</a:t>
            </a:r>
          </a:p>
          <a:p>
            <a:endParaRPr lang="tr-TR" dirty="0">
              <a:solidFill>
                <a:srgbClr val="FF0000"/>
              </a:solidFill>
            </a:endParaRPr>
          </a:p>
          <a:p>
            <a:r>
              <a:rPr lang="tr-TR" dirty="0" err="1">
                <a:solidFill>
                  <a:srgbClr val="FF0000"/>
                </a:solidFill>
              </a:rPr>
              <a:t>Karbohidrat</a:t>
            </a:r>
            <a:r>
              <a:rPr lang="tr-TR" dirty="0">
                <a:solidFill>
                  <a:srgbClr val="FF0000"/>
                </a:solidFill>
              </a:rPr>
              <a:t>, protein ve yağ metabolizması</a:t>
            </a:r>
            <a:r>
              <a:rPr lang="tr-TR" dirty="0"/>
              <a:t> üzerinde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/>
              <a:t>doz-bağımlı etkiler </a:t>
            </a:r>
            <a:endParaRPr lang="tr-TR" dirty="0">
              <a:solidFill>
                <a:srgbClr val="FF0000"/>
              </a:solidFill>
            </a:endParaRPr>
          </a:p>
          <a:p>
            <a:r>
              <a:rPr lang="tr-TR" dirty="0" err="1">
                <a:solidFill>
                  <a:srgbClr val="FF0000"/>
                </a:solidFill>
              </a:rPr>
              <a:t>glukoneojenez</a:t>
            </a:r>
            <a:r>
              <a:rPr lang="tr-TR" dirty="0">
                <a:solidFill>
                  <a:srgbClr val="FF0000"/>
                </a:solidFill>
              </a:rPr>
              <a:t> ve glikojen sentezi </a:t>
            </a:r>
            <a:r>
              <a:rPr lang="tr-TR" dirty="0"/>
              <a:t>için </a:t>
            </a:r>
            <a:r>
              <a:rPr lang="tr-TR" dirty="0" err="1"/>
              <a:t>glukokortikoidler</a:t>
            </a:r>
            <a:r>
              <a:rPr lang="tr-TR" dirty="0"/>
              <a:t> gerekli</a:t>
            </a:r>
            <a:endParaRPr lang="tr-TR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err="1"/>
              <a:t>Glukokortikoidler</a:t>
            </a:r>
            <a:r>
              <a:rPr lang="tr-TR" dirty="0"/>
              <a:t>;</a:t>
            </a:r>
          </a:p>
          <a:p>
            <a:r>
              <a:rPr lang="tr-TR" dirty="0"/>
              <a:t>serum </a:t>
            </a:r>
            <a:r>
              <a:rPr lang="tr-TR" dirty="0" err="1"/>
              <a:t>glukoz</a:t>
            </a:r>
            <a:r>
              <a:rPr lang="tr-TR" dirty="0"/>
              <a:t> düzeylerini yükselterek </a:t>
            </a:r>
            <a:r>
              <a:rPr lang="tr-TR" dirty="0">
                <a:solidFill>
                  <a:srgbClr val="FF0000"/>
                </a:solidFill>
              </a:rPr>
              <a:t>insülin salınımını </a:t>
            </a:r>
            <a:r>
              <a:rPr lang="tr-TR" dirty="0" err="1">
                <a:solidFill>
                  <a:srgbClr val="FF0000"/>
                </a:solidFill>
              </a:rPr>
              <a:t>stimule</a:t>
            </a:r>
            <a:r>
              <a:rPr lang="tr-TR" dirty="0">
                <a:solidFill>
                  <a:srgbClr val="FF0000"/>
                </a:solidFill>
              </a:rPr>
              <a:t> eder, </a:t>
            </a:r>
            <a:r>
              <a:rPr lang="tr-TR" dirty="0"/>
              <a:t>kas hücrelerinin </a:t>
            </a:r>
            <a:r>
              <a:rPr lang="tr-TR" dirty="0" err="1"/>
              <a:t>glukoz</a:t>
            </a:r>
            <a:r>
              <a:rPr lang="tr-TR" dirty="0"/>
              <a:t> alımını </a:t>
            </a:r>
            <a:r>
              <a:rPr lang="tr-TR" dirty="0" err="1"/>
              <a:t>inhibe</a:t>
            </a:r>
            <a:r>
              <a:rPr lang="tr-TR" dirty="0"/>
              <a:t> eder</a:t>
            </a:r>
          </a:p>
          <a:p>
            <a:r>
              <a:rPr lang="tr-TR" dirty="0"/>
              <a:t>Hormona duyarlı </a:t>
            </a:r>
            <a:r>
              <a:rPr lang="tr-TR" dirty="0" err="1"/>
              <a:t>lipaz</a:t>
            </a:r>
            <a:r>
              <a:rPr lang="tr-TR" dirty="0"/>
              <a:t> ve </a:t>
            </a:r>
            <a:r>
              <a:rPr lang="tr-TR" dirty="0" err="1"/>
              <a:t>lipolizi</a:t>
            </a:r>
            <a:r>
              <a:rPr lang="tr-TR" dirty="0"/>
              <a:t> </a:t>
            </a:r>
            <a:r>
              <a:rPr lang="tr-TR" dirty="0" err="1"/>
              <a:t>stimüle</a:t>
            </a:r>
            <a:r>
              <a:rPr lang="tr-TR" dirty="0"/>
              <a:t> eder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35853064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79E86172-9A62-5C49-9D22-401D23A446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4025" y="1219541"/>
            <a:ext cx="10795464" cy="4195481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tr-TR" dirty="0" err="1">
                <a:solidFill>
                  <a:srgbClr val="FF0000"/>
                </a:solidFill>
              </a:rPr>
              <a:t>Katabolik</a:t>
            </a:r>
            <a:r>
              <a:rPr lang="tr-TR" dirty="0">
                <a:solidFill>
                  <a:srgbClr val="FF0000"/>
                </a:solidFill>
              </a:rPr>
              <a:t> ve </a:t>
            </a:r>
            <a:r>
              <a:rPr lang="tr-TR" dirty="0" err="1">
                <a:solidFill>
                  <a:srgbClr val="FF0000"/>
                </a:solidFill>
              </a:rPr>
              <a:t>Antianabolik</a:t>
            </a:r>
            <a:r>
              <a:rPr lang="tr-TR" dirty="0">
                <a:solidFill>
                  <a:srgbClr val="FF0000"/>
                </a:solidFill>
              </a:rPr>
              <a:t> Etkiler</a:t>
            </a:r>
          </a:p>
          <a:p>
            <a:pPr marL="0" indent="0">
              <a:buNone/>
            </a:pPr>
            <a:endParaRPr lang="tr-TR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tr-TR" dirty="0" err="1"/>
              <a:t>Glukokortikoidler</a:t>
            </a:r>
            <a:r>
              <a:rPr lang="tr-TR" dirty="0"/>
              <a:t>,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/>
              <a:t>RNA ve protein sentezini </a:t>
            </a:r>
            <a:r>
              <a:rPr lang="tr-TR" dirty="0" err="1"/>
              <a:t>stimüle</a:t>
            </a:r>
            <a:r>
              <a:rPr lang="tr-TR" dirty="0"/>
              <a:t> eder,</a:t>
            </a:r>
          </a:p>
          <a:p>
            <a:r>
              <a:rPr lang="tr-TR" dirty="0" err="1"/>
              <a:t>lenfoid</a:t>
            </a:r>
            <a:r>
              <a:rPr lang="tr-TR" dirty="0"/>
              <a:t> ve bağ doku, kas, </a:t>
            </a:r>
            <a:r>
              <a:rPr lang="tr-TR" dirty="0" err="1"/>
              <a:t>periferik</a:t>
            </a:r>
            <a:r>
              <a:rPr lang="tr-TR" dirty="0"/>
              <a:t> yağ ve ciltte </a:t>
            </a:r>
            <a:r>
              <a:rPr lang="tr-TR" dirty="0" err="1"/>
              <a:t>katabolik</a:t>
            </a:r>
            <a:r>
              <a:rPr lang="tr-TR" dirty="0"/>
              <a:t> ve </a:t>
            </a:r>
            <a:r>
              <a:rPr lang="tr-TR" dirty="0" err="1"/>
              <a:t>antianabolik</a:t>
            </a:r>
            <a:r>
              <a:rPr lang="tr-TR" dirty="0"/>
              <a:t> etkiler gösterir</a:t>
            </a:r>
          </a:p>
          <a:p>
            <a:r>
              <a:rPr lang="tr-TR" dirty="0"/>
              <a:t>çocuklarda büyümenin azalmasına neden olur</a:t>
            </a:r>
          </a:p>
          <a:p>
            <a:r>
              <a:rPr lang="tr-TR" dirty="0"/>
              <a:t>Kemik üzerindeki </a:t>
            </a:r>
            <a:r>
              <a:rPr lang="tr-TR" dirty="0" err="1"/>
              <a:t>katabolik</a:t>
            </a:r>
            <a:r>
              <a:rPr lang="tr-TR" dirty="0"/>
              <a:t> etkiler </a:t>
            </a:r>
            <a:r>
              <a:rPr lang="tr-TR" dirty="0" err="1"/>
              <a:t>Cushing</a:t>
            </a:r>
            <a:r>
              <a:rPr lang="tr-TR" dirty="0"/>
              <a:t> sendromundaki osteoporoza neden olur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8702139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A58E762E-28F8-7E4E-BB17-CEE9DCD4E4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1738" y="1331259"/>
            <a:ext cx="8946541" cy="4195481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tr-TR" dirty="0">
                <a:solidFill>
                  <a:srgbClr val="FF0000"/>
                </a:solidFill>
              </a:rPr>
              <a:t>Anti-</a:t>
            </a:r>
            <a:r>
              <a:rPr lang="tr-TR" dirty="0" err="1">
                <a:solidFill>
                  <a:srgbClr val="FF0000"/>
                </a:solidFill>
              </a:rPr>
              <a:t>inflamatuar</a:t>
            </a:r>
            <a:r>
              <a:rPr lang="tr-TR" dirty="0">
                <a:solidFill>
                  <a:srgbClr val="FF0000"/>
                </a:solidFill>
              </a:rPr>
              <a:t> ve </a:t>
            </a:r>
            <a:r>
              <a:rPr lang="tr-TR" dirty="0" err="1">
                <a:solidFill>
                  <a:srgbClr val="FF0000"/>
                </a:solidFill>
              </a:rPr>
              <a:t>immünosupresif</a:t>
            </a:r>
            <a:r>
              <a:rPr lang="tr-TR" dirty="0">
                <a:solidFill>
                  <a:srgbClr val="FF0000"/>
                </a:solidFill>
              </a:rPr>
              <a:t>  etkiler</a:t>
            </a:r>
          </a:p>
          <a:p>
            <a:pPr marL="0" indent="0" algn="just">
              <a:buNone/>
            </a:pPr>
            <a:endParaRPr lang="tr-TR" dirty="0">
              <a:solidFill>
                <a:srgbClr val="FF0000"/>
              </a:solidFill>
            </a:endParaRPr>
          </a:p>
          <a:p>
            <a:pPr algn="just"/>
            <a:r>
              <a:rPr lang="tr-TR" dirty="0" err="1"/>
              <a:t>Glukokortikoidler</a:t>
            </a:r>
            <a:r>
              <a:rPr lang="tr-TR" dirty="0"/>
              <a:t>, </a:t>
            </a:r>
            <a:r>
              <a:rPr lang="tr-TR" dirty="0" err="1"/>
              <a:t>inflamatuar</a:t>
            </a:r>
            <a:r>
              <a:rPr lang="tr-TR" dirty="0"/>
              <a:t> </a:t>
            </a:r>
            <a:r>
              <a:rPr lang="tr-TR" dirty="0" err="1"/>
              <a:t>sitokinler</a:t>
            </a:r>
            <a:r>
              <a:rPr lang="tr-TR" dirty="0"/>
              <a:t>, </a:t>
            </a:r>
            <a:r>
              <a:rPr lang="tr-TR" dirty="0" err="1"/>
              <a:t>kemokinler</a:t>
            </a:r>
            <a:r>
              <a:rPr lang="tr-TR" dirty="0"/>
              <a:t> ve diğer </a:t>
            </a:r>
            <a:r>
              <a:rPr lang="tr-TR" dirty="0" err="1"/>
              <a:t>inflamatuar</a:t>
            </a:r>
            <a:r>
              <a:rPr lang="tr-TR" dirty="0"/>
              <a:t> </a:t>
            </a:r>
            <a:r>
              <a:rPr lang="tr-TR" dirty="0" err="1"/>
              <a:t>mediyatörler</a:t>
            </a:r>
            <a:r>
              <a:rPr lang="tr-TR" dirty="0"/>
              <a:t> üzerinde baskılayıcı etkili</a:t>
            </a:r>
          </a:p>
          <a:p>
            <a:pPr algn="just"/>
            <a:endParaRPr lang="tr-TR" dirty="0"/>
          </a:p>
          <a:p>
            <a:pPr algn="just"/>
            <a:r>
              <a:rPr lang="tr-TR" dirty="0"/>
              <a:t>Bir doz kısa etkili </a:t>
            </a:r>
            <a:r>
              <a:rPr lang="tr-TR" dirty="0" err="1"/>
              <a:t>glukokortikoid</a:t>
            </a:r>
            <a:r>
              <a:rPr lang="tr-TR" dirty="0"/>
              <a:t> ile </a:t>
            </a:r>
            <a:r>
              <a:rPr lang="tr-TR" dirty="0" err="1"/>
              <a:t>nötrofil</a:t>
            </a:r>
            <a:r>
              <a:rPr lang="tr-TR" dirty="0"/>
              <a:t> konsantrasyonu artmakta, lenfositlerin, </a:t>
            </a:r>
            <a:r>
              <a:rPr lang="tr-TR" dirty="0" err="1"/>
              <a:t>monositlerin</a:t>
            </a:r>
            <a:r>
              <a:rPr lang="tr-TR" dirty="0"/>
              <a:t>, </a:t>
            </a:r>
            <a:r>
              <a:rPr lang="tr-TR" dirty="0" err="1"/>
              <a:t>eozinofillerin</a:t>
            </a:r>
            <a:r>
              <a:rPr lang="tr-TR" dirty="0"/>
              <a:t> ve bazofillerin konsantrasyonu azalmakta</a:t>
            </a:r>
          </a:p>
          <a:p>
            <a:pPr marL="0" indent="0" algn="just">
              <a:buNone/>
            </a:pPr>
            <a:endParaRPr lang="tr-TR" dirty="0"/>
          </a:p>
          <a:p>
            <a:pPr algn="just"/>
            <a:r>
              <a:rPr lang="tr-TR" dirty="0" err="1"/>
              <a:t>Glukokortikoidler</a:t>
            </a:r>
            <a:r>
              <a:rPr lang="tr-TR" dirty="0"/>
              <a:t> ayrıca </a:t>
            </a:r>
            <a:r>
              <a:rPr lang="tr-TR" dirty="0" err="1"/>
              <a:t>makrofaj</a:t>
            </a:r>
            <a:r>
              <a:rPr lang="tr-TR" dirty="0"/>
              <a:t> fonksiyonlarını da </a:t>
            </a:r>
            <a:r>
              <a:rPr lang="tr-TR" dirty="0" err="1"/>
              <a:t>inhibe</a:t>
            </a:r>
            <a:r>
              <a:rPr lang="tr-TR" dirty="0"/>
              <a:t> eder</a:t>
            </a:r>
          </a:p>
          <a:p>
            <a:pPr algn="just"/>
            <a:endParaRPr lang="tr-TR" dirty="0"/>
          </a:p>
          <a:p>
            <a:pPr algn="just"/>
            <a:endParaRPr lang="tr-TR" dirty="0"/>
          </a:p>
          <a:p>
            <a:pPr algn="just"/>
            <a:endParaRPr lang="tr-TR" dirty="0"/>
          </a:p>
          <a:p>
            <a:pPr algn="just"/>
            <a:endParaRPr lang="tr-TR" dirty="0"/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38431364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75972D3D-CA41-7E4D-A757-1A7650610E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601884"/>
            <a:ext cx="10552394" cy="5646515"/>
          </a:xfrm>
        </p:spPr>
        <p:txBody>
          <a:bodyPr>
            <a:normAutofit fontScale="92500" lnSpcReduction="20000"/>
          </a:bodyPr>
          <a:lstStyle/>
          <a:p>
            <a:endParaRPr lang="tr-TR" dirty="0"/>
          </a:p>
          <a:p>
            <a:endParaRPr lang="tr-TR" dirty="0"/>
          </a:p>
          <a:p>
            <a:pPr marL="0" indent="0" algn="just">
              <a:buNone/>
            </a:pPr>
            <a:r>
              <a:rPr lang="tr-TR" dirty="0">
                <a:solidFill>
                  <a:srgbClr val="FF0000"/>
                </a:solidFill>
              </a:rPr>
              <a:t>Anti-</a:t>
            </a:r>
            <a:r>
              <a:rPr lang="tr-TR" dirty="0" err="1">
                <a:solidFill>
                  <a:srgbClr val="FF0000"/>
                </a:solidFill>
              </a:rPr>
              <a:t>inflamatuar</a:t>
            </a:r>
            <a:r>
              <a:rPr lang="tr-TR" dirty="0">
                <a:solidFill>
                  <a:srgbClr val="FF0000"/>
                </a:solidFill>
              </a:rPr>
              <a:t> ve </a:t>
            </a:r>
            <a:r>
              <a:rPr lang="tr-TR" dirty="0" err="1">
                <a:solidFill>
                  <a:srgbClr val="FF0000"/>
                </a:solidFill>
              </a:rPr>
              <a:t>immünosupresif</a:t>
            </a:r>
            <a:r>
              <a:rPr lang="tr-TR" dirty="0">
                <a:solidFill>
                  <a:srgbClr val="FF0000"/>
                </a:solidFill>
              </a:rPr>
              <a:t>  etkiler</a:t>
            </a:r>
          </a:p>
          <a:p>
            <a:pPr marL="0" indent="0">
              <a:buNone/>
            </a:pPr>
            <a:endParaRPr lang="tr-TR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tr-TR" dirty="0" err="1"/>
              <a:t>Glukokortikoidler</a:t>
            </a:r>
            <a:r>
              <a:rPr lang="tr-TR" dirty="0"/>
              <a:t> ayrıca;</a:t>
            </a:r>
          </a:p>
          <a:p>
            <a:r>
              <a:rPr lang="tr-TR" dirty="0" err="1">
                <a:solidFill>
                  <a:srgbClr val="FF0000"/>
                </a:solidFill>
              </a:rPr>
              <a:t>fosfolipaz</a:t>
            </a:r>
            <a:r>
              <a:rPr lang="tr-TR" dirty="0">
                <a:solidFill>
                  <a:srgbClr val="FF0000"/>
                </a:solidFill>
              </a:rPr>
              <a:t> A</a:t>
            </a:r>
            <a:r>
              <a:rPr lang="tr-TR" baseline="-25000" dirty="0">
                <a:solidFill>
                  <a:srgbClr val="FF0000"/>
                </a:solidFill>
              </a:rPr>
              <a:t>2</a:t>
            </a:r>
            <a:r>
              <a:rPr lang="tr-TR" dirty="0">
                <a:solidFill>
                  <a:srgbClr val="FF0000"/>
                </a:solidFill>
              </a:rPr>
              <a:t>’yi </a:t>
            </a:r>
            <a:r>
              <a:rPr lang="tr-TR" dirty="0" err="1">
                <a:solidFill>
                  <a:srgbClr val="FF0000"/>
                </a:solidFill>
              </a:rPr>
              <a:t>inhibe</a:t>
            </a:r>
            <a:r>
              <a:rPr lang="tr-TR" dirty="0">
                <a:solidFill>
                  <a:srgbClr val="FF0000"/>
                </a:solidFill>
              </a:rPr>
              <a:t> etmekte </a:t>
            </a:r>
            <a:r>
              <a:rPr lang="tr-TR" dirty="0"/>
              <a:t>ve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/>
              <a:t>araşidonik</a:t>
            </a:r>
            <a:r>
              <a:rPr lang="tr-TR" dirty="0"/>
              <a:t> asit sentezini azaltır</a:t>
            </a:r>
          </a:p>
          <a:p>
            <a:r>
              <a:rPr lang="tr-TR" dirty="0"/>
              <a:t>siklooksijenaz-2 (</a:t>
            </a:r>
            <a:r>
              <a:rPr lang="tr-TR" dirty="0" err="1"/>
              <a:t>prostaglandin</a:t>
            </a:r>
            <a:r>
              <a:rPr lang="tr-TR" dirty="0"/>
              <a:t> üretimi için gerekli enzim) ekspresyonunu azaltır </a:t>
            </a:r>
          </a:p>
          <a:p>
            <a:r>
              <a:rPr lang="tr-TR" dirty="0"/>
              <a:t>cilde direkt uygulandıklarında </a:t>
            </a:r>
            <a:r>
              <a:rPr lang="tr-TR" dirty="0" err="1"/>
              <a:t>mast</a:t>
            </a:r>
            <a:r>
              <a:rPr lang="tr-TR" dirty="0"/>
              <a:t> hücre </a:t>
            </a:r>
            <a:r>
              <a:rPr lang="tr-TR" dirty="0" err="1"/>
              <a:t>degranülasyonunu</a:t>
            </a:r>
            <a:r>
              <a:rPr lang="tr-TR" dirty="0"/>
              <a:t> baskılayarak </a:t>
            </a:r>
            <a:r>
              <a:rPr lang="tr-TR" dirty="0" err="1"/>
              <a:t>vazokonstriksiyona</a:t>
            </a:r>
            <a:r>
              <a:rPr lang="tr-TR" dirty="0"/>
              <a:t> neden olur</a:t>
            </a:r>
          </a:p>
          <a:p>
            <a:r>
              <a:rPr lang="tr-TR" dirty="0"/>
              <a:t>bazofiller ve </a:t>
            </a:r>
            <a:r>
              <a:rPr lang="tr-TR" dirty="0" err="1"/>
              <a:t>mast</a:t>
            </a:r>
            <a:r>
              <a:rPr lang="tr-TR" dirty="0"/>
              <a:t> hücreleri tarafından salınan </a:t>
            </a:r>
            <a:r>
              <a:rPr lang="tr-TR" dirty="0" err="1"/>
              <a:t>histamin</a:t>
            </a:r>
            <a:r>
              <a:rPr lang="tr-TR" dirty="0"/>
              <a:t> miktarını düşürerek </a:t>
            </a:r>
            <a:r>
              <a:rPr lang="tr-TR" dirty="0" err="1"/>
              <a:t>kapiller</a:t>
            </a:r>
            <a:r>
              <a:rPr lang="tr-TR" dirty="0"/>
              <a:t> </a:t>
            </a:r>
            <a:r>
              <a:rPr lang="tr-TR" dirty="0" err="1"/>
              <a:t>permeabiliteyi</a:t>
            </a:r>
            <a:r>
              <a:rPr lang="tr-TR" dirty="0"/>
              <a:t> azaltırlar</a:t>
            </a:r>
          </a:p>
          <a:p>
            <a:endParaRPr lang="tr-TR" dirty="0"/>
          </a:p>
          <a:p>
            <a:pPr marL="0" indent="0">
              <a:buNone/>
            </a:pPr>
            <a:endParaRPr lang="tr-TR" dirty="0">
              <a:solidFill>
                <a:srgbClr val="FF0000"/>
              </a:solidFill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25367092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Antiinflamatuvar</a:t>
            </a:r>
            <a:r>
              <a:rPr lang="tr-TR" dirty="0" smtClean="0"/>
              <a:t> etki: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smtClean="0"/>
              <a:t>Akut iltihapta rolü olan </a:t>
            </a:r>
            <a:r>
              <a:rPr lang="tr-TR" dirty="0" err="1" smtClean="0"/>
              <a:t>nötrofil</a:t>
            </a:r>
            <a:r>
              <a:rPr lang="tr-TR" dirty="0" smtClean="0"/>
              <a:t> lökosit, </a:t>
            </a:r>
            <a:r>
              <a:rPr lang="tr-TR" dirty="0" err="1" smtClean="0"/>
              <a:t>monosit</a:t>
            </a:r>
            <a:r>
              <a:rPr lang="tr-TR" dirty="0" smtClean="0"/>
              <a:t>, </a:t>
            </a:r>
            <a:r>
              <a:rPr lang="tr-TR" dirty="0" err="1" smtClean="0"/>
              <a:t>makrofajların</a:t>
            </a:r>
            <a:r>
              <a:rPr lang="tr-TR" dirty="0" smtClean="0"/>
              <a:t> </a:t>
            </a:r>
            <a:r>
              <a:rPr lang="tr-TR" dirty="0" err="1" smtClean="0"/>
              <a:t>inflamasyon</a:t>
            </a:r>
            <a:r>
              <a:rPr lang="tr-TR" dirty="0" smtClean="0"/>
              <a:t> alanına </a:t>
            </a:r>
            <a:r>
              <a:rPr lang="tr-TR" dirty="0" err="1" smtClean="0"/>
              <a:t>kemotaktik</a:t>
            </a:r>
            <a:r>
              <a:rPr lang="tr-TR" dirty="0" smtClean="0"/>
              <a:t> faktörlerin etkisi ile </a:t>
            </a:r>
            <a:r>
              <a:rPr lang="tr-TR" dirty="0" err="1" smtClean="0"/>
              <a:t>migrasyonunda</a:t>
            </a:r>
            <a:r>
              <a:rPr lang="tr-TR" dirty="0" smtClean="0"/>
              <a:t> rol oynayan adezyon moleküllerinin sentezini </a:t>
            </a:r>
            <a:r>
              <a:rPr lang="tr-TR" dirty="0" err="1" smtClean="0"/>
              <a:t>inhibe</a:t>
            </a:r>
            <a:r>
              <a:rPr lang="tr-TR" dirty="0" smtClean="0"/>
              <a:t> eder</a:t>
            </a:r>
          </a:p>
          <a:p>
            <a:r>
              <a:rPr lang="tr-TR" dirty="0" smtClean="0"/>
              <a:t>Gecikmiş alerji ve buna bağlı </a:t>
            </a:r>
            <a:r>
              <a:rPr lang="tr-TR" dirty="0" err="1" smtClean="0"/>
              <a:t>inflamasyon</a:t>
            </a:r>
            <a:r>
              <a:rPr lang="tr-TR" dirty="0" smtClean="0"/>
              <a:t> durumunda duyarlı hale gelmiş lenfositlerin </a:t>
            </a:r>
            <a:r>
              <a:rPr lang="tr-TR" dirty="0" err="1" smtClean="0"/>
              <a:t>inflamasyon</a:t>
            </a:r>
            <a:r>
              <a:rPr lang="tr-TR" dirty="0" smtClean="0"/>
              <a:t> alanında antijenle karşılaşması sonucu salgıladıkları </a:t>
            </a:r>
            <a:r>
              <a:rPr lang="tr-TR" dirty="0" err="1" smtClean="0"/>
              <a:t>makrofaj</a:t>
            </a:r>
            <a:r>
              <a:rPr lang="tr-TR" dirty="0" smtClean="0"/>
              <a:t> inhibitör faktöründen </a:t>
            </a:r>
            <a:r>
              <a:rPr lang="tr-TR" dirty="0" err="1" smtClean="0"/>
              <a:t>makrofajların</a:t>
            </a:r>
            <a:r>
              <a:rPr lang="tr-TR" dirty="0" smtClean="0"/>
              <a:t> etkilenmesini engeller</a:t>
            </a:r>
          </a:p>
          <a:p>
            <a:r>
              <a:rPr lang="tr-TR" dirty="0" err="1" smtClean="0"/>
              <a:t>Trombosit</a:t>
            </a:r>
            <a:r>
              <a:rPr lang="tr-TR" dirty="0" smtClean="0"/>
              <a:t> aktive edici faktörün sentez/</a:t>
            </a:r>
            <a:r>
              <a:rPr lang="tr-TR" dirty="0" err="1" smtClean="0"/>
              <a:t>salıverimesi</a:t>
            </a:r>
            <a:r>
              <a:rPr lang="tr-TR" dirty="0" smtClean="0"/>
              <a:t> ve </a:t>
            </a:r>
            <a:r>
              <a:rPr lang="tr-TR" dirty="0" err="1" smtClean="0"/>
              <a:t>efektör</a:t>
            </a:r>
            <a:r>
              <a:rPr lang="tr-TR" dirty="0" smtClean="0"/>
              <a:t> hücre üzerindeki etkisini </a:t>
            </a:r>
            <a:r>
              <a:rPr lang="tr-TR" dirty="0" err="1" smtClean="0"/>
              <a:t>inhibe</a:t>
            </a:r>
            <a:r>
              <a:rPr lang="tr-TR" dirty="0" smtClean="0"/>
              <a:t> eder</a:t>
            </a:r>
          </a:p>
          <a:p>
            <a:r>
              <a:rPr lang="tr-TR" dirty="0" err="1" smtClean="0"/>
              <a:t>Fibrinolizisi</a:t>
            </a:r>
            <a:r>
              <a:rPr lang="tr-TR" dirty="0" smtClean="0"/>
              <a:t> azaltır</a:t>
            </a:r>
          </a:p>
          <a:p>
            <a:r>
              <a:rPr lang="tr-TR" dirty="0" smtClean="0"/>
              <a:t>TNF-</a:t>
            </a:r>
            <a:r>
              <a:rPr lang="el-GR" dirty="0" smtClean="0">
                <a:latin typeface="Franklin Gothic Book"/>
              </a:rPr>
              <a:t>α</a:t>
            </a:r>
            <a:r>
              <a:rPr lang="tr-TR" dirty="0" smtClean="0">
                <a:latin typeface="Franklin Gothic Book"/>
              </a:rPr>
              <a:t> ve IL-1 gibi </a:t>
            </a:r>
            <a:r>
              <a:rPr lang="tr-TR" dirty="0" err="1" smtClean="0">
                <a:latin typeface="Franklin Gothic Book"/>
              </a:rPr>
              <a:t>proinflamatuvar</a:t>
            </a:r>
            <a:r>
              <a:rPr lang="tr-TR" dirty="0" smtClean="0">
                <a:latin typeface="Franklin Gothic Book"/>
              </a:rPr>
              <a:t> maddelerin yapımını </a:t>
            </a:r>
            <a:r>
              <a:rPr lang="tr-TR" dirty="0" err="1" smtClean="0">
                <a:latin typeface="Franklin Gothic Book"/>
              </a:rPr>
              <a:t>inhibe</a:t>
            </a:r>
            <a:r>
              <a:rPr lang="tr-TR" dirty="0" smtClean="0">
                <a:latin typeface="Franklin Gothic Book"/>
              </a:rPr>
              <a:t> eder</a:t>
            </a:r>
          </a:p>
          <a:p>
            <a:r>
              <a:rPr lang="tr-TR" dirty="0" err="1" smtClean="0">
                <a:latin typeface="Franklin Gothic Book"/>
              </a:rPr>
              <a:t>iNOS</a:t>
            </a:r>
            <a:r>
              <a:rPr lang="tr-TR" dirty="0" smtClean="0">
                <a:latin typeface="Franklin Gothic Book"/>
              </a:rPr>
              <a:t> indüklenmesini </a:t>
            </a:r>
            <a:r>
              <a:rPr lang="tr-TR" dirty="0" err="1" smtClean="0">
                <a:latin typeface="Franklin Gothic Book"/>
              </a:rPr>
              <a:t>inhibe</a:t>
            </a:r>
            <a:r>
              <a:rPr lang="tr-TR" dirty="0" smtClean="0">
                <a:latin typeface="Franklin Gothic Book"/>
              </a:rPr>
              <a:t> eder</a:t>
            </a:r>
          </a:p>
          <a:p>
            <a:r>
              <a:rPr lang="tr-TR" dirty="0" err="1" smtClean="0">
                <a:latin typeface="Franklin Gothic Book"/>
              </a:rPr>
              <a:t>İnflamasyonun</a:t>
            </a:r>
            <a:r>
              <a:rPr lang="tr-TR" dirty="0" smtClean="0">
                <a:latin typeface="Franklin Gothic Book"/>
              </a:rPr>
              <a:t> geç döneminde çeşitli büyüme faktörlerinin </a:t>
            </a:r>
            <a:r>
              <a:rPr lang="tr-TR" dirty="0" err="1" smtClean="0">
                <a:latin typeface="Franklin Gothic Book"/>
              </a:rPr>
              <a:t>mitojenik</a:t>
            </a:r>
            <a:r>
              <a:rPr lang="tr-TR" dirty="0" smtClean="0">
                <a:latin typeface="Franklin Gothic Book"/>
              </a:rPr>
              <a:t> etkilerini ve </a:t>
            </a:r>
            <a:r>
              <a:rPr lang="tr-TR" dirty="0" err="1" smtClean="0">
                <a:latin typeface="Franklin Gothic Book"/>
              </a:rPr>
              <a:t>proliferasyonu</a:t>
            </a:r>
            <a:r>
              <a:rPr lang="tr-TR" smtClean="0">
                <a:latin typeface="Franklin Gothic Book"/>
              </a:rPr>
              <a:t> önler</a:t>
            </a:r>
          </a:p>
          <a:p>
            <a:endParaRPr lang="tr-TR" dirty="0" smtClean="0">
              <a:latin typeface="Franklin Gothic Book"/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9CD3AFF7-1D87-7249-B19C-C85A3F3B94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42209" y="1331259"/>
            <a:ext cx="9131877" cy="4195481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tr-TR" dirty="0">
                <a:solidFill>
                  <a:srgbClr val="FF0000"/>
                </a:solidFill>
              </a:rPr>
              <a:t>Diğer Etkiler</a:t>
            </a:r>
          </a:p>
          <a:p>
            <a:pPr marL="0" indent="0" algn="just">
              <a:buNone/>
            </a:pPr>
            <a:endParaRPr lang="tr-TR" dirty="0">
              <a:solidFill>
                <a:srgbClr val="FF0000"/>
              </a:solidFill>
            </a:endParaRPr>
          </a:p>
          <a:p>
            <a:pPr algn="just"/>
            <a:r>
              <a:rPr lang="tr-TR" dirty="0"/>
              <a:t>Sinir sistemi üzerinde önemli etkiler</a:t>
            </a:r>
          </a:p>
          <a:p>
            <a:pPr algn="just"/>
            <a:endParaRPr lang="tr-TR" dirty="0"/>
          </a:p>
          <a:p>
            <a:pPr algn="just"/>
            <a:r>
              <a:rPr lang="tr-TR" dirty="0" err="1"/>
              <a:t>Glukokortikoidler</a:t>
            </a:r>
            <a:r>
              <a:rPr lang="tr-TR" dirty="0"/>
              <a:t> yüksek miktarlarda uykusuzluk, </a:t>
            </a:r>
            <a:r>
              <a:rPr lang="tr-TR" dirty="0" err="1"/>
              <a:t>öfori</a:t>
            </a:r>
            <a:r>
              <a:rPr lang="tr-TR" dirty="0"/>
              <a:t> ve depresyon gibi davranış bozukluklarına neden olabilir</a:t>
            </a:r>
          </a:p>
          <a:p>
            <a:pPr algn="just"/>
            <a:endParaRPr lang="tr-TR" dirty="0"/>
          </a:p>
          <a:p>
            <a:pPr algn="just"/>
            <a:r>
              <a:rPr lang="tr-TR" dirty="0"/>
              <a:t>Yüksek dozlarda </a:t>
            </a:r>
            <a:r>
              <a:rPr lang="tr-TR" dirty="0" err="1"/>
              <a:t>intrakranial</a:t>
            </a:r>
            <a:r>
              <a:rPr lang="tr-TR" dirty="0"/>
              <a:t> basıncı artırabilmekte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28478157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9D0EA5D6-58D9-034A-B528-E250501CA0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833378"/>
            <a:ext cx="10390349" cy="5415022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tr-TR" dirty="0">
                <a:solidFill>
                  <a:srgbClr val="FF0000"/>
                </a:solidFill>
              </a:rPr>
              <a:t>Diğer Etkiler</a:t>
            </a:r>
          </a:p>
          <a:p>
            <a:endParaRPr lang="tr-TR" dirty="0"/>
          </a:p>
          <a:p>
            <a:r>
              <a:rPr lang="tr-TR" dirty="0" err="1"/>
              <a:t>Glukokortikoidler</a:t>
            </a:r>
            <a:r>
              <a:rPr lang="tr-TR" dirty="0"/>
              <a:t> kronik olarak verildiğinde hipofizden ACTH, büyüme hormonu, </a:t>
            </a:r>
            <a:r>
              <a:rPr lang="tr-TR" dirty="0" err="1"/>
              <a:t>tiroid</a:t>
            </a:r>
            <a:r>
              <a:rPr lang="tr-TR" dirty="0"/>
              <a:t> </a:t>
            </a:r>
            <a:r>
              <a:rPr lang="tr-TR" dirty="0" err="1"/>
              <a:t>stimüle</a:t>
            </a:r>
            <a:r>
              <a:rPr lang="tr-TR" dirty="0"/>
              <a:t> edici </a:t>
            </a:r>
            <a:r>
              <a:rPr lang="tr-TR" dirty="0" err="1"/>
              <a:t>hormonve</a:t>
            </a:r>
            <a:r>
              <a:rPr lang="tr-TR" dirty="0"/>
              <a:t> </a:t>
            </a:r>
            <a:r>
              <a:rPr lang="tr-TR" dirty="0" err="1"/>
              <a:t>luteinian</a:t>
            </a:r>
            <a:r>
              <a:rPr lang="tr-TR" dirty="0"/>
              <a:t> hormon salınımını baskılar</a:t>
            </a:r>
          </a:p>
          <a:p>
            <a:endParaRPr lang="tr-TR" dirty="0"/>
          </a:p>
          <a:p>
            <a:r>
              <a:rPr lang="tr-TR" dirty="0"/>
              <a:t>Yüksek dozları </a:t>
            </a:r>
            <a:r>
              <a:rPr lang="tr-TR" dirty="0" err="1"/>
              <a:t>peptik</a:t>
            </a:r>
            <a:r>
              <a:rPr lang="tr-TR" dirty="0"/>
              <a:t> ülserle ilişkili(</a:t>
            </a:r>
            <a:r>
              <a:rPr lang="tr-TR" i="1" dirty="0"/>
              <a:t>H. </a:t>
            </a:r>
            <a:r>
              <a:rPr lang="tr-TR" i="1" dirty="0" err="1"/>
              <a:t>Pylori</a:t>
            </a:r>
            <a:r>
              <a:rPr lang="tr-TR" dirty="0" err="1"/>
              <a:t>’ye</a:t>
            </a:r>
            <a:r>
              <a:rPr lang="tr-TR" i="1" dirty="0"/>
              <a:t> </a:t>
            </a:r>
            <a:r>
              <a:rPr lang="tr-TR" dirty="0"/>
              <a:t>karşı </a:t>
            </a:r>
            <a:r>
              <a:rPr lang="tr-TR" dirty="0" err="1"/>
              <a:t>immun</a:t>
            </a:r>
            <a:r>
              <a:rPr lang="tr-TR" dirty="0"/>
              <a:t> yanıtı baskıladığından)</a:t>
            </a:r>
          </a:p>
          <a:p>
            <a:endParaRPr lang="tr-TR" dirty="0"/>
          </a:p>
          <a:p>
            <a:r>
              <a:rPr lang="tr-TR" dirty="0"/>
              <a:t>Vücutta yağ dağılımının değişmesi; </a:t>
            </a:r>
            <a:r>
              <a:rPr lang="tr-TR" dirty="0" err="1"/>
              <a:t>viseral</a:t>
            </a:r>
            <a:r>
              <a:rPr lang="tr-TR" dirty="0"/>
              <a:t>, yüz, ense ve </a:t>
            </a:r>
            <a:r>
              <a:rPr lang="tr-TR" dirty="0" err="1"/>
              <a:t>supraklavikular</a:t>
            </a:r>
            <a:r>
              <a:rPr lang="tr-TR" dirty="0"/>
              <a:t> yağ miktarında artış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/>
              <a:t>D vitaminin kalsiyum </a:t>
            </a:r>
            <a:r>
              <a:rPr lang="tr-TR" dirty="0" err="1"/>
              <a:t>absorbsiyonu</a:t>
            </a:r>
            <a:r>
              <a:rPr lang="tr-TR" dirty="0"/>
              <a:t> üzerindeki etkilerini </a:t>
            </a:r>
            <a:r>
              <a:rPr lang="tr-TR" dirty="0" err="1"/>
              <a:t>antagonize</a:t>
            </a:r>
            <a:r>
              <a:rPr lang="tr-TR" dirty="0"/>
              <a:t> eder</a:t>
            </a:r>
          </a:p>
        </p:txBody>
      </p:sp>
    </p:spTree>
    <p:extLst>
      <p:ext uri="{BB962C8B-B14F-4D97-AF65-F5344CB8AC3E}">
        <p14:creationId xmlns="" xmlns:p14="http://schemas.microsoft.com/office/powerpoint/2010/main" val="26581988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Dersin hedefleri: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514350" indent="-514350">
              <a:buAutoNum type="arabicPeriod"/>
            </a:pPr>
            <a:r>
              <a:rPr lang="tr-TR" dirty="0" smtClean="0"/>
              <a:t>Adrenal hormonları tanımlamak</a:t>
            </a:r>
          </a:p>
          <a:p>
            <a:pPr marL="514350" indent="-514350">
              <a:buAutoNum type="arabicPeriod"/>
            </a:pPr>
            <a:r>
              <a:rPr lang="tr-TR" dirty="0" smtClean="0"/>
              <a:t>Adrenal hormonların salgılanma desenini ve </a:t>
            </a:r>
            <a:r>
              <a:rPr lang="tr-TR" dirty="0" err="1" smtClean="0"/>
              <a:t>sirkadien</a:t>
            </a:r>
            <a:r>
              <a:rPr lang="tr-TR" dirty="0" smtClean="0"/>
              <a:t> </a:t>
            </a:r>
            <a:r>
              <a:rPr lang="tr-TR" dirty="0" err="1" smtClean="0"/>
              <a:t>ritm</a:t>
            </a:r>
            <a:r>
              <a:rPr lang="tr-TR" dirty="0" smtClean="0"/>
              <a:t> ile ilişkisini açıklamak</a:t>
            </a:r>
          </a:p>
          <a:p>
            <a:pPr marL="514350" indent="-514350">
              <a:buAutoNum type="arabicPeriod"/>
            </a:pPr>
            <a:r>
              <a:rPr lang="tr-TR" dirty="0" err="1" smtClean="0"/>
              <a:t>Glukokortikoid</a:t>
            </a:r>
            <a:r>
              <a:rPr lang="tr-TR" dirty="0" smtClean="0"/>
              <a:t> reseptörlerini ve sinyal yolağını açıklamak</a:t>
            </a:r>
          </a:p>
          <a:p>
            <a:pPr marL="514350" indent="-514350">
              <a:buAutoNum type="arabicPeriod"/>
            </a:pPr>
            <a:r>
              <a:rPr lang="tr-TR" dirty="0" smtClean="0"/>
              <a:t>Adrenal hormonların fizyolojik etkilerini tanımlamak</a:t>
            </a:r>
          </a:p>
          <a:p>
            <a:pPr marL="514350" indent="-514350">
              <a:buAutoNum type="arabicPeriod"/>
            </a:pPr>
            <a:r>
              <a:rPr lang="tr-TR" dirty="0" smtClean="0"/>
              <a:t>Adrenal hormonların </a:t>
            </a:r>
            <a:r>
              <a:rPr lang="tr-TR" dirty="0" err="1" smtClean="0"/>
              <a:t>permisif</a:t>
            </a:r>
            <a:r>
              <a:rPr lang="tr-TR" dirty="0" smtClean="0"/>
              <a:t> etkilerini tanımlamak</a:t>
            </a:r>
          </a:p>
          <a:p>
            <a:pPr marL="514350" indent="-514350">
              <a:buAutoNum type="arabicPeriod"/>
            </a:pPr>
            <a:r>
              <a:rPr lang="tr-TR" dirty="0" smtClean="0"/>
              <a:t>Adrenal hormon </a:t>
            </a:r>
            <a:r>
              <a:rPr lang="tr-TR" dirty="0" err="1" smtClean="0"/>
              <a:t>defektlerine</a:t>
            </a:r>
            <a:r>
              <a:rPr lang="tr-TR" dirty="0" smtClean="0"/>
              <a:t> bağlı patolojileri tanımlamak</a:t>
            </a:r>
          </a:p>
          <a:p>
            <a:pPr marL="514350" indent="-514350">
              <a:buAutoNum type="arabicPeriod"/>
            </a:pPr>
            <a:r>
              <a:rPr lang="tr-TR" dirty="0" smtClean="0"/>
              <a:t>Tedavide kullanılan </a:t>
            </a:r>
            <a:r>
              <a:rPr lang="tr-TR" dirty="0" err="1" smtClean="0"/>
              <a:t>glukokortikoidleri</a:t>
            </a:r>
            <a:r>
              <a:rPr lang="tr-TR" dirty="0" smtClean="0"/>
              <a:t> açıklamak</a:t>
            </a:r>
          </a:p>
          <a:p>
            <a:pPr marL="514350" indent="-514350">
              <a:buAutoNum type="arabicPeriod"/>
            </a:pPr>
            <a:r>
              <a:rPr lang="tr-TR" dirty="0" smtClean="0"/>
              <a:t>Tedaviye bağlı </a:t>
            </a:r>
            <a:r>
              <a:rPr lang="tr-TR" dirty="0" err="1" smtClean="0"/>
              <a:t>advers</a:t>
            </a:r>
            <a:r>
              <a:rPr lang="tr-TR" dirty="0" smtClean="0"/>
              <a:t> etkileri tanımlamak</a:t>
            </a:r>
          </a:p>
          <a:p>
            <a:pPr marL="514350" indent="-514350">
              <a:buAutoNum type="arabicPeriod"/>
            </a:pPr>
            <a:r>
              <a:rPr lang="tr-TR" dirty="0" err="1" smtClean="0"/>
              <a:t>Mineralokortikoidlerin</a:t>
            </a:r>
            <a:r>
              <a:rPr lang="tr-TR" dirty="0" smtClean="0"/>
              <a:t> fizyolojik etkilerini, tedavide kullanılan formlarını, tedaviye bağlı </a:t>
            </a:r>
            <a:r>
              <a:rPr lang="tr-TR" dirty="0" err="1" smtClean="0"/>
              <a:t>advers</a:t>
            </a:r>
            <a:r>
              <a:rPr lang="tr-TR" dirty="0" smtClean="0"/>
              <a:t> etkileri tanımlamak</a:t>
            </a:r>
          </a:p>
          <a:p>
            <a:pPr marL="514350" indent="-514350">
              <a:buAutoNum type="arabicPeriod"/>
            </a:pPr>
            <a:r>
              <a:rPr lang="tr-TR" dirty="0" smtClean="0"/>
              <a:t>Adrenal </a:t>
            </a:r>
            <a:r>
              <a:rPr lang="tr-TR" dirty="0" err="1" smtClean="0"/>
              <a:t>androjenleri</a:t>
            </a:r>
            <a:r>
              <a:rPr lang="tr-TR" dirty="0" smtClean="0"/>
              <a:t> tanımlamak</a:t>
            </a:r>
          </a:p>
          <a:p>
            <a:pPr marL="514350" indent="-514350">
              <a:buAutoNum type="arabicPeriod"/>
            </a:pPr>
            <a:r>
              <a:rPr lang="tr-TR" dirty="0" err="1" smtClean="0"/>
              <a:t>Adrenokortikal</a:t>
            </a:r>
            <a:r>
              <a:rPr lang="tr-TR" dirty="0" smtClean="0"/>
              <a:t> ajanların antagonistlerini tanımlamak</a:t>
            </a:r>
          </a:p>
          <a:p>
            <a:pPr marL="514350" indent="-514350">
              <a:buAutoNum type="arabicPeriod"/>
            </a:pPr>
            <a:endParaRPr lang="tr-TR" dirty="0" smtClean="0"/>
          </a:p>
          <a:p>
            <a:pPr marL="514350" indent="-514350">
              <a:buAutoNum type="arabicPeriod"/>
            </a:pPr>
            <a:endParaRPr lang="tr-TR" dirty="0" smtClean="0"/>
          </a:p>
          <a:p>
            <a:pPr marL="514350" indent="-514350">
              <a:buAutoNum type="arabicPeriod"/>
            </a:pPr>
            <a:endParaRPr lang="tr-TR" dirty="0" smtClean="0"/>
          </a:p>
          <a:p>
            <a:pPr marL="514350" indent="-514350">
              <a:buAutoNum type="arabicPeriod"/>
            </a:pPr>
            <a:endParaRPr lang="tr-T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02287B21-FFE3-1F44-AD51-731F5CA5A3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3864" y="1018572"/>
            <a:ext cx="8946541" cy="5565493"/>
          </a:xfrm>
        </p:spPr>
        <p:txBody>
          <a:bodyPr/>
          <a:lstStyle/>
          <a:p>
            <a:pPr marL="0" indent="0" algn="just">
              <a:buNone/>
            </a:pPr>
            <a:r>
              <a:rPr lang="tr-TR" dirty="0">
                <a:solidFill>
                  <a:srgbClr val="FF0000"/>
                </a:solidFill>
              </a:rPr>
              <a:t>Diğer Etkiler</a:t>
            </a:r>
          </a:p>
          <a:p>
            <a:endParaRPr lang="tr-TR" dirty="0"/>
          </a:p>
          <a:p>
            <a:r>
              <a:rPr lang="tr-TR" dirty="0" err="1"/>
              <a:t>Glukokortikoidler</a:t>
            </a:r>
            <a:r>
              <a:rPr lang="tr-TR" dirty="0"/>
              <a:t>, </a:t>
            </a:r>
            <a:r>
              <a:rPr lang="tr-TR" dirty="0" err="1"/>
              <a:t>trombosit</a:t>
            </a:r>
            <a:r>
              <a:rPr lang="tr-TR" dirty="0"/>
              <a:t> ve kırmızı hücre sayısını da artırır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 err="1"/>
              <a:t>Kortizol</a:t>
            </a:r>
            <a:r>
              <a:rPr lang="tr-TR" dirty="0"/>
              <a:t> eksikliği böbrek fonksiyonlarında bozulmaya neden olur(</a:t>
            </a:r>
            <a:r>
              <a:rPr lang="tr-TR" dirty="0" err="1"/>
              <a:t>vazopressin</a:t>
            </a:r>
            <a:r>
              <a:rPr lang="tr-TR" dirty="0"/>
              <a:t> </a:t>
            </a:r>
            <a:r>
              <a:rPr lang="tr-TR" dirty="0" err="1"/>
              <a:t>sekresyonunun</a:t>
            </a:r>
            <a:r>
              <a:rPr lang="tr-TR" dirty="0"/>
              <a:t> artması)</a:t>
            </a:r>
          </a:p>
          <a:p>
            <a:endParaRPr lang="tr-TR" dirty="0"/>
          </a:p>
          <a:p>
            <a:r>
              <a:rPr lang="tr-TR" dirty="0"/>
              <a:t>Fetüs akciğerlerinin gelişmesi üzerinde etkili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127189442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="" xmlns:a16="http://schemas.microsoft.com/office/drawing/2014/main" id="{043C6BE9-6BA5-BC46-A824-50B47251FF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4927" y="609601"/>
            <a:ext cx="9404723" cy="1202462"/>
          </a:xfrm>
        </p:spPr>
        <p:txBody>
          <a:bodyPr>
            <a:normAutofit fontScale="90000"/>
          </a:bodyPr>
          <a:lstStyle/>
          <a:p>
            <a:r>
              <a:rPr lang="tr-TR" dirty="0">
                <a:solidFill>
                  <a:srgbClr val="FF0000"/>
                </a:solidFill>
              </a:rPr>
              <a:t>SENTETİK KORTİKOSTEROİDLER</a:t>
            </a:r>
            <a:br>
              <a:rPr lang="tr-TR" dirty="0">
                <a:solidFill>
                  <a:srgbClr val="FF0000"/>
                </a:solidFill>
              </a:rPr>
            </a:b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4B57F19C-07C7-5E4A-B765-E46BAF32D6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6037" y="1286933"/>
            <a:ext cx="4031230" cy="4849994"/>
          </a:xfrm>
        </p:spPr>
        <p:txBody>
          <a:bodyPr>
            <a:normAutofit fontScale="85000" lnSpcReduction="20000"/>
          </a:bodyPr>
          <a:lstStyle/>
          <a:p>
            <a:r>
              <a:rPr lang="tr-TR" dirty="0" err="1"/>
              <a:t>İnflamatuar</a:t>
            </a:r>
            <a:r>
              <a:rPr lang="tr-TR" dirty="0"/>
              <a:t>, immünolojik, hematolojik bozuklukların tedavisinde kullanılan önemli ilaçlar</a:t>
            </a:r>
          </a:p>
          <a:p>
            <a:endParaRPr lang="tr-TR" dirty="0"/>
          </a:p>
          <a:p>
            <a:pPr marL="0" indent="0">
              <a:buNone/>
            </a:pPr>
            <a:r>
              <a:rPr lang="tr-TR" dirty="0" err="1">
                <a:solidFill>
                  <a:srgbClr val="FF0000"/>
                </a:solidFill>
              </a:rPr>
              <a:t>Farmakokinetik</a:t>
            </a:r>
            <a:endParaRPr lang="tr-TR" dirty="0">
              <a:solidFill>
                <a:srgbClr val="FF0000"/>
              </a:solidFill>
            </a:endParaRPr>
          </a:p>
          <a:p>
            <a:r>
              <a:rPr lang="tr-TR" dirty="0"/>
              <a:t>Genellikle kolik asitten sentezlenmekte</a:t>
            </a:r>
          </a:p>
          <a:p>
            <a:r>
              <a:rPr lang="tr-TR" dirty="0"/>
              <a:t>Oral yolla verildiğinde hızla ve tamamen </a:t>
            </a:r>
            <a:r>
              <a:rPr lang="tr-TR" dirty="0" err="1"/>
              <a:t>absorbe</a:t>
            </a:r>
            <a:r>
              <a:rPr lang="tr-TR" dirty="0"/>
              <a:t> olmakta</a:t>
            </a:r>
          </a:p>
        </p:txBody>
      </p:sp>
    </p:spTree>
    <p:extLst>
      <p:ext uri="{BB962C8B-B14F-4D97-AF65-F5344CB8AC3E}">
        <p14:creationId xmlns="" xmlns:p14="http://schemas.microsoft.com/office/powerpoint/2010/main" val="128538001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4B57F19C-07C7-5E4A-B765-E46BAF32D6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026" y="1698168"/>
            <a:ext cx="5155633" cy="4947151"/>
          </a:xfrm>
        </p:spPr>
        <p:txBody>
          <a:bodyPr>
            <a:normAutofit lnSpcReduction="10000"/>
          </a:bodyPr>
          <a:lstStyle/>
          <a:p>
            <a:pPr algn="just"/>
            <a:endParaRPr lang="tr-TR" dirty="0"/>
          </a:p>
          <a:p>
            <a:pPr marL="0" indent="0" algn="just">
              <a:buNone/>
            </a:pPr>
            <a:r>
              <a:rPr lang="tr-TR" dirty="0">
                <a:solidFill>
                  <a:srgbClr val="FF0000"/>
                </a:solidFill>
              </a:rPr>
              <a:t>Farmakodinamik</a:t>
            </a:r>
          </a:p>
          <a:p>
            <a:pPr algn="just"/>
            <a:endParaRPr lang="tr-TR" dirty="0">
              <a:solidFill>
                <a:srgbClr val="FF0000"/>
              </a:solidFill>
            </a:endParaRPr>
          </a:p>
          <a:p>
            <a:pPr algn="just"/>
            <a:r>
              <a:rPr lang="tr-TR" dirty="0"/>
              <a:t>Etkileri </a:t>
            </a:r>
            <a:r>
              <a:rPr lang="tr-TR" dirty="0" err="1"/>
              <a:t>kortizol</a:t>
            </a:r>
            <a:r>
              <a:rPr lang="tr-TR" dirty="0"/>
              <a:t> ile benzer</a:t>
            </a:r>
          </a:p>
          <a:p>
            <a:pPr algn="just"/>
            <a:r>
              <a:rPr lang="tr-TR" dirty="0"/>
              <a:t>Spesifik reseptör proteinlerine bağlanıp aynı etkiyi oluşturur  ama </a:t>
            </a:r>
            <a:r>
              <a:rPr lang="tr-TR" dirty="0" err="1"/>
              <a:t>glukokortikoid-mineralokortikoid</a:t>
            </a:r>
            <a:r>
              <a:rPr lang="tr-TR" dirty="0"/>
              <a:t> </a:t>
            </a:r>
            <a:r>
              <a:rPr lang="tr-TR" dirty="0" err="1"/>
              <a:t>potensleri</a:t>
            </a:r>
            <a:r>
              <a:rPr lang="tr-TR" dirty="0"/>
              <a:t> farklı</a:t>
            </a:r>
          </a:p>
          <a:p>
            <a:pPr algn="just"/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6" name="Başlık 1">
            <a:extLst>
              <a:ext uri="{FF2B5EF4-FFF2-40B4-BE49-F238E27FC236}">
                <a16:creationId xmlns="" xmlns:a16="http://schemas.microsoft.com/office/drawing/2014/main" id="{BA61F151-5894-4E44-8C1F-7CB1BC13E378}"/>
              </a:ext>
            </a:extLst>
          </p:cNvPr>
          <p:cNvSpPr txBox="1">
            <a:spLocks/>
          </p:cNvSpPr>
          <p:nvPr/>
        </p:nvSpPr>
        <p:spPr>
          <a:xfrm>
            <a:off x="1004926" y="694168"/>
            <a:ext cx="9404723" cy="120246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tr-TR" dirty="0">
                <a:solidFill>
                  <a:srgbClr val="FF0000"/>
                </a:solidFill>
              </a:rPr>
              <a:t>SENTETİK KORTİKOSTEROİDLER</a:t>
            </a:r>
            <a:br>
              <a:rPr lang="tr-TR" dirty="0">
                <a:solidFill>
                  <a:srgbClr val="FF0000"/>
                </a:solidFill>
              </a:rPr>
            </a:br>
            <a:endParaRPr lang="tr-T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7275830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27720BEE-F125-F749-BAB1-74D8C26012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286" y="1519518"/>
            <a:ext cx="7304313" cy="5186082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tr-TR" dirty="0"/>
              <a:t> </a:t>
            </a:r>
            <a:r>
              <a:rPr lang="tr-TR" dirty="0">
                <a:solidFill>
                  <a:srgbClr val="FF0000"/>
                </a:solidFill>
              </a:rPr>
              <a:t>Adrenal Fonksiyon Bozukluğunun Tanı ve Tedavisi</a:t>
            </a:r>
          </a:p>
          <a:p>
            <a:pPr marL="0" indent="0">
              <a:buNone/>
            </a:pPr>
            <a:r>
              <a:rPr lang="tr-TR" dirty="0">
                <a:solidFill>
                  <a:srgbClr val="FF0000"/>
                </a:solidFill>
              </a:rPr>
              <a:t>1. </a:t>
            </a:r>
            <a:r>
              <a:rPr lang="tr-TR" dirty="0" err="1">
                <a:solidFill>
                  <a:srgbClr val="FF0000"/>
                </a:solidFill>
              </a:rPr>
              <a:t>Adrenokortikal</a:t>
            </a:r>
            <a:r>
              <a:rPr lang="tr-TR" dirty="0">
                <a:solidFill>
                  <a:srgbClr val="FF0000"/>
                </a:solidFill>
              </a:rPr>
              <a:t> yetmezlik</a:t>
            </a:r>
          </a:p>
          <a:p>
            <a:pPr marL="0" indent="0">
              <a:buNone/>
            </a:pPr>
            <a:r>
              <a:rPr lang="tr-TR" dirty="0">
                <a:solidFill>
                  <a:srgbClr val="FF0000"/>
                </a:solidFill>
              </a:rPr>
              <a:t>Kronik (</a:t>
            </a:r>
            <a:r>
              <a:rPr lang="tr-TR" dirty="0" err="1">
                <a:solidFill>
                  <a:srgbClr val="FF0000"/>
                </a:solidFill>
              </a:rPr>
              <a:t>Addison</a:t>
            </a:r>
            <a:r>
              <a:rPr lang="tr-TR" dirty="0">
                <a:solidFill>
                  <a:srgbClr val="FF0000"/>
                </a:solidFill>
              </a:rPr>
              <a:t> hastalığı)</a:t>
            </a:r>
          </a:p>
          <a:p>
            <a:r>
              <a:rPr lang="tr-TR" dirty="0"/>
              <a:t>Zayıflık, kilo kaybı, bitkinlik, hipotansiyon, </a:t>
            </a:r>
            <a:r>
              <a:rPr lang="tr-TR" dirty="0" err="1"/>
              <a:t>hiperpigmentasyon</a:t>
            </a:r>
            <a:r>
              <a:rPr lang="tr-TR" dirty="0"/>
              <a:t> ve açlıkta kan </a:t>
            </a:r>
            <a:r>
              <a:rPr lang="tr-TR" dirty="0" err="1"/>
              <a:t>glukoz</a:t>
            </a:r>
            <a:r>
              <a:rPr lang="tr-TR" dirty="0"/>
              <a:t> düzeyini düzenleyememe durumları ile karakterize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 err="1">
                <a:solidFill>
                  <a:srgbClr val="FF0000"/>
                </a:solidFill>
              </a:rPr>
              <a:t>Primer</a:t>
            </a:r>
            <a:r>
              <a:rPr lang="tr-TR" dirty="0">
                <a:solidFill>
                  <a:srgbClr val="FF0000"/>
                </a:solidFill>
              </a:rPr>
              <a:t> adrenal yetmezlikte</a:t>
            </a:r>
            <a:r>
              <a:rPr lang="tr-TR" dirty="0"/>
              <a:t>, 20-30 mg </a:t>
            </a:r>
            <a:r>
              <a:rPr lang="tr-TR" dirty="0" err="1"/>
              <a:t>hidrokortizon</a:t>
            </a:r>
            <a:r>
              <a:rPr lang="tr-TR" dirty="0"/>
              <a:t> verilmeli (streste artırılmalı), ek olarak, tuz tutucu bir hormonla (</a:t>
            </a:r>
            <a:r>
              <a:rPr lang="tr-TR" dirty="0" err="1"/>
              <a:t>fludrokortizon</a:t>
            </a:r>
            <a:r>
              <a:rPr lang="tr-TR" dirty="0"/>
              <a:t> gibi) desteklenmeli</a:t>
            </a:r>
          </a:p>
          <a:p>
            <a:endParaRPr lang="tr-TR" dirty="0"/>
          </a:p>
          <a:p>
            <a:r>
              <a:rPr lang="tr-TR" dirty="0"/>
              <a:t>Uzun etkili ve tuz tutucu olmayan </a:t>
            </a:r>
            <a:r>
              <a:rPr lang="tr-TR" dirty="0" err="1"/>
              <a:t>glukokortikoidler</a:t>
            </a:r>
            <a:r>
              <a:rPr lang="tr-TR" dirty="0"/>
              <a:t> bu hastalara uygulanmamalı!</a:t>
            </a:r>
          </a:p>
          <a:p>
            <a:pPr marL="0" indent="0">
              <a:buNone/>
            </a:pPr>
            <a:endParaRPr lang="tr-TR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5" name="Başlık 1">
            <a:extLst>
              <a:ext uri="{FF2B5EF4-FFF2-40B4-BE49-F238E27FC236}">
                <a16:creationId xmlns="" xmlns:a16="http://schemas.microsoft.com/office/drawing/2014/main" id="{C984BE2A-A423-4C45-8A29-47F9EFDD53EB}"/>
              </a:ext>
            </a:extLst>
          </p:cNvPr>
          <p:cNvSpPr txBox="1">
            <a:spLocks/>
          </p:cNvSpPr>
          <p:nvPr/>
        </p:nvSpPr>
        <p:spPr>
          <a:xfrm>
            <a:off x="659119" y="519758"/>
            <a:ext cx="9404723" cy="110586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tr-TR" dirty="0">
                <a:solidFill>
                  <a:srgbClr val="FF0000"/>
                </a:solidFill>
              </a:rPr>
              <a:t>KLİNİK FARMAKOLOJİ</a:t>
            </a:r>
          </a:p>
        </p:txBody>
      </p:sp>
    </p:spTree>
    <p:extLst>
      <p:ext uri="{BB962C8B-B14F-4D97-AF65-F5344CB8AC3E}">
        <p14:creationId xmlns="" xmlns:p14="http://schemas.microsoft.com/office/powerpoint/2010/main" val="75565153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D1DEE247-BB3B-F84A-9602-9BF77CC6F7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0487" y="1035839"/>
            <a:ext cx="6564086" cy="543197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tr-TR" dirty="0">
                <a:solidFill>
                  <a:srgbClr val="FF0000"/>
                </a:solidFill>
              </a:rPr>
              <a:t>Adrenal Fonksiyon Bozukluğunun Tanı ve Tedavisi</a:t>
            </a:r>
          </a:p>
          <a:p>
            <a:pPr marL="0" indent="0">
              <a:buNone/>
            </a:pPr>
            <a:r>
              <a:rPr lang="tr-TR" dirty="0">
                <a:solidFill>
                  <a:srgbClr val="FF0000"/>
                </a:solidFill>
              </a:rPr>
              <a:t>1. </a:t>
            </a:r>
            <a:r>
              <a:rPr lang="tr-TR" dirty="0" err="1">
                <a:solidFill>
                  <a:srgbClr val="FF0000"/>
                </a:solidFill>
              </a:rPr>
              <a:t>Adrenokortikal</a:t>
            </a:r>
            <a:r>
              <a:rPr lang="tr-TR" dirty="0">
                <a:solidFill>
                  <a:srgbClr val="FF0000"/>
                </a:solidFill>
              </a:rPr>
              <a:t> yetmezlik</a:t>
            </a:r>
          </a:p>
          <a:p>
            <a:pPr marL="0" indent="0" algn="just">
              <a:buNone/>
            </a:pPr>
            <a:r>
              <a:rPr lang="tr-TR" dirty="0">
                <a:solidFill>
                  <a:srgbClr val="FF0000"/>
                </a:solidFill>
              </a:rPr>
              <a:t>Akut</a:t>
            </a:r>
          </a:p>
          <a:p>
            <a:pPr marL="0" indent="0" algn="just">
              <a:buNone/>
            </a:pPr>
            <a:r>
              <a:rPr lang="tr-TR" dirty="0"/>
              <a:t> Akut </a:t>
            </a:r>
            <a:r>
              <a:rPr lang="tr-TR" dirty="0" err="1"/>
              <a:t>adrenokortikal</a:t>
            </a:r>
            <a:r>
              <a:rPr lang="tr-TR" dirty="0"/>
              <a:t> yetmezlikte, tedavi hemen başlamalı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/>
              <a:t>Yüksek miktarlarda </a:t>
            </a:r>
            <a:r>
              <a:rPr lang="tr-TR" dirty="0" err="1"/>
              <a:t>parenteral</a:t>
            </a:r>
            <a:r>
              <a:rPr lang="tr-TR" dirty="0"/>
              <a:t> </a:t>
            </a:r>
            <a:r>
              <a:rPr lang="tr-TR" dirty="0" err="1"/>
              <a:t>hidrokortizon</a:t>
            </a:r>
            <a:r>
              <a:rPr lang="tr-TR" dirty="0"/>
              <a:t>, ek olarak sıvı- elektrolit bozuklukları düzeltici tedavi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 err="1"/>
              <a:t>hidrokortizon</a:t>
            </a:r>
            <a:r>
              <a:rPr lang="tr-TR" dirty="0"/>
              <a:t> sodyum </a:t>
            </a:r>
            <a:r>
              <a:rPr lang="tr-TR" dirty="0" err="1"/>
              <a:t>süksinat</a:t>
            </a:r>
            <a:r>
              <a:rPr lang="tr-TR" dirty="0"/>
              <a:t> ya da fosfat(100 mg) </a:t>
            </a:r>
            <a:r>
              <a:rPr lang="tr-TR" dirty="0" err="1"/>
              <a:t>intravenöz</a:t>
            </a:r>
            <a:r>
              <a:rPr lang="tr-TR" dirty="0"/>
              <a:t> olarak hasta stabil olana kadar verilmeli</a:t>
            </a:r>
          </a:p>
          <a:p>
            <a:pPr marL="0" indent="0" algn="just">
              <a:buNone/>
            </a:pPr>
            <a:endParaRPr lang="tr-TR" dirty="0"/>
          </a:p>
        </p:txBody>
      </p:sp>
      <p:sp>
        <p:nvSpPr>
          <p:cNvPr id="5" name="Metin kutusu 4">
            <a:extLst>
              <a:ext uri="{FF2B5EF4-FFF2-40B4-BE49-F238E27FC236}">
                <a16:creationId xmlns="" xmlns:a16="http://schemas.microsoft.com/office/drawing/2014/main" id="{286F2128-8B58-F94D-A745-B7E1A17D1D37}"/>
              </a:ext>
            </a:extLst>
          </p:cNvPr>
          <p:cNvSpPr txBox="1"/>
          <p:nvPr/>
        </p:nvSpPr>
        <p:spPr>
          <a:xfrm>
            <a:off x="10804070" y="5309364"/>
            <a:ext cx="107768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900" dirty="0" err="1"/>
              <a:t>hrt.org</a:t>
            </a:r>
            <a:endParaRPr lang="tr-TR" sz="900" dirty="0"/>
          </a:p>
        </p:txBody>
      </p:sp>
    </p:spTree>
    <p:extLst>
      <p:ext uri="{BB962C8B-B14F-4D97-AF65-F5344CB8AC3E}">
        <p14:creationId xmlns="" xmlns:p14="http://schemas.microsoft.com/office/powerpoint/2010/main" val="211964079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="" xmlns:a16="http://schemas.microsoft.com/office/drawing/2014/main" id="{DEE33476-5B69-744E-942A-A0EDE435AC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3312" y="413657"/>
            <a:ext cx="9404723" cy="1105861"/>
          </a:xfrm>
        </p:spPr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KLİNİK FARMAKOLOJİ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27720BEE-F125-F749-BAB1-74D8C26012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1258" y="1262740"/>
            <a:ext cx="7075714" cy="537754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tr-TR" dirty="0"/>
              <a:t> </a:t>
            </a:r>
            <a:endParaRPr lang="tr-TR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tr-TR" dirty="0">
                <a:solidFill>
                  <a:srgbClr val="FF0000"/>
                </a:solidFill>
              </a:rPr>
              <a:t>2. </a:t>
            </a:r>
            <a:r>
              <a:rPr lang="tr-TR" dirty="0" err="1">
                <a:solidFill>
                  <a:srgbClr val="FF0000"/>
                </a:solidFill>
              </a:rPr>
              <a:t>Adrenokortikal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hipo</a:t>
            </a:r>
            <a:r>
              <a:rPr lang="tr-TR" dirty="0">
                <a:solidFill>
                  <a:srgbClr val="FF0000"/>
                </a:solidFill>
              </a:rPr>
              <a:t> ve </a:t>
            </a:r>
            <a:r>
              <a:rPr lang="tr-TR" dirty="0" err="1">
                <a:solidFill>
                  <a:srgbClr val="FF0000"/>
                </a:solidFill>
              </a:rPr>
              <a:t>hiper</a:t>
            </a:r>
            <a:r>
              <a:rPr lang="tr-TR" dirty="0">
                <a:solidFill>
                  <a:srgbClr val="FF0000"/>
                </a:solidFill>
              </a:rPr>
              <a:t> fonksiyon</a:t>
            </a:r>
          </a:p>
          <a:p>
            <a:pPr marL="0" indent="0" algn="just">
              <a:buNone/>
            </a:pPr>
            <a:r>
              <a:rPr lang="tr-TR" dirty="0">
                <a:solidFill>
                  <a:srgbClr val="FF0000"/>
                </a:solidFill>
              </a:rPr>
              <a:t>a. </a:t>
            </a:r>
            <a:r>
              <a:rPr lang="tr-TR" dirty="0" err="1">
                <a:solidFill>
                  <a:srgbClr val="FF0000"/>
                </a:solidFill>
              </a:rPr>
              <a:t>Konjenital</a:t>
            </a:r>
            <a:r>
              <a:rPr lang="tr-TR" dirty="0">
                <a:solidFill>
                  <a:srgbClr val="FF0000"/>
                </a:solidFill>
              </a:rPr>
              <a:t> adrenal </a:t>
            </a:r>
            <a:r>
              <a:rPr lang="tr-TR" dirty="0" err="1">
                <a:solidFill>
                  <a:srgbClr val="FF0000"/>
                </a:solidFill>
              </a:rPr>
              <a:t>hiperplazi</a:t>
            </a:r>
            <a:endParaRPr lang="tr-TR" dirty="0">
              <a:solidFill>
                <a:srgbClr val="FF0000"/>
              </a:solidFill>
            </a:endParaRPr>
          </a:p>
          <a:p>
            <a:pPr algn="just"/>
            <a:r>
              <a:rPr lang="tr-TR" dirty="0" err="1"/>
              <a:t>Kortizol</a:t>
            </a:r>
            <a:r>
              <a:rPr lang="tr-TR" dirty="0"/>
              <a:t> sentezindeki </a:t>
            </a:r>
            <a:r>
              <a:rPr lang="tr-TR" dirty="0" err="1"/>
              <a:t>defektler</a:t>
            </a:r>
            <a:r>
              <a:rPr lang="tr-TR" dirty="0"/>
              <a:t> ile karakterize, </a:t>
            </a:r>
            <a:r>
              <a:rPr lang="tr-TR" dirty="0" err="1"/>
              <a:t>konjenital</a:t>
            </a:r>
            <a:r>
              <a:rPr lang="tr-TR" dirty="0"/>
              <a:t> adrenal </a:t>
            </a:r>
            <a:r>
              <a:rPr lang="tr-TR" dirty="0" err="1"/>
              <a:t>hiperplazi</a:t>
            </a:r>
            <a:r>
              <a:rPr lang="tr-TR" dirty="0"/>
              <a:t> açısından yüksek riskli gebeliklerde anneye </a:t>
            </a:r>
            <a:r>
              <a:rPr lang="tr-TR" dirty="0" err="1">
                <a:solidFill>
                  <a:srgbClr val="FF0000"/>
                </a:solidFill>
              </a:rPr>
              <a:t>deksametazon</a:t>
            </a:r>
            <a:r>
              <a:rPr lang="tr-TR" dirty="0"/>
              <a:t> uygulanması fetüsü koruyabilmekte</a:t>
            </a:r>
          </a:p>
          <a:p>
            <a:pPr algn="just"/>
            <a:endParaRPr lang="tr-TR" dirty="0"/>
          </a:p>
          <a:p>
            <a:pPr algn="just"/>
            <a:r>
              <a:rPr lang="tr-TR" dirty="0" err="1"/>
              <a:t>Konjenital</a:t>
            </a:r>
            <a:r>
              <a:rPr lang="tr-TR" dirty="0"/>
              <a:t> adrenal </a:t>
            </a:r>
            <a:r>
              <a:rPr lang="tr-TR" dirty="0" err="1"/>
              <a:t>hiperplazisi</a:t>
            </a:r>
            <a:r>
              <a:rPr lang="tr-TR" dirty="0"/>
              <a:t> olan </a:t>
            </a:r>
            <a:r>
              <a:rPr lang="tr-TR" dirty="0" err="1"/>
              <a:t>infant</a:t>
            </a:r>
            <a:r>
              <a:rPr lang="tr-TR" dirty="0"/>
              <a:t> uygun elektrolit çözeltileri ve stres dozlarında </a:t>
            </a:r>
            <a:r>
              <a:rPr lang="tr-TR" dirty="0" err="1"/>
              <a:t>intravenöz</a:t>
            </a:r>
            <a:r>
              <a:rPr lang="tr-TR" dirty="0"/>
              <a:t> </a:t>
            </a:r>
            <a:r>
              <a:rPr lang="tr-TR" dirty="0" err="1"/>
              <a:t>hidrokortizon</a:t>
            </a:r>
            <a:r>
              <a:rPr lang="tr-TR" dirty="0"/>
              <a:t> ile tedavi edilmeli (akut adrenal kriz)</a:t>
            </a:r>
          </a:p>
          <a:p>
            <a:pPr marL="0" indent="0" algn="just">
              <a:buNone/>
            </a:pPr>
            <a:endParaRPr lang="tr-TR" dirty="0"/>
          </a:p>
          <a:p>
            <a:pPr algn="just"/>
            <a:r>
              <a:rPr lang="tr-TR" dirty="0"/>
              <a:t>Stabilize edildiğinde, </a:t>
            </a:r>
            <a:r>
              <a:rPr lang="tr-TR" dirty="0">
                <a:solidFill>
                  <a:srgbClr val="FF0000"/>
                </a:solidFill>
              </a:rPr>
              <a:t>oral </a:t>
            </a:r>
            <a:r>
              <a:rPr lang="tr-TR" dirty="0" err="1">
                <a:solidFill>
                  <a:srgbClr val="FF0000"/>
                </a:solidFill>
              </a:rPr>
              <a:t>hidrokortizon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/>
              <a:t>(12-18 mg/m</a:t>
            </a:r>
            <a:r>
              <a:rPr lang="tr-TR" baseline="30000" dirty="0"/>
              <a:t>2</a:t>
            </a:r>
            <a:r>
              <a:rPr lang="tr-TR" dirty="0"/>
              <a:t>/d) eşit olmayan şekilde bölünmüş dozlar halinde uygulanmalı; </a:t>
            </a:r>
            <a:r>
              <a:rPr lang="tr-TR" dirty="0" err="1">
                <a:solidFill>
                  <a:srgbClr val="FF0000"/>
                </a:solidFill>
              </a:rPr>
              <a:t>fludrokortizon</a:t>
            </a:r>
            <a:r>
              <a:rPr lang="tr-TR" dirty="0"/>
              <a:t> da kan basıncını </a:t>
            </a:r>
            <a:r>
              <a:rPr lang="tr-TR" dirty="0" err="1"/>
              <a:t>normalize</a:t>
            </a:r>
            <a:r>
              <a:rPr lang="tr-TR" dirty="0"/>
              <a:t> etmek için verilmeli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endParaRPr lang="tr-T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0763712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="" xmlns:a16="http://schemas.microsoft.com/office/drawing/2014/main" id="{DEE33476-5B69-744E-942A-A0EDE435AC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3312" y="413657"/>
            <a:ext cx="9404723" cy="1105861"/>
          </a:xfrm>
        </p:spPr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KLİNİK FARMAKOLOJİ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27720BEE-F125-F749-BAB1-74D8C26012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286" y="1262742"/>
            <a:ext cx="8534401" cy="53775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 </a:t>
            </a:r>
            <a:endParaRPr lang="tr-TR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tr-TR" dirty="0">
              <a:solidFill>
                <a:srgbClr val="FF0000"/>
              </a:solidFill>
            </a:endParaRPr>
          </a:p>
          <a:p>
            <a:r>
              <a:rPr lang="tr-TR" dirty="0" err="1"/>
              <a:t>Kortizol</a:t>
            </a:r>
            <a:r>
              <a:rPr lang="tr-TR" dirty="0"/>
              <a:t> sentezindeki </a:t>
            </a:r>
            <a:r>
              <a:rPr lang="tr-TR" dirty="0" err="1"/>
              <a:t>defektler</a:t>
            </a:r>
            <a:r>
              <a:rPr lang="tr-TR" dirty="0"/>
              <a:t>, en yaygın olanı; </a:t>
            </a:r>
            <a:r>
              <a:rPr lang="el-GR" dirty="0"/>
              <a:t>21α-</a:t>
            </a:r>
            <a:r>
              <a:rPr lang="tr-TR" dirty="0" err="1"/>
              <a:t>hidroksilaz</a:t>
            </a:r>
            <a:r>
              <a:rPr lang="tr-TR" dirty="0"/>
              <a:t> aktivitesinde azalma ya da kayıp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 err="1"/>
              <a:t>Kortizol</a:t>
            </a:r>
            <a:r>
              <a:rPr lang="tr-TR" dirty="0"/>
              <a:t> sentezindeki azalma ACTH salınımında </a:t>
            </a:r>
            <a:r>
              <a:rPr lang="tr-TR" dirty="0" err="1"/>
              <a:t>kompensatuar</a:t>
            </a:r>
            <a:r>
              <a:rPr lang="tr-TR" dirty="0"/>
              <a:t> bir artışa yol açar, adrenal bez </a:t>
            </a:r>
            <a:r>
              <a:rPr lang="tr-TR" dirty="0" err="1"/>
              <a:t>hiperplastik</a:t>
            </a:r>
            <a:r>
              <a:rPr lang="tr-TR" dirty="0"/>
              <a:t> hale gelmekte ve yüksek miktarlarda </a:t>
            </a:r>
            <a:r>
              <a:rPr lang="tr-TR" dirty="0" err="1"/>
              <a:t>prekürsör</a:t>
            </a:r>
            <a:r>
              <a:rPr lang="tr-TR" dirty="0"/>
              <a:t> üretimine neden olur</a:t>
            </a:r>
          </a:p>
          <a:p>
            <a:pPr marL="0" indent="0">
              <a:buNone/>
            </a:pPr>
            <a:endParaRPr lang="tr-T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651538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="" xmlns:a16="http://schemas.microsoft.com/office/drawing/2014/main" id="{DEE33476-5B69-744E-942A-A0EDE435AC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3312" y="413657"/>
            <a:ext cx="9404723" cy="1105861"/>
          </a:xfrm>
        </p:spPr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KLİNİK FARMAKOLOJİ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27720BEE-F125-F749-BAB1-74D8C26012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287" y="1230087"/>
            <a:ext cx="5551714" cy="547551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tr-TR" dirty="0" smtClean="0">
                <a:solidFill>
                  <a:srgbClr val="FF0000"/>
                </a:solidFill>
              </a:rPr>
              <a:t>2</a:t>
            </a:r>
            <a:r>
              <a:rPr lang="tr-TR" dirty="0">
                <a:solidFill>
                  <a:srgbClr val="FF0000"/>
                </a:solidFill>
              </a:rPr>
              <a:t>. </a:t>
            </a:r>
            <a:r>
              <a:rPr lang="tr-TR" dirty="0" err="1">
                <a:solidFill>
                  <a:srgbClr val="FF0000"/>
                </a:solidFill>
              </a:rPr>
              <a:t>Adrenokortikal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hipo</a:t>
            </a:r>
            <a:r>
              <a:rPr lang="tr-TR" dirty="0">
                <a:solidFill>
                  <a:srgbClr val="FF0000"/>
                </a:solidFill>
              </a:rPr>
              <a:t> ve </a:t>
            </a:r>
            <a:r>
              <a:rPr lang="tr-TR" dirty="0" err="1">
                <a:solidFill>
                  <a:srgbClr val="FF0000"/>
                </a:solidFill>
              </a:rPr>
              <a:t>hiper</a:t>
            </a:r>
            <a:r>
              <a:rPr lang="tr-TR" dirty="0">
                <a:solidFill>
                  <a:srgbClr val="FF0000"/>
                </a:solidFill>
              </a:rPr>
              <a:t> fonksiyon</a:t>
            </a:r>
          </a:p>
          <a:p>
            <a:pPr marL="0" indent="0">
              <a:buNone/>
            </a:pPr>
            <a:r>
              <a:rPr lang="tr-TR" dirty="0">
                <a:solidFill>
                  <a:srgbClr val="FF0000"/>
                </a:solidFill>
              </a:rPr>
              <a:t>b. </a:t>
            </a:r>
            <a:r>
              <a:rPr lang="tr-TR" dirty="0" err="1">
                <a:solidFill>
                  <a:srgbClr val="FF0000"/>
                </a:solidFill>
              </a:rPr>
              <a:t>Cushing</a:t>
            </a:r>
            <a:r>
              <a:rPr lang="tr-TR" dirty="0">
                <a:solidFill>
                  <a:srgbClr val="FF0000"/>
                </a:solidFill>
              </a:rPr>
              <a:t> sendromu</a:t>
            </a:r>
          </a:p>
          <a:p>
            <a:r>
              <a:rPr lang="tr-TR" dirty="0"/>
              <a:t>Genellikle ACTH-salgılayan hipofiz adenomu </a:t>
            </a:r>
            <a:r>
              <a:rPr lang="tr-TR" dirty="0" err="1"/>
              <a:t>sekonder</a:t>
            </a:r>
            <a:r>
              <a:rPr lang="tr-TR" dirty="0"/>
              <a:t> </a:t>
            </a:r>
            <a:r>
              <a:rPr lang="tr-TR" dirty="0" err="1"/>
              <a:t>bilateral</a:t>
            </a:r>
            <a:r>
              <a:rPr lang="tr-TR" dirty="0"/>
              <a:t> adrenal </a:t>
            </a:r>
            <a:r>
              <a:rPr lang="tr-TR" dirty="0" err="1"/>
              <a:t>hiperplazi</a:t>
            </a:r>
            <a:r>
              <a:rPr lang="tr-TR" dirty="0"/>
              <a:t> sonucunda oluşup </a:t>
            </a:r>
            <a:r>
              <a:rPr lang="tr-TR" dirty="0" err="1"/>
              <a:t>glukokortikoid</a:t>
            </a:r>
            <a:r>
              <a:rPr lang="tr-TR" dirty="0"/>
              <a:t> </a:t>
            </a:r>
            <a:r>
              <a:rPr lang="tr-TR" dirty="0" err="1"/>
              <a:t>sekresyonunda</a:t>
            </a:r>
            <a:r>
              <a:rPr lang="tr-TR" dirty="0"/>
              <a:t> artışa yol açar</a:t>
            </a:r>
          </a:p>
          <a:p>
            <a:r>
              <a:rPr lang="tr-TR" dirty="0"/>
              <a:t>Yuvarlak görünümlü </a:t>
            </a:r>
            <a:r>
              <a:rPr lang="tr-TR" dirty="0" err="1"/>
              <a:t>pletorik</a:t>
            </a:r>
            <a:r>
              <a:rPr lang="tr-TR" dirty="0"/>
              <a:t> bir yüz, gövdede yağlanma</a:t>
            </a:r>
          </a:p>
          <a:p>
            <a:r>
              <a:rPr lang="tr-TR" dirty="0"/>
              <a:t>Protein kaybı, kas erimesi, ciltte incelme, mor çizgiler, yara iyileşmesinde gecikme, osteoporoz</a:t>
            </a:r>
          </a:p>
          <a:p>
            <a:r>
              <a:rPr lang="tr-TR" dirty="0" err="1"/>
              <a:t>Mental</a:t>
            </a:r>
            <a:r>
              <a:rPr lang="tr-TR" dirty="0"/>
              <a:t> bozukluklar, hipertansiyon, </a:t>
            </a:r>
            <a:r>
              <a:rPr lang="tr-TR" dirty="0" err="1"/>
              <a:t>diabet</a:t>
            </a:r>
            <a:endParaRPr lang="tr-TR" dirty="0"/>
          </a:p>
          <a:p>
            <a:endParaRPr lang="tr-TR" dirty="0"/>
          </a:p>
          <a:p>
            <a:endParaRPr lang="tr-TR" dirty="0"/>
          </a:p>
          <a:p>
            <a:pPr marL="0" indent="0">
              <a:buNone/>
            </a:pPr>
            <a:endParaRPr lang="tr-T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1073559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27720BEE-F125-F749-BAB1-74D8C26012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286" y="1328057"/>
            <a:ext cx="7336971" cy="5377543"/>
          </a:xfrm>
        </p:spPr>
        <p:txBody>
          <a:bodyPr>
            <a:normAutofit lnSpcReduction="10000"/>
          </a:bodyPr>
          <a:lstStyle/>
          <a:p>
            <a:pPr algn="just"/>
            <a:r>
              <a:rPr lang="tr-TR" dirty="0" smtClean="0"/>
              <a:t>Tümörün </a:t>
            </a:r>
            <a:r>
              <a:rPr lang="tr-TR" dirty="0"/>
              <a:t>cerrahi olarak çıkarılması, hipofiz tümörünün radyasyon ile tedavisi veya 2 adrenalin çıkarılması ile </a:t>
            </a:r>
            <a:r>
              <a:rPr lang="tr-TR" dirty="0">
                <a:solidFill>
                  <a:srgbClr val="FF0000"/>
                </a:solidFill>
              </a:rPr>
              <a:t>tedavi</a:t>
            </a:r>
          </a:p>
          <a:p>
            <a:pPr algn="just"/>
            <a:r>
              <a:rPr lang="tr-TR" dirty="0"/>
              <a:t>Hastalar cerrahi işlem sırasında ve sonrasında yüksek dozlarda </a:t>
            </a:r>
            <a:r>
              <a:rPr lang="tr-TR" dirty="0" err="1">
                <a:solidFill>
                  <a:srgbClr val="FF0000"/>
                </a:solidFill>
              </a:rPr>
              <a:t>kortizol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/>
              <a:t>almalı (cerrahi günü, devamlı </a:t>
            </a:r>
            <a:r>
              <a:rPr lang="tr-TR" dirty="0" err="1"/>
              <a:t>infüzyon</a:t>
            </a:r>
            <a:r>
              <a:rPr lang="tr-TR" dirty="0"/>
              <a:t> şeklinde 300 mg’a kadar </a:t>
            </a:r>
            <a:r>
              <a:rPr lang="tr-TR" dirty="0" err="1">
                <a:solidFill>
                  <a:srgbClr val="FF0000"/>
                </a:solidFill>
              </a:rPr>
              <a:t>hidrokortizon</a:t>
            </a:r>
            <a:r>
              <a:rPr lang="tr-TR" dirty="0"/>
              <a:t>)</a:t>
            </a:r>
          </a:p>
          <a:p>
            <a:pPr algn="just"/>
            <a:r>
              <a:rPr lang="tr-TR" dirty="0"/>
              <a:t>Doz </a:t>
            </a:r>
            <a:r>
              <a:rPr lang="tr-TR" dirty="0" err="1"/>
              <a:t>replasman</a:t>
            </a:r>
            <a:r>
              <a:rPr lang="tr-TR" dirty="0"/>
              <a:t> düzeyine yavaşça düşürülmeli, dozun hızlı bir şekilde azaltılması ateş ve eklem ağrısına neden olabilir</a:t>
            </a:r>
          </a:p>
          <a:p>
            <a:pPr algn="just"/>
            <a:endParaRPr lang="tr-TR" dirty="0"/>
          </a:p>
          <a:p>
            <a:pPr algn="just"/>
            <a:endParaRPr lang="tr-TR" dirty="0"/>
          </a:p>
          <a:p>
            <a:pPr marL="0" indent="0" algn="just">
              <a:buNone/>
            </a:pP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7" name="Başlık 1">
            <a:extLst>
              <a:ext uri="{FF2B5EF4-FFF2-40B4-BE49-F238E27FC236}">
                <a16:creationId xmlns="" xmlns:a16="http://schemas.microsoft.com/office/drawing/2014/main" id="{D8826D05-8E24-B846-B3E8-19B0DA3506DA}"/>
              </a:ext>
            </a:extLst>
          </p:cNvPr>
          <p:cNvSpPr txBox="1">
            <a:spLocks/>
          </p:cNvSpPr>
          <p:nvPr/>
        </p:nvSpPr>
        <p:spPr>
          <a:xfrm>
            <a:off x="1103312" y="413657"/>
            <a:ext cx="9404723" cy="110586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tr-TR" dirty="0">
                <a:solidFill>
                  <a:srgbClr val="FF0000"/>
                </a:solidFill>
              </a:rPr>
              <a:t>KLİNİK FARMAKOLOJİ</a:t>
            </a:r>
          </a:p>
        </p:txBody>
      </p:sp>
    </p:spTree>
    <p:extLst>
      <p:ext uri="{BB962C8B-B14F-4D97-AF65-F5344CB8AC3E}">
        <p14:creationId xmlns="" xmlns:p14="http://schemas.microsoft.com/office/powerpoint/2010/main" val="10128249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="" xmlns:a16="http://schemas.microsoft.com/office/drawing/2014/main" id="{DEE33476-5B69-744E-942A-A0EDE435AC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3312" y="413657"/>
            <a:ext cx="9404723" cy="1105861"/>
          </a:xfrm>
        </p:spPr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KLİNİK FARMAKOLOJİ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27720BEE-F125-F749-BAB1-74D8C26012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286" y="1328057"/>
            <a:ext cx="11103428" cy="537754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dirty="0"/>
              <a:t> </a:t>
            </a:r>
            <a:endParaRPr lang="tr-TR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tr-TR" dirty="0">
                <a:solidFill>
                  <a:srgbClr val="FF0000"/>
                </a:solidFill>
              </a:rPr>
              <a:t>2. </a:t>
            </a:r>
            <a:r>
              <a:rPr lang="tr-TR" dirty="0" err="1">
                <a:solidFill>
                  <a:srgbClr val="FF0000"/>
                </a:solidFill>
              </a:rPr>
              <a:t>Adrenokortikal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hipo</a:t>
            </a:r>
            <a:r>
              <a:rPr lang="tr-TR" dirty="0">
                <a:solidFill>
                  <a:srgbClr val="FF0000"/>
                </a:solidFill>
              </a:rPr>
              <a:t> ve </a:t>
            </a:r>
            <a:r>
              <a:rPr lang="tr-TR" dirty="0" err="1">
                <a:solidFill>
                  <a:srgbClr val="FF0000"/>
                </a:solidFill>
              </a:rPr>
              <a:t>hiper</a:t>
            </a:r>
            <a:r>
              <a:rPr lang="tr-TR" dirty="0">
                <a:solidFill>
                  <a:srgbClr val="FF0000"/>
                </a:solidFill>
              </a:rPr>
              <a:t> fonksiyon</a:t>
            </a:r>
          </a:p>
          <a:p>
            <a:pPr marL="0" indent="0" algn="just">
              <a:buNone/>
            </a:pPr>
            <a:r>
              <a:rPr lang="tr-TR" dirty="0">
                <a:solidFill>
                  <a:srgbClr val="FF0000"/>
                </a:solidFill>
              </a:rPr>
              <a:t>c. </a:t>
            </a:r>
            <a:r>
              <a:rPr lang="tr-TR" dirty="0" err="1">
                <a:solidFill>
                  <a:srgbClr val="FF0000"/>
                </a:solidFill>
              </a:rPr>
              <a:t>Primer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jeneralize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glukokortikoid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smtClean="0">
                <a:solidFill>
                  <a:srgbClr val="FF0000"/>
                </a:solidFill>
              </a:rPr>
              <a:t>direnci (</a:t>
            </a:r>
            <a:r>
              <a:rPr lang="tr-TR" dirty="0" err="1">
                <a:solidFill>
                  <a:srgbClr val="FF0000"/>
                </a:solidFill>
              </a:rPr>
              <a:t>Chrousos</a:t>
            </a:r>
            <a:r>
              <a:rPr lang="tr-TR" dirty="0">
                <a:solidFill>
                  <a:srgbClr val="FF0000"/>
                </a:solidFill>
              </a:rPr>
              <a:t> sendromu)</a:t>
            </a:r>
          </a:p>
          <a:p>
            <a:pPr algn="just"/>
            <a:r>
              <a:rPr lang="tr-TR" dirty="0"/>
              <a:t>Nadir görülen </a:t>
            </a:r>
            <a:r>
              <a:rPr lang="tr-TR" dirty="0" err="1"/>
              <a:t>sporadik</a:t>
            </a:r>
            <a:r>
              <a:rPr lang="tr-TR" dirty="0"/>
              <a:t> ya da </a:t>
            </a:r>
            <a:r>
              <a:rPr lang="tr-TR" dirty="0" err="1"/>
              <a:t>ailesek</a:t>
            </a:r>
            <a:r>
              <a:rPr lang="tr-TR" dirty="0"/>
              <a:t> genetik hastalık</a:t>
            </a:r>
          </a:p>
          <a:p>
            <a:pPr algn="just"/>
            <a:r>
              <a:rPr lang="tr-TR" dirty="0"/>
              <a:t>Genellikle </a:t>
            </a:r>
            <a:r>
              <a:rPr lang="tr-TR" dirty="0" err="1"/>
              <a:t>glukokortikoid</a:t>
            </a:r>
            <a:r>
              <a:rPr lang="tr-TR" dirty="0"/>
              <a:t> reseptör genini </a:t>
            </a:r>
            <a:r>
              <a:rPr lang="tr-TR" dirty="0" err="1"/>
              <a:t>inaktive</a:t>
            </a:r>
            <a:r>
              <a:rPr lang="tr-TR" dirty="0"/>
              <a:t> edici mutasyonlardan kaynaklanmakta</a:t>
            </a:r>
          </a:p>
          <a:p>
            <a:pPr algn="just"/>
            <a:r>
              <a:rPr lang="tr-TR" dirty="0" err="1"/>
              <a:t>Kompanse</a:t>
            </a:r>
            <a:r>
              <a:rPr lang="tr-TR" dirty="0"/>
              <a:t> etmek için, ACTH üretiminde artış (</a:t>
            </a:r>
            <a:r>
              <a:rPr lang="tr-TR" dirty="0" err="1"/>
              <a:t>hipotalamo</a:t>
            </a:r>
            <a:r>
              <a:rPr lang="tr-TR" dirty="0"/>
              <a:t>-</a:t>
            </a:r>
            <a:r>
              <a:rPr lang="tr-TR" dirty="0" err="1"/>
              <a:t>hipofizer</a:t>
            </a:r>
            <a:r>
              <a:rPr lang="tr-TR" dirty="0"/>
              <a:t>-adrenal aksın aşırı aktivasyonu), </a:t>
            </a:r>
            <a:r>
              <a:rPr lang="tr-TR" dirty="0" err="1"/>
              <a:t>kortizol</a:t>
            </a:r>
            <a:r>
              <a:rPr lang="tr-TR" dirty="0"/>
              <a:t> ve </a:t>
            </a:r>
            <a:r>
              <a:rPr lang="tr-TR" dirty="0" err="1"/>
              <a:t>kortikosteron</a:t>
            </a:r>
            <a:r>
              <a:rPr lang="tr-TR" dirty="0"/>
              <a:t> gibi </a:t>
            </a:r>
            <a:r>
              <a:rPr lang="tr-TR" dirty="0" err="1"/>
              <a:t>kortizol</a:t>
            </a:r>
            <a:r>
              <a:rPr lang="tr-TR" dirty="0"/>
              <a:t> </a:t>
            </a:r>
            <a:r>
              <a:rPr lang="tr-TR" dirty="0" err="1"/>
              <a:t>prekürsörlerinin</a:t>
            </a:r>
            <a:r>
              <a:rPr lang="tr-TR" dirty="0"/>
              <a:t> ve adrenal </a:t>
            </a:r>
            <a:r>
              <a:rPr lang="tr-TR" dirty="0" err="1"/>
              <a:t>androjenlerin</a:t>
            </a:r>
            <a:r>
              <a:rPr lang="tr-TR" dirty="0"/>
              <a:t> düzeylerinde artış görülmekte</a:t>
            </a:r>
          </a:p>
          <a:p>
            <a:pPr algn="just"/>
            <a:r>
              <a:rPr lang="tr-TR" dirty="0" err="1"/>
              <a:t>Mineralokortikoid</a:t>
            </a:r>
            <a:r>
              <a:rPr lang="tr-TR" dirty="0"/>
              <a:t> aktivitesi olmayan </a:t>
            </a:r>
            <a:r>
              <a:rPr lang="tr-TR" dirty="0" err="1"/>
              <a:t>deksametazon</a:t>
            </a:r>
            <a:r>
              <a:rPr lang="tr-TR" dirty="0"/>
              <a:t> gibi sentetik </a:t>
            </a:r>
            <a:r>
              <a:rPr lang="tr-TR" dirty="0" err="1"/>
              <a:t>glukokortikoidlerin</a:t>
            </a:r>
            <a:r>
              <a:rPr lang="tr-TR" dirty="0"/>
              <a:t> yüksek dozları ile tedavi edilmekte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endParaRPr lang="tr-TR" dirty="0"/>
          </a:p>
          <a:p>
            <a:pPr algn="just"/>
            <a:endParaRPr lang="tr-TR" dirty="0"/>
          </a:p>
          <a:p>
            <a:pPr marL="0" indent="0" algn="just">
              <a:buNone/>
            </a:pPr>
            <a:endParaRPr lang="tr-T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8305469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Ders İçeriği: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buAutoNum type="arabicPeriod"/>
            </a:pPr>
            <a:r>
              <a:rPr lang="tr-TR" dirty="0" smtClean="0"/>
              <a:t>Adrenal hormonlar</a:t>
            </a:r>
          </a:p>
          <a:p>
            <a:pPr marL="514350" indent="-514350">
              <a:buAutoNum type="arabicPeriod"/>
            </a:pPr>
            <a:r>
              <a:rPr lang="tr-TR" dirty="0" smtClean="0"/>
              <a:t>Adrenal hormonların salgılanma deseni ve </a:t>
            </a:r>
            <a:r>
              <a:rPr lang="tr-TR" dirty="0" err="1" smtClean="0"/>
              <a:t>sirkadien</a:t>
            </a:r>
            <a:r>
              <a:rPr lang="tr-TR" dirty="0" smtClean="0"/>
              <a:t> ritmi</a:t>
            </a:r>
          </a:p>
          <a:p>
            <a:pPr marL="514350" indent="-514350">
              <a:buAutoNum type="arabicPeriod"/>
            </a:pPr>
            <a:r>
              <a:rPr lang="tr-TR" dirty="0" err="1" smtClean="0"/>
              <a:t>Glukokortikoid</a:t>
            </a:r>
            <a:r>
              <a:rPr lang="tr-TR" dirty="0" smtClean="0"/>
              <a:t> </a:t>
            </a:r>
            <a:r>
              <a:rPr lang="tr-TR" dirty="0" err="1" smtClean="0"/>
              <a:t>reseptörlerive</a:t>
            </a:r>
            <a:r>
              <a:rPr lang="tr-TR" dirty="0" smtClean="0"/>
              <a:t> sinyal yolağı</a:t>
            </a:r>
          </a:p>
          <a:p>
            <a:pPr marL="514350" indent="-514350">
              <a:buAutoNum type="arabicPeriod"/>
            </a:pPr>
            <a:r>
              <a:rPr lang="tr-TR" dirty="0" smtClean="0"/>
              <a:t>Adrenal hormonların fizyolojik etkileri</a:t>
            </a:r>
          </a:p>
          <a:p>
            <a:pPr marL="514350" indent="-514350">
              <a:buAutoNum type="arabicPeriod"/>
            </a:pPr>
            <a:r>
              <a:rPr lang="tr-TR" dirty="0" smtClean="0"/>
              <a:t>Adrenal hormonların </a:t>
            </a:r>
            <a:r>
              <a:rPr lang="tr-TR" dirty="0" err="1" smtClean="0"/>
              <a:t>permisif</a:t>
            </a:r>
            <a:r>
              <a:rPr lang="tr-TR" dirty="0" smtClean="0"/>
              <a:t> etkileri</a:t>
            </a:r>
          </a:p>
          <a:p>
            <a:pPr marL="514350" indent="-514350">
              <a:buAutoNum type="arabicPeriod"/>
            </a:pPr>
            <a:r>
              <a:rPr lang="tr-TR" dirty="0" smtClean="0"/>
              <a:t>Adrenal hormon </a:t>
            </a:r>
            <a:r>
              <a:rPr lang="tr-TR" dirty="0" err="1" smtClean="0"/>
              <a:t>defektlerine</a:t>
            </a:r>
            <a:r>
              <a:rPr lang="tr-TR" dirty="0" smtClean="0"/>
              <a:t> bağlı patolojiler</a:t>
            </a:r>
          </a:p>
          <a:p>
            <a:pPr marL="514350" indent="-514350">
              <a:buAutoNum type="arabicPeriod"/>
            </a:pPr>
            <a:r>
              <a:rPr lang="tr-TR" dirty="0" smtClean="0"/>
              <a:t>Tedavide kullanılan </a:t>
            </a:r>
            <a:r>
              <a:rPr lang="tr-TR" dirty="0" err="1" smtClean="0"/>
              <a:t>glukokortikoidler</a:t>
            </a:r>
            <a:r>
              <a:rPr lang="tr-TR" dirty="0" smtClean="0"/>
              <a:t>, kullanım şekilleri, </a:t>
            </a:r>
            <a:r>
              <a:rPr lang="tr-TR" dirty="0" err="1" smtClean="0"/>
              <a:t>advers</a:t>
            </a:r>
            <a:r>
              <a:rPr lang="tr-TR" dirty="0" smtClean="0"/>
              <a:t> etkileri</a:t>
            </a:r>
          </a:p>
          <a:p>
            <a:pPr marL="514350" indent="-514350">
              <a:buAutoNum type="arabicPeriod"/>
            </a:pPr>
            <a:r>
              <a:rPr lang="tr-TR" dirty="0" err="1" smtClean="0"/>
              <a:t>Mineralokortikoidlerin</a:t>
            </a:r>
            <a:r>
              <a:rPr lang="tr-TR" dirty="0" smtClean="0"/>
              <a:t> fizyolojik etkileri, tedavide kullanılan formları, tedaviye bağlı </a:t>
            </a:r>
            <a:r>
              <a:rPr lang="tr-TR" dirty="0" err="1" smtClean="0"/>
              <a:t>advers</a:t>
            </a:r>
            <a:r>
              <a:rPr lang="tr-TR" dirty="0" smtClean="0"/>
              <a:t> etkileri </a:t>
            </a:r>
          </a:p>
          <a:p>
            <a:pPr marL="514350" indent="-514350">
              <a:buAutoNum type="arabicPeriod"/>
            </a:pPr>
            <a:r>
              <a:rPr lang="tr-TR" dirty="0" smtClean="0"/>
              <a:t>Adrenal </a:t>
            </a:r>
            <a:r>
              <a:rPr lang="tr-TR" dirty="0" err="1" smtClean="0"/>
              <a:t>androjenler</a:t>
            </a:r>
            <a:endParaRPr lang="tr-TR" dirty="0" smtClean="0"/>
          </a:p>
          <a:p>
            <a:pPr marL="514350" indent="-514350">
              <a:buAutoNum type="arabicPeriod"/>
            </a:pPr>
            <a:r>
              <a:rPr lang="tr-TR" dirty="0" err="1" smtClean="0"/>
              <a:t>Adrenokortikal</a:t>
            </a:r>
            <a:r>
              <a:rPr lang="tr-TR" dirty="0" smtClean="0"/>
              <a:t> ajanların antagonistleri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="" xmlns:a16="http://schemas.microsoft.com/office/drawing/2014/main" id="{DEE33476-5B69-744E-942A-A0EDE435AC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3312" y="413657"/>
            <a:ext cx="9404723" cy="1105861"/>
          </a:xfrm>
        </p:spPr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KLİNİK FARMAKOLOJİ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27720BEE-F125-F749-BAB1-74D8C26012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286" y="1328057"/>
            <a:ext cx="9963749" cy="5377543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tr-TR" dirty="0"/>
              <a:t> </a:t>
            </a:r>
            <a:endParaRPr lang="tr-TR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tr-TR" dirty="0">
                <a:solidFill>
                  <a:srgbClr val="FF0000"/>
                </a:solidFill>
              </a:rPr>
              <a:t>2. </a:t>
            </a:r>
            <a:r>
              <a:rPr lang="tr-TR" dirty="0" err="1">
                <a:solidFill>
                  <a:srgbClr val="FF0000"/>
                </a:solidFill>
              </a:rPr>
              <a:t>Adrenokortikal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hipo</a:t>
            </a:r>
            <a:r>
              <a:rPr lang="tr-TR" dirty="0">
                <a:solidFill>
                  <a:srgbClr val="FF0000"/>
                </a:solidFill>
              </a:rPr>
              <a:t> ve </a:t>
            </a:r>
            <a:r>
              <a:rPr lang="tr-TR" dirty="0" err="1">
                <a:solidFill>
                  <a:srgbClr val="FF0000"/>
                </a:solidFill>
              </a:rPr>
              <a:t>hiper</a:t>
            </a:r>
            <a:r>
              <a:rPr lang="tr-TR" dirty="0">
                <a:solidFill>
                  <a:srgbClr val="FF0000"/>
                </a:solidFill>
              </a:rPr>
              <a:t> fonksiyon</a:t>
            </a:r>
          </a:p>
          <a:p>
            <a:pPr marL="0" indent="0" algn="just">
              <a:buNone/>
            </a:pPr>
            <a:r>
              <a:rPr lang="tr-TR" dirty="0">
                <a:solidFill>
                  <a:srgbClr val="FF0000"/>
                </a:solidFill>
              </a:rPr>
              <a:t>d. </a:t>
            </a:r>
            <a:r>
              <a:rPr lang="tr-TR" dirty="0" err="1">
                <a:solidFill>
                  <a:srgbClr val="FF0000"/>
                </a:solidFill>
              </a:rPr>
              <a:t>Aldosteronizm</a:t>
            </a:r>
            <a:endParaRPr lang="tr-TR" dirty="0">
              <a:solidFill>
                <a:srgbClr val="FF0000"/>
              </a:solidFill>
            </a:endParaRPr>
          </a:p>
          <a:p>
            <a:pPr algn="just"/>
            <a:r>
              <a:rPr lang="tr-TR" dirty="0"/>
              <a:t>Genellikle aşırı </a:t>
            </a:r>
            <a:r>
              <a:rPr lang="tr-TR" dirty="0" err="1"/>
              <a:t>aldosteron</a:t>
            </a:r>
            <a:r>
              <a:rPr lang="tr-TR" dirty="0"/>
              <a:t> üretimi, </a:t>
            </a:r>
            <a:r>
              <a:rPr lang="tr-TR" dirty="0" err="1"/>
              <a:t>hiperplastik</a:t>
            </a:r>
            <a:r>
              <a:rPr lang="tr-TR" dirty="0"/>
              <a:t> bezlerin anormal </a:t>
            </a:r>
            <a:r>
              <a:rPr lang="tr-TR" dirty="0" err="1"/>
              <a:t>sekresyonu</a:t>
            </a:r>
            <a:r>
              <a:rPr lang="tr-TR" dirty="0"/>
              <a:t> veya </a:t>
            </a:r>
            <a:r>
              <a:rPr lang="tr-TR" dirty="0" err="1"/>
              <a:t>malign</a:t>
            </a:r>
            <a:r>
              <a:rPr lang="tr-TR" dirty="0"/>
              <a:t> bir tümörden kaynaklanır</a:t>
            </a:r>
          </a:p>
          <a:p>
            <a:pPr algn="just"/>
            <a:r>
              <a:rPr lang="tr-TR" dirty="0"/>
              <a:t>Hipertansiyon, güçsüzlük</a:t>
            </a:r>
            <a:r>
              <a:rPr lang="tr-TR" dirty="0" smtClean="0"/>
              <a:t>, </a:t>
            </a:r>
            <a:r>
              <a:rPr lang="tr-TR" dirty="0" err="1" smtClean="0"/>
              <a:t>renal</a:t>
            </a:r>
            <a:r>
              <a:rPr lang="tr-TR" dirty="0" smtClean="0"/>
              <a:t> </a:t>
            </a:r>
            <a:r>
              <a:rPr lang="tr-TR" dirty="0"/>
              <a:t>potasyum </a:t>
            </a:r>
            <a:r>
              <a:rPr lang="tr-TR" dirty="0" smtClean="0"/>
              <a:t>kaybına bağlı </a:t>
            </a:r>
            <a:r>
              <a:rPr lang="tr-TR" dirty="0" err="1" smtClean="0"/>
              <a:t>tetani</a:t>
            </a:r>
            <a:r>
              <a:rPr lang="tr-TR" dirty="0" smtClean="0"/>
              <a:t>, </a:t>
            </a:r>
            <a:r>
              <a:rPr lang="tr-TR" dirty="0" err="1"/>
              <a:t>hipokalemi</a:t>
            </a:r>
            <a:r>
              <a:rPr lang="tr-TR" dirty="0"/>
              <a:t>, </a:t>
            </a:r>
            <a:r>
              <a:rPr lang="tr-TR" dirty="0" err="1"/>
              <a:t>alkaloz</a:t>
            </a:r>
            <a:r>
              <a:rPr lang="tr-TR" dirty="0"/>
              <a:t>, serum sodyum konsantrasyonlarında artış</a:t>
            </a:r>
          </a:p>
          <a:p>
            <a:pPr algn="just"/>
            <a:r>
              <a:rPr lang="tr-TR" dirty="0"/>
              <a:t>Hastaların plazma renin aktivitesi ve </a:t>
            </a:r>
            <a:r>
              <a:rPr lang="tr-TR" dirty="0" err="1"/>
              <a:t>angiotensin</a:t>
            </a:r>
            <a:r>
              <a:rPr lang="tr-TR" dirty="0"/>
              <a:t> II düzeyleri düşüktür</a:t>
            </a:r>
          </a:p>
          <a:p>
            <a:pPr algn="just"/>
            <a:r>
              <a:rPr lang="tr-TR" dirty="0"/>
              <a:t>Orta derecede bozukluklarda, değerlendirmede potasyum düzeyleri kullanılırsa, tanı gözden kaçırılabilir, ama tanıda artan  plazma </a:t>
            </a:r>
            <a:r>
              <a:rPr lang="tr-TR" dirty="0" err="1"/>
              <a:t>aldosteron</a:t>
            </a:r>
            <a:r>
              <a:rPr lang="tr-TR" dirty="0"/>
              <a:t>/renin oranı da kullanılabilir</a:t>
            </a:r>
          </a:p>
          <a:p>
            <a:pPr algn="just"/>
            <a:r>
              <a:rPr lang="tr-TR" dirty="0"/>
              <a:t>Hastalar </a:t>
            </a:r>
            <a:r>
              <a:rPr lang="tr-TR" dirty="0" err="1"/>
              <a:t>spirinolakton</a:t>
            </a:r>
            <a:r>
              <a:rPr lang="tr-TR" dirty="0"/>
              <a:t> ile tedavi edildiğinde genellikle iyileşmekte</a:t>
            </a:r>
          </a:p>
        </p:txBody>
      </p:sp>
    </p:spTree>
    <p:extLst>
      <p:ext uri="{BB962C8B-B14F-4D97-AF65-F5344CB8AC3E}">
        <p14:creationId xmlns="" xmlns:p14="http://schemas.microsoft.com/office/powerpoint/2010/main" val="190642425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1">
            <a:extLst>
              <a:ext uri="{FF2B5EF4-FFF2-40B4-BE49-F238E27FC236}">
                <a16:creationId xmlns="" xmlns:a16="http://schemas.microsoft.com/office/drawing/2014/main" id="{101071AA-94B8-F346-B0D2-E09974DC0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3312" y="200425"/>
            <a:ext cx="9404723" cy="1105861"/>
          </a:xfrm>
        </p:spPr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KLİNİK FARMAKOLOJİ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8BA76DE9-09F3-B64A-9E4D-CD5F76579E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3972" y="1306286"/>
            <a:ext cx="10163402" cy="5290457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tr-TR" dirty="0">
                <a:solidFill>
                  <a:srgbClr val="FF0000"/>
                </a:solidFill>
              </a:rPr>
              <a:t>Adrenal Fonksiyon Bozukluğunun Tanı ve Tedavisi </a:t>
            </a:r>
          </a:p>
          <a:p>
            <a:pPr marL="0" indent="0" algn="just">
              <a:buNone/>
            </a:pPr>
            <a:r>
              <a:rPr lang="tr-TR" dirty="0">
                <a:solidFill>
                  <a:srgbClr val="FF0000"/>
                </a:solidFill>
              </a:rPr>
              <a:t>3. </a:t>
            </a:r>
            <a:r>
              <a:rPr lang="tr-TR" dirty="0" err="1">
                <a:solidFill>
                  <a:srgbClr val="FF0000"/>
                </a:solidFill>
              </a:rPr>
              <a:t>Glukokortikoidlerin</a:t>
            </a:r>
            <a:r>
              <a:rPr lang="tr-TR" dirty="0">
                <a:solidFill>
                  <a:srgbClr val="FF0000"/>
                </a:solidFill>
              </a:rPr>
              <a:t> tanı amaçlı kullanımı</a:t>
            </a:r>
          </a:p>
          <a:p>
            <a:pPr algn="just"/>
            <a:endParaRPr lang="tr-TR" dirty="0"/>
          </a:p>
          <a:p>
            <a:pPr algn="just"/>
            <a:r>
              <a:rPr lang="tr-TR" dirty="0"/>
              <a:t>Belirli bir hormonun kaynağını tanımlamak ya da hormonun üretiminin ACTH tarafından etkilenip etkilenmediğini belirlemek için ACTH üretiminin baskılanması gerekmekte</a:t>
            </a:r>
          </a:p>
          <a:p>
            <a:pPr algn="just"/>
            <a:endParaRPr lang="tr-TR" dirty="0"/>
          </a:p>
          <a:p>
            <a:pPr algn="just"/>
            <a:r>
              <a:rPr lang="tr-TR" dirty="0"/>
              <a:t>Tanı amaçlı, </a:t>
            </a:r>
            <a:r>
              <a:rPr lang="tr-TR" dirty="0" err="1">
                <a:solidFill>
                  <a:srgbClr val="FF0000"/>
                </a:solidFill>
              </a:rPr>
              <a:t>deksametazon</a:t>
            </a:r>
            <a:r>
              <a:rPr lang="tr-TR" dirty="0"/>
              <a:t> gibi </a:t>
            </a:r>
            <a:r>
              <a:rPr lang="tr-TR" dirty="0" err="1"/>
              <a:t>potent</a:t>
            </a:r>
            <a:r>
              <a:rPr lang="tr-TR" dirty="0"/>
              <a:t> bir madde kullanılmak avantajlı (küçük miktarlarda kullanıldığında bile kan ya da idrardaki hormon tayinlerinde karışıklığa neden olmaz)</a:t>
            </a:r>
          </a:p>
          <a:p>
            <a:pPr marL="0" indent="0"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101130704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1">
            <a:extLst>
              <a:ext uri="{FF2B5EF4-FFF2-40B4-BE49-F238E27FC236}">
                <a16:creationId xmlns="" xmlns:a16="http://schemas.microsoft.com/office/drawing/2014/main" id="{101071AA-94B8-F346-B0D2-E09974DC0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3312" y="413657"/>
            <a:ext cx="9404723" cy="1105861"/>
          </a:xfrm>
        </p:spPr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KLİNİK FARMAKOLOJİ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8BA76DE9-09F3-B64A-9E4D-CD5F76579E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285" y="1386620"/>
            <a:ext cx="7026330" cy="5290457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endParaRPr lang="tr-TR" dirty="0">
              <a:solidFill>
                <a:srgbClr val="FF0000"/>
              </a:solidFill>
            </a:endParaRPr>
          </a:p>
          <a:p>
            <a:pPr algn="just"/>
            <a:r>
              <a:rPr lang="tr-TR" dirty="0" err="1">
                <a:solidFill>
                  <a:srgbClr val="FF0000"/>
                </a:solidFill>
              </a:rPr>
              <a:t>Deksametazon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supresyon</a:t>
            </a:r>
            <a:r>
              <a:rPr lang="tr-TR" dirty="0">
                <a:solidFill>
                  <a:srgbClr val="FF0000"/>
                </a:solidFill>
              </a:rPr>
              <a:t> testi </a:t>
            </a:r>
            <a:r>
              <a:rPr lang="tr-TR" dirty="0" err="1">
                <a:solidFill>
                  <a:srgbClr val="FF0000"/>
                </a:solidFill>
              </a:rPr>
              <a:t>Cushings</a:t>
            </a:r>
            <a:r>
              <a:rPr lang="tr-TR" dirty="0">
                <a:solidFill>
                  <a:srgbClr val="FF0000"/>
                </a:solidFill>
              </a:rPr>
              <a:t> sendromunun tanısında</a:t>
            </a:r>
            <a:r>
              <a:rPr lang="tr-TR" dirty="0"/>
              <a:t> ve psikiyatrik rahatsızlıkların ayırıcı tanısında kullanılmakta</a:t>
            </a:r>
          </a:p>
          <a:p>
            <a:pPr algn="just"/>
            <a:r>
              <a:rPr lang="tr-TR" dirty="0" err="1"/>
              <a:t>Anksiyete</a:t>
            </a:r>
            <a:r>
              <a:rPr lang="tr-TR" dirty="0"/>
              <a:t>, depresyon ve alkolizmden kaynaklanan </a:t>
            </a:r>
            <a:r>
              <a:rPr lang="tr-TR" dirty="0" err="1"/>
              <a:t>hiperkortizolizmi</a:t>
            </a:r>
            <a:r>
              <a:rPr lang="tr-TR" dirty="0"/>
              <a:t> (</a:t>
            </a:r>
            <a:r>
              <a:rPr lang="tr-TR" dirty="0" err="1"/>
              <a:t>psödo-Cushing</a:t>
            </a:r>
            <a:r>
              <a:rPr lang="tr-TR" dirty="0"/>
              <a:t> sendromu) esas  </a:t>
            </a:r>
            <a:r>
              <a:rPr lang="tr-TR" dirty="0" err="1"/>
              <a:t>Cushing</a:t>
            </a:r>
            <a:r>
              <a:rPr lang="tr-TR" dirty="0"/>
              <a:t> sendromundan ayırt etmek için </a:t>
            </a:r>
            <a:r>
              <a:rPr lang="tr-TR" dirty="0" err="1"/>
              <a:t>deksametazon</a:t>
            </a:r>
            <a:r>
              <a:rPr lang="tr-TR" dirty="0"/>
              <a:t> (2 gün boyunca 6 saatte bir oral olarak 0.5 mg) ve ardından standart bir </a:t>
            </a:r>
            <a:r>
              <a:rPr lang="tr-TR" dirty="0" err="1"/>
              <a:t>kortikotropin</a:t>
            </a:r>
            <a:r>
              <a:rPr lang="tr-TR" dirty="0"/>
              <a:t>- salıverici hormon (CRH) testini (son </a:t>
            </a:r>
            <a:r>
              <a:rPr lang="tr-TR" dirty="0" err="1"/>
              <a:t>deksametazon</a:t>
            </a:r>
            <a:r>
              <a:rPr lang="tr-TR" dirty="0"/>
              <a:t> dozundan 2 saat sonra </a:t>
            </a:r>
            <a:r>
              <a:rPr lang="tr-TR" dirty="0" err="1"/>
              <a:t>bolus</a:t>
            </a:r>
            <a:r>
              <a:rPr lang="tr-TR" dirty="0"/>
              <a:t> </a:t>
            </a:r>
            <a:r>
              <a:rPr lang="tr-TR" dirty="0" err="1"/>
              <a:t>intravenöz</a:t>
            </a:r>
            <a:r>
              <a:rPr lang="tr-TR" dirty="0"/>
              <a:t> </a:t>
            </a:r>
            <a:r>
              <a:rPr lang="tr-TR" dirty="0" err="1"/>
              <a:t>infüzyon</a:t>
            </a:r>
            <a:r>
              <a:rPr lang="tr-TR" dirty="0"/>
              <a:t> olarak verilen 1 mg/kg) içeren kombine test uygulaması</a:t>
            </a:r>
          </a:p>
          <a:p>
            <a:pPr algn="just"/>
            <a:endParaRPr lang="tr-TR" dirty="0"/>
          </a:p>
          <a:p>
            <a:pPr marL="0" indent="0"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269243316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1">
            <a:extLst>
              <a:ext uri="{FF2B5EF4-FFF2-40B4-BE49-F238E27FC236}">
                <a16:creationId xmlns="" xmlns:a16="http://schemas.microsoft.com/office/drawing/2014/main" id="{101071AA-94B8-F346-B0D2-E09974DC0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3312" y="413657"/>
            <a:ext cx="9404723" cy="1105861"/>
          </a:xfrm>
        </p:spPr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KLİNİK FARMAKOLOJİ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8BA76DE9-09F3-B64A-9E4D-CD5F76579E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3972" y="1306287"/>
            <a:ext cx="10793114" cy="4988188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endParaRPr lang="tr-TR" dirty="0" smtClean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tr-TR" dirty="0"/>
          </a:p>
          <a:p>
            <a:pPr algn="just"/>
            <a:r>
              <a:rPr lang="tr-TR" dirty="0"/>
              <a:t>İdrarda yüksek serbest </a:t>
            </a:r>
            <a:r>
              <a:rPr lang="tr-TR" dirty="0" err="1"/>
              <a:t>kortizol</a:t>
            </a:r>
            <a:r>
              <a:rPr lang="tr-TR" dirty="0"/>
              <a:t> bulgusu ile </a:t>
            </a:r>
            <a:r>
              <a:rPr lang="tr-TR" dirty="0" err="1"/>
              <a:t>Cushing</a:t>
            </a:r>
            <a:r>
              <a:rPr lang="tr-TR" dirty="0"/>
              <a:t> sendromunun doğrulandığı hastalarda yüksek dozlarda </a:t>
            </a:r>
            <a:r>
              <a:rPr lang="tr-TR" dirty="0" err="1"/>
              <a:t>deksametazon</a:t>
            </a:r>
            <a:r>
              <a:rPr lang="tr-TR" dirty="0"/>
              <a:t> ile </a:t>
            </a:r>
            <a:r>
              <a:rPr lang="tr-TR" dirty="0" err="1"/>
              <a:t>supresyon</a:t>
            </a:r>
            <a:r>
              <a:rPr lang="tr-TR" dirty="0"/>
              <a:t> yapılmakta ve </a:t>
            </a:r>
            <a:r>
              <a:rPr lang="tr-TR" dirty="0" err="1"/>
              <a:t>Cushing</a:t>
            </a:r>
            <a:r>
              <a:rPr lang="tr-TR" dirty="0"/>
              <a:t> sendromlu hastalar ile </a:t>
            </a:r>
            <a:r>
              <a:rPr lang="tr-TR" dirty="0" err="1"/>
              <a:t>steroid</a:t>
            </a:r>
            <a:r>
              <a:rPr lang="tr-TR" dirty="0"/>
              <a:t> üreten tümörler veya </a:t>
            </a:r>
            <a:r>
              <a:rPr lang="tr-TR" dirty="0" err="1"/>
              <a:t>ektopik</a:t>
            </a:r>
            <a:r>
              <a:rPr lang="tr-TR" dirty="0"/>
              <a:t> ACTH sendromu olanlar hastalar ayırt edilebilmekte</a:t>
            </a:r>
          </a:p>
          <a:p>
            <a:pPr marL="0" indent="0" algn="just">
              <a:buNone/>
            </a:pPr>
            <a:r>
              <a:rPr lang="tr-TR" dirty="0"/>
              <a:t> </a:t>
            </a:r>
          </a:p>
          <a:p>
            <a:pPr algn="just"/>
            <a:r>
              <a:rPr lang="tr-TR" dirty="0" err="1"/>
              <a:t>Cushing</a:t>
            </a:r>
            <a:r>
              <a:rPr lang="tr-TR" dirty="0"/>
              <a:t> sendromlu hastalarda </a:t>
            </a:r>
            <a:r>
              <a:rPr lang="tr-TR" dirty="0" err="1">
                <a:solidFill>
                  <a:srgbClr val="FF0000"/>
                </a:solidFill>
              </a:rPr>
              <a:t>deksametazon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/>
              <a:t>ile hormon seviyelerinde %50 azalma; </a:t>
            </a:r>
            <a:r>
              <a:rPr lang="tr-TR" dirty="0" err="1"/>
              <a:t>supresyon</a:t>
            </a:r>
            <a:r>
              <a:rPr lang="tr-TR" dirty="0"/>
              <a:t> oluşmayan hastalarda ise </a:t>
            </a:r>
            <a:r>
              <a:rPr lang="tr-TR" dirty="0" err="1">
                <a:solidFill>
                  <a:srgbClr val="FF0000"/>
                </a:solidFill>
              </a:rPr>
              <a:t>kortizol</a:t>
            </a:r>
            <a:r>
              <a:rPr lang="tr-TR" dirty="0">
                <a:solidFill>
                  <a:srgbClr val="FF0000"/>
                </a:solidFill>
              </a:rPr>
              <a:t> üreten bir adrenal tümör varlığında ACTH seviyesi düşük, </a:t>
            </a:r>
            <a:r>
              <a:rPr lang="tr-TR" dirty="0" err="1">
                <a:solidFill>
                  <a:srgbClr val="FF0000"/>
                </a:solidFill>
              </a:rPr>
              <a:t>ektopik</a:t>
            </a:r>
            <a:r>
              <a:rPr lang="tr-TR" dirty="0">
                <a:solidFill>
                  <a:srgbClr val="FF0000"/>
                </a:solidFill>
              </a:rPr>
              <a:t> ACTH üreten tümör varlığında yüksek </a:t>
            </a:r>
          </a:p>
        </p:txBody>
      </p:sp>
    </p:spTree>
    <p:extLst>
      <p:ext uri="{BB962C8B-B14F-4D97-AF65-F5344CB8AC3E}">
        <p14:creationId xmlns="" xmlns:p14="http://schemas.microsoft.com/office/powerpoint/2010/main" val="229172999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1">
            <a:extLst>
              <a:ext uri="{FF2B5EF4-FFF2-40B4-BE49-F238E27FC236}">
                <a16:creationId xmlns="" xmlns:a16="http://schemas.microsoft.com/office/drawing/2014/main" id="{1D4187BC-3763-5948-812A-3A42F926F2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3312" y="413657"/>
            <a:ext cx="9404723" cy="1105861"/>
          </a:xfrm>
        </p:spPr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KLİNİK FARMAKOLOJİ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56A6CBF4-092D-984C-887E-188A7E603D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1684" y="1519518"/>
            <a:ext cx="7964488" cy="4924826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tr-TR" dirty="0">
                <a:solidFill>
                  <a:srgbClr val="FF0000"/>
                </a:solidFill>
              </a:rPr>
              <a:t>B. </a:t>
            </a:r>
            <a:r>
              <a:rPr lang="tr-TR" dirty="0" err="1">
                <a:solidFill>
                  <a:srgbClr val="FF0000"/>
                </a:solidFill>
              </a:rPr>
              <a:t>Kortikosteroidler</a:t>
            </a:r>
            <a:r>
              <a:rPr lang="tr-TR" dirty="0">
                <a:solidFill>
                  <a:srgbClr val="FF0000"/>
                </a:solidFill>
              </a:rPr>
              <a:t> ve Fetüste Akciğer </a:t>
            </a:r>
            <a:r>
              <a:rPr lang="tr-TR" dirty="0" err="1">
                <a:solidFill>
                  <a:srgbClr val="FF0000"/>
                </a:solidFill>
              </a:rPr>
              <a:t>Maturasyonunun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Stimülasyonu</a:t>
            </a:r>
            <a:endParaRPr lang="tr-TR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tr-TR" dirty="0">
              <a:solidFill>
                <a:srgbClr val="FF0000"/>
              </a:solidFill>
            </a:endParaRPr>
          </a:p>
          <a:p>
            <a:pPr algn="just"/>
            <a:r>
              <a:rPr lang="tr-TR" dirty="0"/>
              <a:t>Fetüste akciğer </a:t>
            </a:r>
            <a:r>
              <a:rPr lang="tr-TR" dirty="0" err="1"/>
              <a:t>matürasyonu</a:t>
            </a:r>
            <a:r>
              <a:rPr lang="tr-TR" dirty="0"/>
              <a:t> </a:t>
            </a:r>
            <a:r>
              <a:rPr lang="tr-TR" dirty="0" err="1"/>
              <a:t>kortizol</a:t>
            </a:r>
            <a:r>
              <a:rPr lang="tr-TR" dirty="0"/>
              <a:t> salgılanması ile düzenlenmekte</a:t>
            </a:r>
          </a:p>
          <a:p>
            <a:pPr algn="just"/>
            <a:endParaRPr lang="tr-TR" dirty="0"/>
          </a:p>
          <a:p>
            <a:pPr algn="just"/>
            <a:r>
              <a:rPr lang="tr-TR" dirty="0"/>
              <a:t>Annenin yüksek dozlarda </a:t>
            </a:r>
            <a:r>
              <a:rPr lang="tr-TR" dirty="0" err="1"/>
              <a:t>glukokortikoid</a:t>
            </a:r>
            <a:r>
              <a:rPr lang="tr-TR" dirty="0"/>
              <a:t> ile tedavisi, </a:t>
            </a:r>
            <a:r>
              <a:rPr lang="tr-TR" dirty="0" err="1"/>
              <a:t>premature</a:t>
            </a:r>
            <a:r>
              <a:rPr lang="tr-TR" dirty="0"/>
              <a:t> bebeklerde solunum </a:t>
            </a:r>
            <a:r>
              <a:rPr lang="tr-TR" dirty="0" err="1"/>
              <a:t>distres</a:t>
            </a:r>
            <a:r>
              <a:rPr lang="tr-TR" dirty="0"/>
              <a:t> sendrom </a:t>
            </a:r>
            <a:r>
              <a:rPr lang="tr-TR" dirty="0" err="1"/>
              <a:t>insidansını</a:t>
            </a:r>
            <a:r>
              <a:rPr lang="tr-TR" dirty="0"/>
              <a:t> azaltır</a:t>
            </a:r>
          </a:p>
          <a:p>
            <a:pPr algn="just"/>
            <a:endParaRPr lang="tr-TR" dirty="0"/>
          </a:p>
          <a:p>
            <a:pPr algn="just"/>
            <a:r>
              <a:rPr lang="tr-TR" dirty="0"/>
              <a:t>Doğumun 34. haftadan önce bekleniyorsa, 12 mg im </a:t>
            </a:r>
            <a:r>
              <a:rPr lang="tr-TR" dirty="0" err="1"/>
              <a:t>betametazonu</a:t>
            </a:r>
            <a:r>
              <a:rPr lang="tr-TR" dirty="0"/>
              <a:t> takiben 18-24 saat sonra ek bir doz daha verilir (</a:t>
            </a:r>
            <a:r>
              <a:rPr lang="tr-TR" dirty="0" err="1">
                <a:solidFill>
                  <a:srgbClr val="FF0000"/>
                </a:solidFill>
              </a:rPr>
              <a:t>Betametazon</a:t>
            </a:r>
            <a:r>
              <a:rPr lang="tr-TR" dirty="0"/>
              <a:t>, plasentadan fetüse daha fazla miktarda geçişe izin vermekte, </a:t>
            </a:r>
            <a:r>
              <a:rPr lang="tr-TR" dirty="0" err="1"/>
              <a:t>maternal</a:t>
            </a:r>
            <a:r>
              <a:rPr lang="tr-TR" dirty="0"/>
              <a:t> proteine bağlanması ve </a:t>
            </a:r>
            <a:r>
              <a:rPr lang="tr-TR" dirty="0" err="1"/>
              <a:t>plasental</a:t>
            </a:r>
            <a:r>
              <a:rPr lang="tr-TR" dirty="0"/>
              <a:t> metabolizma oranı </a:t>
            </a:r>
            <a:r>
              <a:rPr lang="tr-TR" dirty="0" err="1"/>
              <a:t>kortizolden</a:t>
            </a:r>
            <a:r>
              <a:rPr lang="tr-TR" dirty="0"/>
              <a:t> düşük)</a:t>
            </a:r>
          </a:p>
        </p:txBody>
      </p:sp>
    </p:spTree>
    <p:extLst>
      <p:ext uri="{BB962C8B-B14F-4D97-AF65-F5344CB8AC3E}">
        <p14:creationId xmlns="" xmlns:p14="http://schemas.microsoft.com/office/powerpoint/2010/main" val="186516586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1">
            <a:extLst>
              <a:ext uri="{FF2B5EF4-FFF2-40B4-BE49-F238E27FC236}">
                <a16:creationId xmlns="" xmlns:a16="http://schemas.microsoft.com/office/drawing/2014/main" id="{B705780E-9AA5-D540-9FC3-2CF6198A59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853568"/>
          </a:xfrm>
        </p:spPr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KLİNİK FARMAKOLOJİ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6EC7E1F3-8583-4342-A239-CAC6DE414E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1759004"/>
            <a:ext cx="7870373" cy="5344885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tr-TR" dirty="0">
                <a:solidFill>
                  <a:srgbClr val="FF0000"/>
                </a:solidFill>
              </a:rPr>
              <a:t>C. </a:t>
            </a:r>
            <a:r>
              <a:rPr lang="tr-TR" dirty="0" err="1">
                <a:solidFill>
                  <a:srgbClr val="FF0000"/>
                </a:solidFill>
              </a:rPr>
              <a:t>Kortikosteroidler</a:t>
            </a:r>
            <a:r>
              <a:rPr lang="tr-TR" dirty="0">
                <a:solidFill>
                  <a:srgbClr val="FF0000"/>
                </a:solidFill>
              </a:rPr>
              <a:t> ve </a:t>
            </a:r>
            <a:r>
              <a:rPr lang="tr-TR" dirty="0" err="1">
                <a:solidFill>
                  <a:srgbClr val="FF0000"/>
                </a:solidFill>
              </a:rPr>
              <a:t>Nonadrenal</a:t>
            </a:r>
            <a:r>
              <a:rPr lang="tr-TR" dirty="0">
                <a:solidFill>
                  <a:srgbClr val="FF0000"/>
                </a:solidFill>
              </a:rPr>
              <a:t> Bozukluklar</a:t>
            </a:r>
          </a:p>
          <a:p>
            <a:pPr algn="just"/>
            <a:endParaRPr lang="tr-TR" dirty="0">
              <a:solidFill>
                <a:srgbClr val="FF0000"/>
              </a:solidFill>
            </a:endParaRPr>
          </a:p>
          <a:p>
            <a:pPr algn="just"/>
            <a:r>
              <a:rPr lang="tr-TR" dirty="0"/>
              <a:t>Sentetik </a:t>
            </a:r>
            <a:r>
              <a:rPr lang="tr-TR" dirty="0" err="1"/>
              <a:t>kortikosteroidler</a:t>
            </a:r>
            <a:r>
              <a:rPr lang="tr-TR" dirty="0"/>
              <a:t>, çeşitli hastalık gruplarının tedavisinde de yararlıdır (</a:t>
            </a:r>
            <a:r>
              <a:rPr lang="tr-TR" dirty="0" err="1"/>
              <a:t>inflamatuar</a:t>
            </a:r>
            <a:r>
              <a:rPr lang="tr-TR" dirty="0"/>
              <a:t> ve </a:t>
            </a:r>
            <a:r>
              <a:rPr lang="tr-TR" dirty="0" err="1"/>
              <a:t>immun</a:t>
            </a:r>
            <a:r>
              <a:rPr lang="tr-TR" dirty="0"/>
              <a:t> yanıtları baskılama ve lökosit fonksiyonlarını değiştirme yetenekleri nedeniyle)</a:t>
            </a:r>
          </a:p>
          <a:p>
            <a:pPr algn="just"/>
            <a:endParaRPr lang="tr-TR" dirty="0"/>
          </a:p>
          <a:p>
            <a:pPr algn="just"/>
            <a:r>
              <a:rPr lang="tr-TR" dirty="0"/>
              <a:t>hastalığın semptomlarının konak yanıtına bağlı olduğu bozukluklarda etkili</a:t>
            </a:r>
          </a:p>
        </p:txBody>
      </p:sp>
    </p:spTree>
    <p:extLst>
      <p:ext uri="{BB962C8B-B14F-4D97-AF65-F5344CB8AC3E}">
        <p14:creationId xmlns="" xmlns:p14="http://schemas.microsoft.com/office/powerpoint/2010/main" val="409529551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1">
            <a:extLst>
              <a:ext uri="{FF2B5EF4-FFF2-40B4-BE49-F238E27FC236}">
                <a16:creationId xmlns="" xmlns:a16="http://schemas.microsoft.com/office/drawing/2014/main" id="{B705780E-9AA5-D540-9FC3-2CF6198A59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853568"/>
          </a:xfrm>
        </p:spPr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KLİNİK FARMAKOLOJİ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6EC7E1F3-8583-4342-A239-CAC6DE414E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1317172"/>
            <a:ext cx="11146972" cy="5344885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endParaRPr lang="tr-TR" dirty="0">
              <a:solidFill>
                <a:srgbClr val="FF0000"/>
              </a:solidFill>
            </a:endParaRPr>
          </a:p>
          <a:p>
            <a:pPr algn="just"/>
            <a:r>
              <a:rPr lang="tr-TR" dirty="0"/>
              <a:t>Kronik tedavi dikkatle yapılmalıdır, hastalığı genel olarak kontrol altına almak için </a:t>
            </a:r>
            <a:r>
              <a:rPr lang="tr-TR" dirty="0" err="1">
                <a:solidFill>
                  <a:srgbClr val="FF0000"/>
                </a:solidFill>
              </a:rPr>
              <a:t>prednizon</a:t>
            </a:r>
            <a:r>
              <a:rPr lang="tr-TR" dirty="0"/>
              <a:t> ve </a:t>
            </a:r>
            <a:r>
              <a:rPr lang="tr-TR" dirty="0" err="1">
                <a:solidFill>
                  <a:srgbClr val="FF0000"/>
                </a:solidFill>
              </a:rPr>
              <a:t>prednizolon</a:t>
            </a:r>
            <a:r>
              <a:rPr lang="tr-TR" dirty="0"/>
              <a:t> gibi </a:t>
            </a:r>
            <a:r>
              <a:rPr lang="tr-TR" dirty="0">
                <a:solidFill>
                  <a:srgbClr val="FF0000"/>
                </a:solidFill>
              </a:rPr>
              <a:t>orta etkili </a:t>
            </a:r>
            <a:r>
              <a:rPr lang="tr-TR" dirty="0" err="1"/>
              <a:t>glukokortikoidler</a:t>
            </a:r>
            <a:r>
              <a:rPr lang="tr-TR" dirty="0"/>
              <a:t> kullanılmalı</a:t>
            </a:r>
          </a:p>
          <a:p>
            <a:pPr algn="just"/>
            <a:endParaRPr lang="tr-TR" dirty="0"/>
          </a:p>
          <a:p>
            <a:pPr algn="just"/>
            <a:r>
              <a:rPr lang="tr-TR" dirty="0"/>
              <a:t>Mümkünse, </a:t>
            </a:r>
            <a:r>
              <a:rPr lang="tr-TR" dirty="0">
                <a:solidFill>
                  <a:srgbClr val="FF0000"/>
                </a:solidFill>
              </a:rPr>
              <a:t>alternatif-gün</a:t>
            </a:r>
            <a:r>
              <a:rPr lang="tr-TR" dirty="0"/>
              <a:t> tedavisi kullanılmalı, tedavi dozu </a:t>
            </a:r>
            <a:r>
              <a:rPr lang="tr-TR" dirty="0">
                <a:solidFill>
                  <a:srgbClr val="FF0000"/>
                </a:solidFill>
              </a:rPr>
              <a:t>aniden azaltılmamalı </a:t>
            </a:r>
          </a:p>
          <a:p>
            <a:pPr marL="0" indent="0" algn="just">
              <a:buNone/>
            </a:pPr>
            <a:endParaRPr lang="tr-TR" dirty="0"/>
          </a:p>
          <a:p>
            <a:pPr algn="just"/>
            <a:r>
              <a:rPr lang="tr-TR" dirty="0"/>
              <a:t>Uzun süreli tedavilerde, göğüs filmi ve tüberkülin testi yapmak gerekli, </a:t>
            </a:r>
            <a:r>
              <a:rPr lang="tr-TR" dirty="0" err="1">
                <a:solidFill>
                  <a:srgbClr val="FF0000"/>
                </a:solidFill>
              </a:rPr>
              <a:t>glukokortikoid</a:t>
            </a:r>
            <a:r>
              <a:rPr lang="tr-TR" dirty="0">
                <a:solidFill>
                  <a:srgbClr val="FF0000"/>
                </a:solidFill>
              </a:rPr>
              <a:t> tedavisi </a:t>
            </a:r>
            <a:r>
              <a:rPr lang="tr-TR" dirty="0" err="1">
                <a:solidFill>
                  <a:srgbClr val="FF0000"/>
                </a:solidFill>
              </a:rPr>
              <a:t>dormant</a:t>
            </a:r>
            <a:r>
              <a:rPr lang="tr-TR" dirty="0">
                <a:solidFill>
                  <a:srgbClr val="FF0000"/>
                </a:solidFill>
              </a:rPr>
              <a:t> tüberkülozu </a:t>
            </a:r>
            <a:r>
              <a:rPr lang="tr-TR" dirty="0" err="1">
                <a:solidFill>
                  <a:srgbClr val="FF0000"/>
                </a:solidFill>
              </a:rPr>
              <a:t>reaktive</a:t>
            </a:r>
            <a:r>
              <a:rPr lang="tr-TR" dirty="0">
                <a:solidFill>
                  <a:srgbClr val="FF0000"/>
                </a:solidFill>
              </a:rPr>
              <a:t> edebilir</a:t>
            </a:r>
          </a:p>
          <a:p>
            <a:pPr algn="just"/>
            <a:endParaRPr lang="tr-TR" dirty="0"/>
          </a:p>
          <a:p>
            <a:pPr algn="just"/>
            <a:r>
              <a:rPr lang="tr-TR" dirty="0">
                <a:solidFill>
                  <a:srgbClr val="FF0000"/>
                </a:solidFill>
              </a:rPr>
              <a:t>Diyabet, </a:t>
            </a:r>
            <a:r>
              <a:rPr lang="tr-TR" dirty="0" err="1">
                <a:solidFill>
                  <a:srgbClr val="FF0000"/>
                </a:solidFill>
              </a:rPr>
              <a:t>peptik</a:t>
            </a:r>
            <a:r>
              <a:rPr lang="tr-TR" dirty="0">
                <a:solidFill>
                  <a:srgbClr val="FF0000"/>
                </a:solidFill>
              </a:rPr>
              <a:t> ülser, osteoporoz ve psikolojik rahatsızlıklar</a:t>
            </a:r>
            <a:r>
              <a:rPr lang="tr-TR" dirty="0"/>
              <a:t> göz önünde bulundurulmalı ve </a:t>
            </a:r>
            <a:r>
              <a:rPr lang="tr-TR" dirty="0" err="1">
                <a:solidFill>
                  <a:srgbClr val="FF0000"/>
                </a:solidFill>
              </a:rPr>
              <a:t>kardiyovasküler</a:t>
            </a:r>
            <a:r>
              <a:rPr lang="tr-TR" dirty="0">
                <a:solidFill>
                  <a:srgbClr val="FF0000"/>
                </a:solidFill>
              </a:rPr>
              <a:t> fonksiyon</a:t>
            </a:r>
            <a:r>
              <a:rPr lang="tr-TR" dirty="0"/>
              <a:t> takibi</a:t>
            </a:r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199568407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C1C5886C-9739-2B4D-A0AE-E42CB5235F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1500" y="1965832"/>
            <a:ext cx="11049000" cy="4195481"/>
          </a:xfrm>
        </p:spPr>
        <p:txBody>
          <a:bodyPr/>
          <a:lstStyle/>
          <a:p>
            <a:pPr algn="just"/>
            <a:r>
              <a:rPr lang="tr-TR" dirty="0" err="1"/>
              <a:t>Glukokortikoidler</a:t>
            </a:r>
            <a:r>
              <a:rPr lang="tr-TR" dirty="0"/>
              <a:t> </a:t>
            </a:r>
            <a:r>
              <a:rPr lang="tr-TR" dirty="0">
                <a:solidFill>
                  <a:srgbClr val="FF0000"/>
                </a:solidFill>
              </a:rPr>
              <a:t>transplantasyon sonrası </a:t>
            </a:r>
            <a:r>
              <a:rPr lang="tr-TR" dirty="0" err="1">
                <a:solidFill>
                  <a:srgbClr val="FF0000"/>
                </a:solidFill>
              </a:rPr>
              <a:t>rejeksiyon</a:t>
            </a:r>
            <a:r>
              <a:rPr lang="tr-TR" dirty="0">
                <a:solidFill>
                  <a:srgbClr val="FF0000"/>
                </a:solidFill>
              </a:rPr>
              <a:t> tedavisinde</a:t>
            </a:r>
            <a:r>
              <a:rPr lang="tr-TR" dirty="0"/>
              <a:t> de  kullanılır (</a:t>
            </a:r>
            <a:r>
              <a:rPr lang="tr-TR" dirty="0" err="1"/>
              <a:t>transplante</a:t>
            </a:r>
            <a:r>
              <a:rPr lang="tr-TR" dirty="0"/>
              <a:t> edilen dokudaki antijen ekspresyonunu azaltarak, </a:t>
            </a:r>
            <a:r>
              <a:rPr lang="tr-TR" dirty="0" err="1"/>
              <a:t>revaskülarizasyonu</a:t>
            </a:r>
            <a:r>
              <a:rPr lang="tr-TR" dirty="0"/>
              <a:t> geciktirerek, </a:t>
            </a:r>
            <a:r>
              <a:rPr lang="tr-TR" dirty="0" err="1"/>
              <a:t>sitotoksik</a:t>
            </a:r>
            <a:r>
              <a:rPr lang="tr-TR" dirty="0"/>
              <a:t> T lenfositlerin duyarlılığını ve </a:t>
            </a:r>
            <a:r>
              <a:rPr lang="tr-TR" dirty="0" err="1"/>
              <a:t>primer</a:t>
            </a:r>
            <a:r>
              <a:rPr lang="tr-TR" dirty="0"/>
              <a:t> antikor oluşturan hücrelerin oluşumunu engelleyerek).</a:t>
            </a:r>
          </a:p>
        </p:txBody>
      </p:sp>
    </p:spTree>
    <p:extLst>
      <p:ext uri="{BB962C8B-B14F-4D97-AF65-F5344CB8AC3E}">
        <p14:creationId xmlns="" xmlns:p14="http://schemas.microsoft.com/office/powerpoint/2010/main" val="240148263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E12A6914-F0DF-C045-9373-707B0F67DF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4171" y="756557"/>
            <a:ext cx="6944259" cy="5344885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tr-TR" dirty="0" err="1">
                <a:solidFill>
                  <a:srgbClr val="FF0000"/>
                </a:solidFill>
              </a:rPr>
              <a:t>Toksisite</a:t>
            </a:r>
            <a:endParaRPr lang="tr-TR" dirty="0">
              <a:solidFill>
                <a:srgbClr val="FF0000"/>
              </a:solidFill>
            </a:endParaRPr>
          </a:p>
          <a:p>
            <a:pPr algn="just"/>
            <a:endParaRPr lang="tr-TR" dirty="0">
              <a:solidFill>
                <a:srgbClr val="FF0000"/>
              </a:solidFill>
            </a:endParaRPr>
          </a:p>
          <a:p>
            <a:pPr algn="just"/>
            <a:r>
              <a:rPr lang="tr-TR" dirty="0" err="1"/>
              <a:t>Glukokortikoidlerin</a:t>
            </a:r>
            <a:r>
              <a:rPr lang="tr-TR" dirty="0"/>
              <a:t> yan etkileri </a:t>
            </a:r>
            <a:r>
              <a:rPr lang="tr-TR" dirty="0" err="1"/>
              <a:t>hormonal</a:t>
            </a:r>
            <a:r>
              <a:rPr lang="tr-TR" dirty="0"/>
              <a:t> etkilerinden kaynaklanmaktadır (</a:t>
            </a:r>
            <a:r>
              <a:rPr lang="tr-TR" dirty="0" err="1">
                <a:solidFill>
                  <a:srgbClr val="FF0000"/>
                </a:solidFill>
              </a:rPr>
              <a:t>iatrojenik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Cushing</a:t>
            </a:r>
            <a:r>
              <a:rPr lang="tr-TR" dirty="0"/>
              <a:t> sendromuna yol açar)</a:t>
            </a:r>
          </a:p>
          <a:p>
            <a:pPr algn="just"/>
            <a:endParaRPr lang="tr-TR" dirty="0"/>
          </a:p>
          <a:p>
            <a:pPr algn="just"/>
            <a:r>
              <a:rPr lang="tr-TR" dirty="0" err="1"/>
              <a:t>Glukokortikoidler</a:t>
            </a:r>
            <a:r>
              <a:rPr lang="tr-TR" dirty="0"/>
              <a:t> kısa süre (&lt;2 hafta) için kullanıldığında, ciddi yan etkiler sık değildir, ancak uykusuzluk, davranış değişiklikleri (özellikle </a:t>
            </a:r>
            <a:r>
              <a:rPr lang="tr-TR" dirty="0" err="1"/>
              <a:t>hipomani</a:t>
            </a:r>
            <a:r>
              <a:rPr lang="tr-TR" dirty="0"/>
              <a:t>) ve akut </a:t>
            </a:r>
            <a:r>
              <a:rPr lang="tr-TR" dirty="0" err="1"/>
              <a:t>peptik</a:t>
            </a:r>
            <a:r>
              <a:rPr lang="tr-TR" dirty="0"/>
              <a:t> ülser gibi yan etkiler sadece birkaç günlük tedaviden sonra bile görülebilir</a:t>
            </a:r>
          </a:p>
          <a:p>
            <a:pPr marL="0" indent="0" algn="just">
              <a:buNone/>
            </a:pPr>
            <a:endParaRPr lang="tr-TR" dirty="0"/>
          </a:p>
          <a:p>
            <a:pPr algn="just"/>
            <a:r>
              <a:rPr lang="tr-TR" dirty="0"/>
              <a:t>Akut </a:t>
            </a:r>
            <a:r>
              <a:rPr lang="tr-TR" dirty="0" err="1"/>
              <a:t>pankreatit</a:t>
            </a:r>
            <a:r>
              <a:rPr lang="tr-TR" dirty="0"/>
              <a:t>, yüksek doz </a:t>
            </a:r>
            <a:r>
              <a:rPr lang="tr-TR" dirty="0" err="1"/>
              <a:t>glukokortikoidlerin</a:t>
            </a:r>
            <a:r>
              <a:rPr lang="tr-TR" dirty="0"/>
              <a:t> nadir görülen ama ciddi bir yan etkisidir</a:t>
            </a:r>
          </a:p>
        </p:txBody>
      </p:sp>
    </p:spTree>
    <p:extLst>
      <p:ext uri="{BB962C8B-B14F-4D97-AF65-F5344CB8AC3E}">
        <p14:creationId xmlns="" xmlns:p14="http://schemas.microsoft.com/office/powerpoint/2010/main" val="5216850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545B017B-47C6-E745-A87E-186CC862AF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1" y="500743"/>
            <a:ext cx="8283614" cy="5856513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tr-TR" dirty="0" err="1">
                <a:solidFill>
                  <a:srgbClr val="FF0000"/>
                </a:solidFill>
              </a:rPr>
              <a:t>Toksisite</a:t>
            </a:r>
            <a:endParaRPr lang="tr-TR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tr-TR" dirty="0">
                <a:solidFill>
                  <a:srgbClr val="FF0000"/>
                </a:solidFill>
              </a:rPr>
              <a:t>A. </a:t>
            </a:r>
            <a:r>
              <a:rPr lang="tr-TR" dirty="0" err="1">
                <a:solidFill>
                  <a:srgbClr val="FF0000"/>
                </a:solidFill>
              </a:rPr>
              <a:t>Metabolik</a:t>
            </a:r>
            <a:r>
              <a:rPr lang="tr-TR" dirty="0">
                <a:solidFill>
                  <a:srgbClr val="FF0000"/>
                </a:solidFill>
              </a:rPr>
              <a:t> Etkiler</a:t>
            </a:r>
          </a:p>
          <a:p>
            <a:pPr marL="0" indent="0" algn="just">
              <a:buNone/>
            </a:pPr>
            <a:endParaRPr lang="tr-TR" dirty="0">
              <a:solidFill>
                <a:srgbClr val="FF0000"/>
              </a:solidFill>
            </a:endParaRPr>
          </a:p>
          <a:p>
            <a:pPr algn="just"/>
            <a:r>
              <a:rPr lang="tr-TR" dirty="0"/>
              <a:t>2 haftadan daha uzun süre günlük 100 mg ya da daha fazla </a:t>
            </a:r>
            <a:r>
              <a:rPr lang="tr-TR" dirty="0" err="1"/>
              <a:t>hidrokortizon</a:t>
            </a:r>
            <a:r>
              <a:rPr lang="tr-TR" dirty="0"/>
              <a:t> verilen hastaların çoğunda      </a:t>
            </a:r>
            <a:r>
              <a:rPr lang="tr-TR" dirty="0" err="1">
                <a:solidFill>
                  <a:srgbClr val="FF0000"/>
                </a:solidFill>
              </a:rPr>
              <a:t>iatrojenik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Cushing</a:t>
            </a:r>
            <a:r>
              <a:rPr lang="tr-TR" dirty="0">
                <a:solidFill>
                  <a:srgbClr val="FF0000"/>
                </a:solidFill>
              </a:rPr>
              <a:t> sendromu</a:t>
            </a:r>
          </a:p>
          <a:p>
            <a:pPr marL="0" indent="0" algn="just">
              <a:buNone/>
            </a:pPr>
            <a:endParaRPr lang="tr-TR" dirty="0"/>
          </a:p>
          <a:p>
            <a:pPr algn="just"/>
            <a:r>
              <a:rPr lang="tr-TR" dirty="0"/>
              <a:t>Yüzde, genellikle yuvarlaklaşma, şişlik, yağ birikimi ve </a:t>
            </a:r>
            <a:r>
              <a:rPr lang="tr-TR" dirty="0" err="1"/>
              <a:t>pletora</a:t>
            </a:r>
            <a:r>
              <a:rPr lang="tr-TR" dirty="0"/>
              <a:t> (</a:t>
            </a:r>
            <a:r>
              <a:rPr lang="tr-TR" dirty="0" err="1"/>
              <a:t>aydede</a:t>
            </a:r>
            <a:r>
              <a:rPr lang="tr-TR" dirty="0"/>
              <a:t> yüz)</a:t>
            </a:r>
          </a:p>
          <a:p>
            <a:pPr algn="just"/>
            <a:endParaRPr lang="tr-TR" dirty="0"/>
          </a:p>
          <a:p>
            <a:pPr algn="just"/>
            <a:r>
              <a:rPr lang="tr-TR" dirty="0"/>
              <a:t>Yağ, </a:t>
            </a:r>
            <a:r>
              <a:rPr lang="tr-TR" dirty="0" err="1"/>
              <a:t>ekstremitelerden</a:t>
            </a:r>
            <a:r>
              <a:rPr lang="tr-TR" dirty="0"/>
              <a:t> gövdeye, boynun arkasına ve </a:t>
            </a:r>
            <a:r>
              <a:rPr lang="tr-TR" dirty="0" err="1"/>
              <a:t>supraklaviküler</a:t>
            </a:r>
            <a:r>
              <a:rPr lang="tr-TR" dirty="0"/>
              <a:t> çukura dağılma eğiliminde</a:t>
            </a:r>
          </a:p>
          <a:p>
            <a:pPr marL="0" indent="0" algn="just">
              <a:buNone/>
            </a:pPr>
            <a:endParaRPr lang="tr-TR" dirty="0"/>
          </a:p>
          <a:p>
            <a:pPr algn="just"/>
            <a:r>
              <a:rPr lang="tr-TR" dirty="0"/>
              <a:t>Yüz, uyluk ve gövde üzerinde kıllanmanın artması</a:t>
            </a:r>
          </a:p>
          <a:p>
            <a:pPr algn="just"/>
            <a:endParaRPr lang="tr-TR" dirty="0"/>
          </a:p>
          <a:p>
            <a:pPr algn="just"/>
            <a:r>
              <a:rPr lang="tr-TR" dirty="0" err="1"/>
              <a:t>Steroid</a:t>
            </a:r>
            <a:r>
              <a:rPr lang="tr-TR" dirty="0"/>
              <a:t> kaynaklı akne, uykusuzluk ve iştah artışı</a:t>
            </a:r>
          </a:p>
        </p:txBody>
      </p:sp>
    </p:spTree>
    <p:extLst>
      <p:ext uri="{BB962C8B-B14F-4D97-AF65-F5344CB8AC3E}">
        <p14:creationId xmlns="" xmlns:p14="http://schemas.microsoft.com/office/powerpoint/2010/main" val="6291212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FFFDF584-6C09-DD48-AD51-A079F6EB25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8589" y="1410559"/>
            <a:ext cx="8771841" cy="490907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tr-TR" dirty="0">
              <a:solidFill>
                <a:srgbClr val="FF0000"/>
              </a:solidFill>
            </a:endParaRPr>
          </a:p>
          <a:p>
            <a:r>
              <a:rPr lang="tr-TR" dirty="0" err="1"/>
              <a:t>Adrenokortikal</a:t>
            </a:r>
            <a:r>
              <a:rPr lang="tr-TR" dirty="0"/>
              <a:t> hormonlar (</a:t>
            </a:r>
            <a:r>
              <a:rPr lang="tr-TR" dirty="0" err="1"/>
              <a:t>steroid</a:t>
            </a:r>
            <a:r>
              <a:rPr lang="tr-TR" dirty="0"/>
              <a:t> moleküller), </a:t>
            </a:r>
            <a:r>
              <a:rPr lang="tr-TR" dirty="0">
                <a:solidFill>
                  <a:srgbClr val="FF0000"/>
                </a:solidFill>
              </a:rPr>
              <a:t>adrenal korteks </a:t>
            </a:r>
            <a:r>
              <a:rPr lang="tr-TR" dirty="0"/>
              <a:t>tarafından üretilmekte ve salınmakta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/>
              <a:t>Adrenal fonksiyon </a:t>
            </a:r>
            <a:r>
              <a:rPr lang="tr-TR" dirty="0">
                <a:solidFill>
                  <a:srgbClr val="FF0000"/>
                </a:solidFill>
              </a:rPr>
              <a:t>tanı ve tedavisi </a:t>
            </a:r>
            <a:r>
              <a:rPr lang="tr-TR" dirty="0"/>
              <a:t>için doğal ve sentetik </a:t>
            </a:r>
            <a:r>
              <a:rPr lang="tr-TR" dirty="0" err="1"/>
              <a:t>kortikosteroidler</a:t>
            </a:r>
            <a:r>
              <a:rPr lang="tr-TR" dirty="0"/>
              <a:t> kullanılmakta </a:t>
            </a:r>
            <a:r>
              <a:rPr lang="tr-TR" dirty="0" smtClean="0"/>
              <a:t>(ayrıca, </a:t>
            </a:r>
            <a:r>
              <a:rPr lang="tr-TR" dirty="0" err="1" smtClean="0">
                <a:solidFill>
                  <a:srgbClr val="FF0000"/>
                </a:solidFill>
              </a:rPr>
              <a:t>inflamatuar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>
                <a:solidFill>
                  <a:srgbClr val="FF0000"/>
                </a:solidFill>
              </a:rPr>
              <a:t>ve immünolojik hastalıkların tedavisi</a:t>
            </a:r>
            <a:r>
              <a:rPr lang="tr-TR" dirty="0"/>
              <a:t>)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 err="1">
                <a:solidFill>
                  <a:srgbClr val="FF0000"/>
                </a:solidFill>
              </a:rPr>
              <a:t>Kortikotropin</a:t>
            </a:r>
            <a:r>
              <a:rPr lang="tr-TR" dirty="0">
                <a:solidFill>
                  <a:srgbClr val="FF0000"/>
                </a:solidFill>
              </a:rPr>
              <a:t> (ACTH) </a:t>
            </a:r>
            <a:r>
              <a:rPr lang="tr-TR" dirty="0"/>
              <a:t>salınımı </a:t>
            </a:r>
            <a:r>
              <a:rPr lang="tr-TR" dirty="0" err="1"/>
              <a:t>adrenokortikal</a:t>
            </a:r>
            <a:r>
              <a:rPr lang="tr-TR" dirty="0"/>
              <a:t> </a:t>
            </a:r>
            <a:r>
              <a:rPr lang="tr-TR" dirty="0" err="1"/>
              <a:t>steroidlerin</a:t>
            </a:r>
            <a:r>
              <a:rPr lang="tr-TR" dirty="0"/>
              <a:t> salgılanmasını kontrol etmekte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302779564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545B017B-47C6-E745-A87E-186CC862AF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686" y="751114"/>
            <a:ext cx="11332029" cy="5856513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tr-TR" dirty="0" err="1">
                <a:solidFill>
                  <a:srgbClr val="FF0000"/>
                </a:solidFill>
              </a:rPr>
              <a:t>Toksisite</a:t>
            </a:r>
            <a:endParaRPr lang="tr-TR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tr-TR" dirty="0">
                <a:solidFill>
                  <a:srgbClr val="FF0000"/>
                </a:solidFill>
              </a:rPr>
              <a:t>A. </a:t>
            </a:r>
            <a:r>
              <a:rPr lang="tr-TR" dirty="0" err="1">
                <a:solidFill>
                  <a:srgbClr val="FF0000"/>
                </a:solidFill>
              </a:rPr>
              <a:t>Metabolik</a:t>
            </a:r>
            <a:r>
              <a:rPr lang="tr-TR" dirty="0">
                <a:solidFill>
                  <a:srgbClr val="FF0000"/>
                </a:solidFill>
              </a:rPr>
              <a:t> Etkiler</a:t>
            </a:r>
          </a:p>
          <a:p>
            <a:pPr marL="0" indent="0" algn="just">
              <a:buNone/>
            </a:pPr>
            <a:endParaRPr lang="tr-TR" dirty="0">
              <a:solidFill>
                <a:srgbClr val="FF0000"/>
              </a:solidFill>
            </a:endParaRPr>
          </a:p>
          <a:p>
            <a:pPr algn="just"/>
            <a:r>
              <a:rPr lang="tr-TR" dirty="0"/>
              <a:t>Proteinin yıkımının devamı ve aminoasitlerin glikoz üretimi yolağına kayması insülin ihtiyacını artırır</a:t>
            </a:r>
          </a:p>
          <a:p>
            <a:pPr algn="just"/>
            <a:endParaRPr lang="tr-TR" dirty="0"/>
          </a:p>
          <a:p>
            <a:pPr algn="just"/>
            <a:r>
              <a:rPr lang="tr-TR" dirty="0"/>
              <a:t>Hastalarda kilo alımı, </a:t>
            </a:r>
            <a:r>
              <a:rPr lang="tr-TR" dirty="0" err="1"/>
              <a:t>viseral</a:t>
            </a:r>
            <a:r>
              <a:rPr lang="tr-TR" dirty="0"/>
              <a:t> yağ birikimi, </a:t>
            </a:r>
            <a:r>
              <a:rPr lang="tr-TR" dirty="0" err="1"/>
              <a:t>miyopati</a:t>
            </a:r>
            <a:r>
              <a:rPr lang="tr-TR" dirty="0"/>
              <a:t> ve kas erimesi, ciltte incelme, </a:t>
            </a:r>
            <a:r>
              <a:rPr lang="tr-TR" dirty="0" err="1"/>
              <a:t>stria</a:t>
            </a:r>
            <a:r>
              <a:rPr lang="tr-TR" dirty="0"/>
              <a:t> ve morarma; </a:t>
            </a:r>
            <a:r>
              <a:rPr lang="tr-TR" dirty="0" err="1"/>
              <a:t>hiperglisemi</a:t>
            </a:r>
            <a:r>
              <a:rPr lang="tr-TR" dirty="0"/>
              <a:t>, osteoporoz, diyabet ve aseptik kalça nekrozu oluşmakta, yara iyileşmesinde gecikme</a:t>
            </a:r>
          </a:p>
          <a:p>
            <a:pPr algn="just"/>
            <a:endParaRPr lang="tr-TR" dirty="0"/>
          </a:p>
          <a:p>
            <a:pPr algn="just"/>
            <a:r>
              <a:rPr lang="tr-TR" dirty="0"/>
              <a:t>Diyabet oluştuğunda, diyet ve insülin ile tedavi </a:t>
            </a:r>
          </a:p>
          <a:p>
            <a:pPr algn="just"/>
            <a:endParaRPr lang="tr-TR" dirty="0"/>
          </a:p>
          <a:p>
            <a:pPr algn="just"/>
            <a:r>
              <a:rPr lang="tr-TR" dirty="0"/>
              <a:t>Genel olarak, </a:t>
            </a:r>
            <a:r>
              <a:rPr lang="tr-TR" dirty="0" err="1"/>
              <a:t>kortikosteroidlerle</a:t>
            </a:r>
            <a:r>
              <a:rPr lang="tr-TR" dirty="0"/>
              <a:t> tedavi edilen hastalara yüksek protein ve potasyumla zenginleştirilmiş diyet verilmeli</a:t>
            </a:r>
          </a:p>
        </p:txBody>
      </p:sp>
    </p:spTree>
    <p:extLst>
      <p:ext uri="{BB962C8B-B14F-4D97-AF65-F5344CB8AC3E}">
        <p14:creationId xmlns="" xmlns:p14="http://schemas.microsoft.com/office/powerpoint/2010/main" val="132888177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545B017B-47C6-E745-A87E-186CC862AF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686" y="751114"/>
            <a:ext cx="11332029" cy="5856513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tr-TR" dirty="0" err="1">
                <a:solidFill>
                  <a:srgbClr val="FF0000"/>
                </a:solidFill>
              </a:rPr>
              <a:t>Toksisite</a:t>
            </a:r>
            <a:endParaRPr lang="tr-TR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tr-TR" dirty="0">
                <a:solidFill>
                  <a:srgbClr val="FF0000"/>
                </a:solidFill>
              </a:rPr>
              <a:t>B. Diğer Komplikasyonlar</a:t>
            </a:r>
          </a:p>
          <a:p>
            <a:pPr marL="0" indent="0" algn="just">
              <a:buNone/>
            </a:pPr>
            <a:endParaRPr lang="tr-TR" dirty="0">
              <a:solidFill>
                <a:srgbClr val="FF0000"/>
              </a:solidFill>
            </a:endParaRPr>
          </a:p>
          <a:p>
            <a:pPr algn="just"/>
            <a:r>
              <a:rPr lang="tr-TR" dirty="0" err="1"/>
              <a:t>Peptik</a:t>
            </a:r>
            <a:r>
              <a:rPr lang="tr-TR" dirty="0"/>
              <a:t> ülser</a:t>
            </a:r>
          </a:p>
          <a:p>
            <a:pPr marL="0" indent="0" algn="just">
              <a:buNone/>
            </a:pPr>
            <a:endParaRPr lang="tr-TR" dirty="0"/>
          </a:p>
          <a:p>
            <a:pPr algn="just"/>
            <a:r>
              <a:rPr lang="tr-TR" dirty="0"/>
              <a:t>bakteriyel ve mantar enfeksiyonları ile ilgili klinik bulgular </a:t>
            </a:r>
            <a:r>
              <a:rPr lang="tr-TR" dirty="0" err="1"/>
              <a:t>kortikosteroidler</a:t>
            </a:r>
            <a:r>
              <a:rPr lang="tr-TR" dirty="0"/>
              <a:t> tarafından maskelenebilir</a:t>
            </a:r>
          </a:p>
          <a:p>
            <a:pPr algn="just"/>
            <a:endParaRPr lang="tr-TR" dirty="0"/>
          </a:p>
          <a:p>
            <a:pPr algn="just"/>
            <a:r>
              <a:rPr lang="tr-TR" dirty="0"/>
              <a:t>Uzun etkili </a:t>
            </a:r>
            <a:r>
              <a:rPr lang="tr-TR" dirty="0" err="1"/>
              <a:t>glukokortikoidlerle</a:t>
            </a:r>
            <a:r>
              <a:rPr lang="tr-TR" dirty="0"/>
              <a:t> tedavi edilen hastalarda şiddetli </a:t>
            </a:r>
            <a:r>
              <a:rPr lang="tr-TR" dirty="0" err="1"/>
              <a:t>miyopati</a:t>
            </a:r>
            <a:r>
              <a:rPr lang="tr-TR" dirty="0"/>
              <a:t>; bazı hastalarda bulantı, sersemlik ve kilo kaybı</a:t>
            </a:r>
          </a:p>
          <a:p>
            <a:pPr marL="0" indent="0" algn="just">
              <a:buNone/>
            </a:pPr>
            <a:endParaRPr lang="tr-TR" dirty="0"/>
          </a:p>
          <a:p>
            <a:pPr algn="just"/>
            <a:r>
              <a:rPr lang="tr-TR" dirty="0"/>
              <a:t>Bu etkiler </a:t>
            </a:r>
            <a:r>
              <a:rPr lang="tr-TR" dirty="0">
                <a:solidFill>
                  <a:srgbClr val="FF0000"/>
                </a:solidFill>
              </a:rPr>
              <a:t>ilaçların değiştirilmesi, dozajın azaltılması ve potasyum ve protein alımının artırılması </a:t>
            </a:r>
            <a:r>
              <a:rPr lang="tr-TR" dirty="0"/>
              <a:t>ile tedavi edilebilir </a:t>
            </a:r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185216386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545B017B-47C6-E745-A87E-186CC862AF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686" y="440267"/>
            <a:ext cx="11332029" cy="5856513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tr-TR" dirty="0" err="1">
                <a:solidFill>
                  <a:srgbClr val="FF0000"/>
                </a:solidFill>
              </a:rPr>
              <a:t>Toksisite</a:t>
            </a:r>
            <a:endParaRPr lang="tr-TR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tr-TR" dirty="0">
                <a:solidFill>
                  <a:srgbClr val="FF0000"/>
                </a:solidFill>
              </a:rPr>
              <a:t>B. Diğer Komplikasyonlar</a:t>
            </a:r>
          </a:p>
          <a:p>
            <a:pPr marL="0" indent="0">
              <a:buNone/>
            </a:pPr>
            <a:endParaRPr lang="tr-TR" dirty="0">
              <a:solidFill>
                <a:srgbClr val="FF0000"/>
              </a:solidFill>
            </a:endParaRPr>
          </a:p>
          <a:p>
            <a:r>
              <a:rPr lang="tr-TR" dirty="0" err="1"/>
              <a:t>hipomani</a:t>
            </a:r>
            <a:r>
              <a:rPr lang="tr-TR" dirty="0"/>
              <a:t> veya akut psikoz</a:t>
            </a:r>
          </a:p>
          <a:p>
            <a:r>
              <a:rPr lang="tr-TR" dirty="0"/>
              <a:t>uzun süreli tedavide </a:t>
            </a:r>
            <a:r>
              <a:rPr lang="tr-TR" dirty="0" err="1"/>
              <a:t>posterior</a:t>
            </a:r>
            <a:r>
              <a:rPr lang="tr-TR" dirty="0"/>
              <a:t> </a:t>
            </a:r>
            <a:r>
              <a:rPr lang="tr-TR" dirty="0" err="1"/>
              <a:t>subkapsüler</a:t>
            </a:r>
            <a:r>
              <a:rPr lang="tr-TR" dirty="0"/>
              <a:t> katarakt gelişimi</a:t>
            </a:r>
          </a:p>
          <a:p>
            <a:r>
              <a:rPr lang="tr-TR" dirty="0"/>
              <a:t>psikiyatrik takip ve göz değerlendirilmesi için periyodik olarak yarık lamba muayenesi gerekliliği</a:t>
            </a:r>
          </a:p>
          <a:p>
            <a:r>
              <a:rPr lang="tr-TR" dirty="0"/>
              <a:t>artmış </a:t>
            </a:r>
            <a:r>
              <a:rPr lang="tr-TR" dirty="0" err="1"/>
              <a:t>intraoküler</a:t>
            </a:r>
            <a:r>
              <a:rPr lang="tr-TR" dirty="0"/>
              <a:t> basıncı ve glokom</a:t>
            </a:r>
          </a:p>
          <a:p>
            <a:r>
              <a:rPr lang="tr-TR" dirty="0" err="1"/>
              <a:t>Benign</a:t>
            </a:r>
            <a:r>
              <a:rPr lang="tr-TR" dirty="0"/>
              <a:t> </a:t>
            </a:r>
            <a:r>
              <a:rPr lang="tr-TR" dirty="0" err="1"/>
              <a:t>intrakraniyal</a:t>
            </a:r>
            <a:r>
              <a:rPr lang="tr-TR" dirty="0"/>
              <a:t> hipertansiyon</a:t>
            </a:r>
          </a:p>
          <a:p>
            <a:r>
              <a:rPr lang="tr-TR" dirty="0"/>
              <a:t>45 mg/ m</a:t>
            </a:r>
            <a:r>
              <a:rPr lang="tr-TR" baseline="30000" dirty="0"/>
              <a:t>2</a:t>
            </a:r>
            <a:r>
              <a:rPr lang="tr-TR" dirty="0"/>
              <a:t>/gün veya daha yüksek doz </a:t>
            </a:r>
            <a:r>
              <a:rPr lang="tr-TR" dirty="0" err="1"/>
              <a:t>hidrokortizon</a:t>
            </a:r>
            <a:r>
              <a:rPr lang="tr-TR" dirty="0"/>
              <a:t>, çocuklarda büyüme geriliğine neden olabilir</a:t>
            </a:r>
          </a:p>
        </p:txBody>
      </p:sp>
    </p:spTree>
    <p:extLst>
      <p:ext uri="{BB962C8B-B14F-4D97-AF65-F5344CB8AC3E}">
        <p14:creationId xmlns="" xmlns:p14="http://schemas.microsoft.com/office/powerpoint/2010/main" val="398410304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545B017B-47C6-E745-A87E-186CC862AF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686" y="751114"/>
            <a:ext cx="11332029" cy="5856513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tr-TR" dirty="0" err="1">
                <a:solidFill>
                  <a:srgbClr val="FF0000"/>
                </a:solidFill>
              </a:rPr>
              <a:t>Toksisite</a:t>
            </a:r>
            <a:endParaRPr lang="tr-TR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tr-TR" dirty="0">
                <a:solidFill>
                  <a:srgbClr val="FF0000"/>
                </a:solidFill>
              </a:rPr>
              <a:t>B. Diğer Komplikasyonlar</a:t>
            </a:r>
          </a:p>
          <a:p>
            <a:pPr marL="0" indent="0" algn="just">
              <a:buNone/>
            </a:pPr>
            <a:endParaRPr lang="tr-TR" dirty="0">
              <a:solidFill>
                <a:srgbClr val="FF0000"/>
              </a:solidFill>
            </a:endParaRPr>
          </a:p>
          <a:p>
            <a:pPr algn="just"/>
            <a:r>
              <a:rPr lang="tr-TR" dirty="0"/>
              <a:t>Fizyolojik miktarın üzerinde verildiğinde, aynı zamanda </a:t>
            </a:r>
            <a:r>
              <a:rPr lang="tr-TR" dirty="0" err="1"/>
              <a:t>mineralokortikoid</a:t>
            </a:r>
            <a:r>
              <a:rPr lang="tr-TR" dirty="0"/>
              <a:t> etkileri olan kortizon ve </a:t>
            </a:r>
            <a:r>
              <a:rPr lang="tr-TR" dirty="0" err="1"/>
              <a:t>hidrokortizon</a:t>
            </a:r>
            <a:r>
              <a:rPr lang="tr-TR" dirty="0"/>
              <a:t> gibi </a:t>
            </a:r>
            <a:r>
              <a:rPr lang="tr-TR" dirty="0" err="1"/>
              <a:t>steroidler</a:t>
            </a:r>
            <a:r>
              <a:rPr lang="tr-TR" dirty="0"/>
              <a:t>, sodyum ve sıvı tutulmasına ve potasyum kaybına neden olur (</a:t>
            </a:r>
            <a:r>
              <a:rPr lang="tr-TR" dirty="0" err="1"/>
              <a:t>hipokalemik</a:t>
            </a:r>
            <a:r>
              <a:rPr lang="tr-TR" dirty="0"/>
              <a:t>, </a:t>
            </a:r>
            <a:r>
              <a:rPr lang="tr-TR" dirty="0" err="1"/>
              <a:t>hipokloremik</a:t>
            </a:r>
            <a:r>
              <a:rPr lang="tr-TR" dirty="0"/>
              <a:t> </a:t>
            </a:r>
            <a:r>
              <a:rPr lang="tr-TR" dirty="0" err="1"/>
              <a:t>alkaloz</a:t>
            </a:r>
            <a:r>
              <a:rPr lang="tr-TR" dirty="0"/>
              <a:t> ve sonunda kan basıncında artış)</a:t>
            </a:r>
          </a:p>
          <a:p>
            <a:pPr algn="just"/>
            <a:endParaRPr lang="tr-TR" dirty="0"/>
          </a:p>
          <a:p>
            <a:pPr algn="just"/>
            <a:r>
              <a:rPr lang="tr-TR" dirty="0" err="1"/>
              <a:t>Hipoproteinemi</a:t>
            </a:r>
            <a:r>
              <a:rPr lang="tr-TR" dirty="0"/>
              <a:t>, böbrek hastalığı veya karaciğer hastalığı olan hastalarda ödem oluşumu</a:t>
            </a:r>
          </a:p>
          <a:p>
            <a:pPr algn="just"/>
            <a:endParaRPr lang="tr-TR" dirty="0"/>
          </a:p>
          <a:p>
            <a:pPr algn="just"/>
            <a:r>
              <a:rPr lang="tr-TR" dirty="0"/>
              <a:t>Kalp hastalığı olanlarda, az miktarda sodyum </a:t>
            </a:r>
            <a:r>
              <a:rPr lang="tr-TR" dirty="0" err="1"/>
              <a:t>retansiyonu</a:t>
            </a:r>
            <a:r>
              <a:rPr lang="tr-TR" dirty="0"/>
              <a:t> bile kalp yetmezliğine neden olabilir</a:t>
            </a:r>
          </a:p>
          <a:p>
            <a:pPr marL="0" indent="0" algn="just">
              <a:buNone/>
            </a:pPr>
            <a:endParaRPr lang="tr-TR" dirty="0"/>
          </a:p>
          <a:p>
            <a:pPr algn="just"/>
            <a:r>
              <a:rPr lang="tr-TR" dirty="0"/>
              <a:t>Bu etkiler, </a:t>
            </a:r>
            <a:r>
              <a:rPr lang="tr-TR" dirty="0">
                <a:solidFill>
                  <a:srgbClr val="FF0000"/>
                </a:solidFill>
              </a:rPr>
              <a:t>sentetik tuz-tutucu etkili olmayan </a:t>
            </a:r>
            <a:r>
              <a:rPr lang="tr-TR" dirty="0" err="1">
                <a:solidFill>
                  <a:srgbClr val="FF0000"/>
                </a:solidFill>
              </a:rPr>
              <a:t>steroidlerin</a:t>
            </a:r>
            <a:r>
              <a:rPr lang="tr-TR" dirty="0">
                <a:solidFill>
                  <a:srgbClr val="FF0000"/>
                </a:solidFill>
              </a:rPr>
              <a:t> kullanımı, sodyum kısıtlaması ve uygun miktarda potasyum takviyesi </a:t>
            </a:r>
            <a:r>
              <a:rPr lang="tr-TR" dirty="0"/>
              <a:t>ile  en aza indirilebilir</a:t>
            </a:r>
          </a:p>
        </p:txBody>
      </p:sp>
    </p:spTree>
    <p:extLst>
      <p:ext uri="{BB962C8B-B14F-4D97-AF65-F5344CB8AC3E}">
        <p14:creationId xmlns="" xmlns:p14="http://schemas.microsoft.com/office/powerpoint/2010/main" val="145257939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545B017B-47C6-E745-A87E-186CC862AF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686" y="751114"/>
            <a:ext cx="11332029" cy="5856513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tr-TR" dirty="0" err="1">
                <a:solidFill>
                  <a:srgbClr val="FF0000"/>
                </a:solidFill>
              </a:rPr>
              <a:t>Toksisite</a:t>
            </a:r>
            <a:endParaRPr lang="tr-TR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tr-TR" dirty="0">
                <a:solidFill>
                  <a:srgbClr val="FF0000"/>
                </a:solidFill>
              </a:rPr>
              <a:t>C. Adrenal </a:t>
            </a:r>
            <a:r>
              <a:rPr lang="tr-TR" dirty="0" err="1">
                <a:solidFill>
                  <a:srgbClr val="FF0000"/>
                </a:solidFill>
              </a:rPr>
              <a:t>Supresyon</a:t>
            </a:r>
            <a:endParaRPr lang="tr-TR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tr-TR" dirty="0">
              <a:solidFill>
                <a:srgbClr val="FF0000"/>
              </a:solidFill>
            </a:endParaRPr>
          </a:p>
          <a:p>
            <a:pPr algn="just"/>
            <a:r>
              <a:rPr lang="tr-TR" dirty="0" err="1"/>
              <a:t>Kortikosteroidler</a:t>
            </a:r>
            <a:r>
              <a:rPr lang="tr-TR" dirty="0"/>
              <a:t> 2 haftadan fazla uygulandığında ortaya çıkabilir</a:t>
            </a:r>
          </a:p>
          <a:p>
            <a:pPr marL="0" indent="0" algn="just">
              <a:buNone/>
            </a:pPr>
            <a:r>
              <a:rPr lang="tr-TR" dirty="0"/>
              <a:t> </a:t>
            </a:r>
          </a:p>
          <a:p>
            <a:pPr algn="just"/>
            <a:r>
              <a:rPr lang="tr-TR" dirty="0"/>
              <a:t>Tedavi uzarsa, hastaya </a:t>
            </a:r>
            <a:r>
              <a:rPr lang="tr-TR" dirty="0" err="1"/>
              <a:t>minor</a:t>
            </a:r>
            <a:r>
              <a:rPr lang="tr-TR" dirty="0"/>
              <a:t> stres (24-48 saat boyunca iki kat doz artışı) veya şiddetli stres (48-72 saat boyunca on kat doz artışı) zamanlarında uygun destek tedavisi </a:t>
            </a:r>
          </a:p>
          <a:p>
            <a:pPr marL="0" indent="0" algn="just">
              <a:buNone/>
            </a:pPr>
            <a:endParaRPr lang="tr-TR" dirty="0"/>
          </a:p>
          <a:p>
            <a:pPr algn="just"/>
            <a:r>
              <a:rPr lang="tr-TR" dirty="0" err="1"/>
              <a:t>Kortikosteroid</a:t>
            </a:r>
            <a:r>
              <a:rPr lang="tr-TR" dirty="0"/>
              <a:t> dozu azaltılacaksa, yavaşça azaltılmalıdır. Tedavi durdurulacaksa doz azaltma süreci yavaş olmalı</a:t>
            </a:r>
          </a:p>
          <a:p>
            <a:pPr algn="just"/>
            <a:endParaRPr lang="tr-TR" dirty="0"/>
          </a:p>
          <a:p>
            <a:pPr algn="just"/>
            <a:r>
              <a:rPr lang="tr-TR" dirty="0"/>
              <a:t>Doz çok hızlı bir şekilde azalırsa, hastalık belirtileri yeniden ortaya çıkabilir veya belirtilerin şiddeti artabilir</a:t>
            </a:r>
          </a:p>
          <a:p>
            <a:pPr marL="0" indent="0"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69253110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D5B93A86-6F01-EB4A-B11F-C0DF502002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8344" y="674914"/>
            <a:ext cx="10972800" cy="5573485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tr-TR" dirty="0" err="1">
                <a:solidFill>
                  <a:srgbClr val="FF0000"/>
                </a:solidFill>
                <a:latin typeface="+mn-lt"/>
              </a:rPr>
              <a:t>Kontrendikasyonlar</a:t>
            </a:r>
            <a:r>
              <a:rPr lang="tr-TR" dirty="0">
                <a:solidFill>
                  <a:srgbClr val="FF0000"/>
                </a:solidFill>
                <a:latin typeface="+mn-lt"/>
              </a:rPr>
              <a:t> ve Uyarılar</a:t>
            </a:r>
          </a:p>
          <a:p>
            <a:pPr marL="0" indent="0" algn="just">
              <a:buNone/>
            </a:pPr>
            <a:r>
              <a:rPr lang="tr-TR" dirty="0">
                <a:solidFill>
                  <a:srgbClr val="FF0000"/>
                </a:solidFill>
                <a:latin typeface="+mn-lt"/>
              </a:rPr>
              <a:t>A. Özel Uyarılar</a:t>
            </a:r>
          </a:p>
          <a:p>
            <a:pPr marL="0" indent="0" algn="just">
              <a:buNone/>
            </a:pPr>
            <a:endParaRPr lang="tr-TR" dirty="0">
              <a:latin typeface="+mn-lt"/>
            </a:endParaRPr>
          </a:p>
          <a:p>
            <a:pPr algn="just"/>
            <a:r>
              <a:rPr lang="tr-TR" dirty="0" err="1">
                <a:latin typeface="+mn-lt"/>
              </a:rPr>
              <a:t>Glukokortikoid</a:t>
            </a:r>
            <a:r>
              <a:rPr lang="tr-TR" dirty="0">
                <a:latin typeface="+mn-lt"/>
              </a:rPr>
              <a:t> kullanan hastalar </a:t>
            </a:r>
            <a:r>
              <a:rPr lang="tr-TR" dirty="0" err="1">
                <a:latin typeface="+mn-lt"/>
              </a:rPr>
              <a:t>hiperglisemi</a:t>
            </a:r>
            <a:r>
              <a:rPr lang="tr-TR" dirty="0">
                <a:latin typeface="+mn-lt"/>
              </a:rPr>
              <a:t>, glikozüri, ödem veya hipertansiyon ile sodyum tutulumu, </a:t>
            </a:r>
            <a:r>
              <a:rPr lang="tr-TR" dirty="0" err="1">
                <a:latin typeface="+mn-lt"/>
              </a:rPr>
              <a:t>hipokalemi</a:t>
            </a:r>
            <a:r>
              <a:rPr lang="tr-TR" dirty="0">
                <a:latin typeface="+mn-lt"/>
              </a:rPr>
              <a:t>, </a:t>
            </a:r>
            <a:r>
              <a:rPr lang="tr-TR" dirty="0" err="1">
                <a:latin typeface="+mn-lt"/>
              </a:rPr>
              <a:t>peptik</a:t>
            </a:r>
            <a:r>
              <a:rPr lang="tr-TR" dirty="0">
                <a:latin typeface="+mn-lt"/>
              </a:rPr>
              <a:t> ülser, osteoporoz ve gizli enfeksiyonlar açısından dikkatle izlenmeli</a:t>
            </a:r>
          </a:p>
          <a:p>
            <a:pPr algn="just"/>
            <a:endParaRPr lang="tr-TR" dirty="0">
              <a:latin typeface="+mn-lt"/>
            </a:endParaRPr>
          </a:p>
          <a:p>
            <a:pPr algn="just"/>
            <a:r>
              <a:rPr lang="tr-TR" dirty="0">
                <a:latin typeface="+mn-lt"/>
              </a:rPr>
              <a:t>Doz mümkün olduğunca düşük tutulmalıdır</a:t>
            </a:r>
          </a:p>
          <a:p>
            <a:pPr algn="just"/>
            <a:endParaRPr lang="tr-TR" dirty="0">
              <a:latin typeface="+mn-lt"/>
            </a:endParaRPr>
          </a:p>
          <a:p>
            <a:pPr algn="just"/>
            <a:r>
              <a:rPr lang="tr-TR" dirty="0">
                <a:latin typeface="+mn-lt"/>
              </a:rPr>
              <a:t>Nispeten düşük dozlarda </a:t>
            </a:r>
            <a:r>
              <a:rPr lang="tr-TR" dirty="0" err="1">
                <a:latin typeface="+mn-lt"/>
              </a:rPr>
              <a:t>kortikosteroid</a:t>
            </a:r>
            <a:r>
              <a:rPr lang="tr-TR" dirty="0">
                <a:latin typeface="+mn-lt"/>
              </a:rPr>
              <a:t> ile tedavi edilen hastalarda, stres durumlarında, cerrahi prosedürlerde, eş zamanlı hastalık veya kaza geçirilmesi gibi durumlarda, ek tedavi gerekebilir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389254106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AF66F83F-C9CE-4641-A47E-ED23BE76A9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8513" y="1295401"/>
            <a:ext cx="10196059" cy="4430485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tr-TR" dirty="0">
                <a:solidFill>
                  <a:srgbClr val="FF0000"/>
                </a:solidFill>
              </a:rPr>
              <a:t>B. </a:t>
            </a:r>
            <a:r>
              <a:rPr lang="tr-TR" dirty="0" err="1">
                <a:solidFill>
                  <a:srgbClr val="FF0000"/>
                </a:solidFill>
              </a:rPr>
              <a:t>Kontrendikasyonlar</a:t>
            </a:r>
            <a:endParaRPr lang="tr-TR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tr-TR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tr-TR" dirty="0" err="1"/>
              <a:t>Glukokortikoidler</a:t>
            </a:r>
            <a:r>
              <a:rPr lang="tr-TR" dirty="0"/>
              <a:t>, </a:t>
            </a:r>
            <a:endParaRPr lang="tr-TR" dirty="0" smtClean="0"/>
          </a:p>
          <a:p>
            <a:pPr marL="0" indent="0" algn="just"/>
            <a:r>
              <a:rPr lang="tr-TR" dirty="0" err="1" smtClean="0"/>
              <a:t>peptik</a:t>
            </a:r>
            <a:r>
              <a:rPr lang="tr-TR" dirty="0" smtClean="0"/>
              <a:t> </a:t>
            </a:r>
            <a:r>
              <a:rPr lang="tr-TR" dirty="0"/>
              <a:t>ülser, </a:t>
            </a:r>
            <a:endParaRPr lang="tr-TR" dirty="0" smtClean="0"/>
          </a:p>
          <a:p>
            <a:pPr marL="0" indent="0" algn="just"/>
            <a:r>
              <a:rPr lang="tr-TR" dirty="0" smtClean="0"/>
              <a:t>kalp </a:t>
            </a:r>
            <a:r>
              <a:rPr lang="tr-TR" dirty="0"/>
              <a:t>hastalığı veya kalp yetmezliği olan hipertansiyonlu hastalarda, </a:t>
            </a:r>
            <a:endParaRPr lang="tr-TR" dirty="0" smtClean="0"/>
          </a:p>
          <a:p>
            <a:pPr marL="0" indent="0" algn="just"/>
            <a:r>
              <a:rPr lang="tr-TR" dirty="0" err="1" smtClean="0"/>
              <a:t>varicella</a:t>
            </a:r>
            <a:r>
              <a:rPr lang="tr-TR" dirty="0" smtClean="0"/>
              <a:t> </a:t>
            </a:r>
            <a:r>
              <a:rPr lang="tr-TR" dirty="0"/>
              <a:t>tüberküloz gibi </a:t>
            </a:r>
            <a:r>
              <a:rPr lang="tr-TR" dirty="0" err="1"/>
              <a:t>enfeksiyöz</a:t>
            </a:r>
            <a:r>
              <a:rPr lang="tr-TR" dirty="0"/>
              <a:t> hastalıklar, </a:t>
            </a:r>
            <a:endParaRPr lang="tr-TR" dirty="0" smtClean="0"/>
          </a:p>
          <a:p>
            <a:pPr marL="0" indent="0" algn="just"/>
            <a:r>
              <a:rPr lang="tr-TR" dirty="0" smtClean="0"/>
              <a:t>psikozlar</a:t>
            </a:r>
            <a:r>
              <a:rPr lang="tr-TR" dirty="0"/>
              <a:t>, </a:t>
            </a:r>
            <a:endParaRPr lang="tr-TR" dirty="0" smtClean="0"/>
          </a:p>
          <a:p>
            <a:pPr marL="0" indent="0" algn="just"/>
            <a:r>
              <a:rPr lang="tr-TR" dirty="0" smtClean="0"/>
              <a:t>diyabet</a:t>
            </a:r>
            <a:r>
              <a:rPr lang="tr-TR" dirty="0"/>
              <a:t>, </a:t>
            </a:r>
            <a:endParaRPr lang="tr-TR" dirty="0" smtClean="0"/>
          </a:p>
          <a:p>
            <a:pPr marL="0" indent="0" algn="just"/>
            <a:r>
              <a:rPr lang="tr-TR" dirty="0" smtClean="0"/>
              <a:t>osteoporoz </a:t>
            </a:r>
          </a:p>
          <a:p>
            <a:pPr marL="0" indent="0" algn="just"/>
            <a:r>
              <a:rPr lang="tr-TR" dirty="0" smtClean="0"/>
              <a:t>glokom </a:t>
            </a:r>
            <a:r>
              <a:rPr lang="tr-TR" dirty="0"/>
              <a:t>hastalarında dikkatli kullanılmalı!</a:t>
            </a:r>
          </a:p>
        </p:txBody>
      </p:sp>
    </p:spTree>
    <p:extLst>
      <p:ext uri="{BB962C8B-B14F-4D97-AF65-F5344CB8AC3E}">
        <p14:creationId xmlns="" xmlns:p14="http://schemas.microsoft.com/office/powerpoint/2010/main" val="56260160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6D353494-AE21-AD4E-AF34-450B89E121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5855" y="1029661"/>
            <a:ext cx="10065431" cy="566505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dirty="0">
                <a:solidFill>
                  <a:srgbClr val="FF0000"/>
                </a:solidFill>
              </a:rPr>
              <a:t>İlaç ve Doz Şeması Seçimi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>
                <a:solidFill>
                  <a:srgbClr val="FF0000"/>
                </a:solidFill>
              </a:rPr>
              <a:t>A. ACTH ve </a:t>
            </a:r>
            <a:r>
              <a:rPr lang="tr-TR" dirty="0" err="1">
                <a:solidFill>
                  <a:srgbClr val="FF0000"/>
                </a:solidFill>
              </a:rPr>
              <a:t>Adrenokortikal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Steroidlerin</a:t>
            </a:r>
            <a:r>
              <a:rPr lang="tr-TR" dirty="0">
                <a:solidFill>
                  <a:srgbClr val="FF0000"/>
                </a:solidFill>
              </a:rPr>
              <a:t> karşılaştırması</a:t>
            </a:r>
          </a:p>
          <a:p>
            <a:pPr marL="0" indent="0" algn="just">
              <a:buNone/>
            </a:pPr>
            <a:endParaRPr lang="tr-TR" dirty="0">
              <a:solidFill>
                <a:srgbClr val="FF0000"/>
              </a:solidFill>
            </a:endParaRPr>
          </a:p>
          <a:p>
            <a:pPr algn="just"/>
            <a:r>
              <a:rPr lang="tr-TR" dirty="0"/>
              <a:t>Adrenalleri normal hastalarda, ACTH, </a:t>
            </a:r>
            <a:r>
              <a:rPr lang="tr-TR" dirty="0" err="1"/>
              <a:t>endojen</a:t>
            </a:r>
            <a:r>
              <a:rPr lang="tr-TR" dirty="0"/>
              <a:t> </a:t>
            </a:r>
            <a:r>
              <a:rPr lang="tr-TR" dirty="0" err="1"/>
              <a:t>kortizol</a:t>
            </a:r>
            <a:r>
              <a:rPr lang="tr-TR" dirty="0"/>
              <a:t> üretimini indüklemek için eskiden kullanılmıştır, ancak </a:t>
            </a:r>
            <a:r>
              <a:rPr lang="tr-TR" dirty="0" err="1"/>
              <a:t>androjenlerde</a:t>
            </a:r>
            <a:r>
              <a:rPr lang="tr-TR" dirty="0"/>
              <a:t> bir artış istendiği durumlar dışında, ACTH  </a:t>
            </a:r>
            <a:r>
              <a:rPr lang="tr-TR" dirty="0" err="1"/>
              <a:t>terapötik</a:t>
            </a:r>
            <a:r>
              <a:rPr lang="tr-TR" dirty="0"/>
              <a:t> bir ajan olarak kullanılmamaktadır</a:t>
            </a:r>
          </a:p>
          <a:p>
            <a:pPr marL="0" indent="0" algn="just">
              <a:buNone/>
            </a:pPr>
            <a:endParaRPr lang="tr-TR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274045002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E259C34D-2ACD-7A4A-879A-DF92D4F577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1426" y="287867"/>
            <a:ext cx="9836831" cy="569322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1800" dirty="0">
                <a:solidFill>
                  <a:srgbClr val="FF0000"/>
                </a:solidFill>
              </a:rPr>
              <a:t>B. </a:t>
            </a:r>
            <a:r>
              <a:rPr lang="tr-TR" sz="2400" dirty="0" err="1">
                <a:solidFill>
                  <a:srgbClr val="FF0000"/>
                </a:solidFill>
              </a:rPr>
              <a:t>Dozlam</a:t>
            </a:r>
            <a:endParaRPr lang="tr-TR" sz="2400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tr-TR" sz="2400" dirty="0">
              <a:solidFill>
                <a:srgbClr val="FF0000"/>
              </a:solidFill>
            </a:endParaRPr>
          </a:p>
          <a:p>
            <a:pPr algn="just"/>
            <a:r>
              <a:rPr lang="tr-TR" sz="2400" dirty="0"/>
              <a:t> Bazı hastalıklarda, istenen </a:t>
            </a:r>
            <a:r>
              <a:rPr lang="tr-TR" sz="2400" dirty="0" err="1"/>
              <a:t>terapötik</a:t>
            </a:r>
            <a:r>
              <a:rPr lang="tr-TR" sz="2400" dirty="0"/>
              <a:t> etkinin sürdürülmesi için gereken miktar, başlangıç etkisini elde etmek için gereken miktardan daha az olabilir</a:t>
            </a:r>
          </a:p>
          <a:p>
            <a:pPr algn="just"/>
            <a:endParaRPr lang="tr-TR" sz="2400" dirty="0"/>
          </a:p>
          <a:p>
            <a:pPr algn="just"/>
            <a:r>
              <a:rPr lang="tr-TR" sz="2400" dirty="0" err="1"/>
              <a:t>ACTH'yi</a:t>
            </a:r>
            <a:r>
              <a:rPr lang="tr-TR" sz="2400" dirty="0"/>
              <a:t> baskılamak için yüksek plazma </a:t>
            </a:r>
            <a:r>
              <a:rPr lang="tr-TR" sz="2400" dirty="0" err="1"/>
              <a:t>kortikosteroid</a:t>
            </a:r>
            <a:r>
              <a:rPr lang="tr-TR" sz="2400" dirty="0"/>
              <a:t> seviyelerini korumak gerektiğinde, yavaş emilen bir </a:t>
            </a:r>
            <a:r>
              <a:rPr lang="tr-TR" sz="2400" dirty="0" err="1"/>
              <a:t>parenteral</a:t>
            </a:r>
            <a:r>
              <a:rPr lang="tr-TR" sz="2400" dirty="0"/>
              <a:t> preparat veya sık aralıklarla uygulanan düşük doz  oral uygulamalar gerekli</a:t>
            </a:r>
          </a:p>
          <a:p>
            <a:pPr marL="0" indent="0" algn="just">
              <a:buNone/>
            </a:pPr>
            <a:endParaRPr lang="tr-TR" sz="2400" dirty="0"/>
          </a:p>
          <a:p>
            <a:pPr algn="just"/>
            <a:r>
              <a:rPr lang="tr-TR" sz="2400" dirty="0"/>
              <a:t>Hayati organları etkileyen şiddetli </a:t>
            </a:r>
            <a:r>
              <a:rPr lang="tr-TR" sz="2400" dirty="0" err="1"/>
              <a:t>otoimmün</a:t>
            </a:r>
            <a:r>
              <a:rPr lang="tr-TR" sz="2400" dirty="0"/>
              <a:t> hastalıklar agresif bir şekilde tedavi edilmeli, </a:t>
            </a:r>
            <a:r>
              <a:rPr lang="tr-TR" sz="2400" dirty="0" err="1"/>
              <a:t>immun</a:t>
            </a:r>
            <a:r>
              <a:rPr lang="tr-TR" sz="2400" dirty="0"/>
              <a:t> kompleks </a:t>
            </a:r>
            <a:r>
              <a:rPr lang="tr-TR" sz="2400" dirty="0" err="1"/>
              <a:t>depositlerinin</a:t>
            </a:r>
            <a:r>
              <a:rPr lang="tr-TR" sz="2400" dirty="0"/>
              <a:t> birikmesini ve lökosit ve </a:t>
            </a:r>
            <a:r>
              <a:rPr lang="tr-TR" sz="2400" dirty="0" err="1"/>
              <a:t>makrofaj</a:t>
            </a:r>
            <a:r>
              <a:rPr lang="tr-TR" sz="2400" dirty="0"/>
              <a:t> akışını azaltmak için bölünmüş dozlarda 1 mg/kg/gün </a:t>
            </a:r>
            <a:r>
              <a:rPr lang="tr-TR" sz="2400" dirty="0" err="1"/>
              <a:t>prednizon</a:t>
            </a:r>
            <a:r>
              <a:rPr lang="tr-TR" sz="2400" dirty="0"/>
              <a:t> gereklidir</a:t>
            </a:r>
          </a:p>
          <a:p>
            <a:pPr algn="just"/>
            <a:endParaRPr lang="tr-TR" sz="2400" dirty="0"/>
          </a:p>
          <a:p>
            <a:pPr algn="just"/>
            <a:r>
              <a:rPr lang="tr-TR" sz="2400" dirty="0"/>
              <a:t>Yüksek dozlarda kullanım için ilaç </a:t>
            </a:r>
            <a:r>
              <a:rPr lang="tr-TR" sz="2400" dirty="0" err="1"/>
              <a:t>seçiliminde</a:t>
            </a:r>
            <a:r>
              <a:rPr lang="tr-TR" sz="2400" dirty="0"/>
              <a:t>, düşük </a:t>
            </a:r>
            <a:r>
              <a:rPr lang="tr-TR" sz="2400" dirty="0" err="1"/>
              <a:t>mineralokortikoid</a:t>
            </a:r>
            <a:r>
              <a:rPr lang="tr-TR" sz="2400" dirty="0"/>
              <a:t> etkisi olan, orta derecede etkili sentetik </a:t>
            </a:r>
            <a:r>
              <a:rPr lang="tr-TR" sz="2400" dirty="0" err="1"/>
              <a:t>steroid</a:t>
            </a:r>
            <a:r>
              <a:rPr lang="tr-TR" sz="2400" dirty="0"/>
              <a:t> kullanımı önerilir</a:t>
            </a:r>
          </a:p>
        </p:txBody>
      </p:sp>
    </p:spTree>
    <p:extLst>
      <p:ext uri="{BB962C8B-B14F-4D97-AF65-F5344CB8AC3E}">
        <p14:creationId xmlns="" xmlns:p14="http://schemas.microsoft.com/office/powerpoint/2010/main" val="662688907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118C8FB6-6AF4-6543-B052-F3E40854B7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5429" y="772886"/>
            <a:ext cx="9165771" cy="5845627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tr-TR" dirty="0">
                <a:solidFill>
                  <a:srgbClr val="FF0000"/>
                </a:solidFill>
              </a:rPr>
              <a:t>C. Özel Dozaj Formları</a:t>
            </a:r>
          </a:p>
          <a:p>
            <a:pPr marL="0" indent="0" algn="just">
              <a:buNone/>
            </a:pPr>
            <a:endParaRPr lang="tr-TR" dirty="0">
              <a:solidFill>
                <a:srgbClr val="FF0000"/>
              </a:solidFill>
            </a:endParaRPr>
          </a:p>
          <a:p>
            <a:pPr algn="just"/>
            <a:r>
              <a:rPr lang="tr-TR" dirty="0"/>
              <a:t>Cilt hastalıkları için </a:t>
            </a:r>
            <a:r>
              <a:rPr lang="tr-TR" dirty="0" err="1"/>
              <a:t>topikal</a:t>
            </a:r>
            <a:r>
              <a:rPr lang="tr-TR" dirty="0"/>
              <a:t> preparatlar, göz hastalığı için </a:t>
            </a:r>
            <a:r>
              <a:rPr lang="tr-TR" dirty="0" err="1"/>
              <a:t>oftalmik</a:t>
            </a:r>
            <a:r>
              <a:rPr lang="tr-TR" dirty="0"/>
              <a:t> formlar, eklem hastalığı için </a:t>
            </a:r>
            <a:r>
              <a:rPr lang="tr-TR" dirty="0" err="1"/>
              <a:t>intra-artiküler</a:t>
            </a:r>
            <a:r>
              <a:rPr lang="tr-TR" dirty="0"/>
              <a:t> enjeksiyonlar, astım için </a:t>
            </a:r>
            <a:r>
              <a:rPr lang="tr-TR" dirty="0" err="1"/>
              <a:t>inhale</a:t>
            </a:r>
            <a:r>
              <a:rPr lang="tr-TR" dirty="0"/>
              <a:t> </a:t>
            </a:r>
            <a:r>
              <a:rPr lang="tr-TR" dirty="0" err="1"/>
              <a:t>steroidler</a:t>
            </a:r>
            <a:r>
              <a:rPr lang="tr-TR" dirty="0"/>
              <a:t> ve </a:t>
            </a:r>
            <a:r>
              <a:rPr lang="tr-TR" dirty="0" err="1"/>
              <a:t>ülseratif</a:t>
            </a:r>
            <a:r>
              <a:rPr lang="tr-TR" dirty="0"/>
              <a:t> kolit için </a:t>
            </a:r>
            <a:r>
              <a:rPr lang="tr-TR" dirty="0" err="1"/>
              <a:t>hidrokortizon</a:t>
            </a:r>
            <a:r>
              <a:rPr lang="tr-TR" dirty="0"/>
              <a:t> </a:t>
            </a:r>
            <a:r>
              <a:rPr lang="tr-TR" dirty="0" err="1"/>
              <a:t>enemaları</a:t>
            </a:r>
            <a:r>
              <a:rPr lang="tr-TR" dirty="0"/>
              <a:t> ile düşük sistemik etki</a:t>
            </a:r>
          </a:p>
          <a:p>
            <a:pPr algn="just"/>
            <a:endParaRPr lang="tr-TR" dirty="0"/>
          </a:p>
          <a:p>
            <a:pPr algn="just"/>
            <a:r>
              <a:rPr lang="tr-TR" dirty="0" err="1"/>
              <a:t>Beklometazon</a:t>
            </a:r>
            <a:r>
              <a:rPr lang="tr-TR" dirty="0"/>
              <a:t> </a:t>
            </a:r>
            <a:r>
              <a:rPr lang="tr-TR" dirty="0" err="1"/>
              <a:t>dipropionat</a:t>
            </a:r>
            <a:r>
              <a:rPr lang="tr-TR" dirty="0"/>
              <a:t> ve diğer bazı </a:t>
            </a:r>
            <a:r>
              <a:rPr lang="tr-TR" dirty="0" err="1"/>
              <a:t>glukokortikoidler</a:t>
            </a:r>
            <a:r>
              <a:rPr lang="tr-TR" dirty="0"/>
              <a:t> astım tedavisinde etkili</a:t>
            </a:r>
          </a:p>
          <a:p>
            <a:pPr marL="0" indent="0" algn="just">
              <a:buNone/>
            </a:pPr>
            <a:endParaRPr lang="tr-TR" dirty="0"/>
          </a:p>
          <a:p>
            <a:pPr algn="just"/>
            <a:r>
              <a:rPr lang="tr-TR" dirty="0" err="1"/>
              <a:t>Beklometazon</a:t>
            </a:r>
            <a:r>
              <a:rPr lang="tr-TR" dirty="0"/>
              <a:t> </a:t>
            </a:r>
            <a:r>
              <a:rPr lang="tr-TR" dirty="0" err="1"/>
              <a:t>dipropionat</a:t>
            </a:r>
            <a:r>
              <a:rPr lang="tr-TR" dirty="0"/>
              <a:t>, </a:t>
            </a:r>
            <a:r>
              <a:rPr lang="tr-TR" dirty="0" err="1"/>
              <a:t>triamsinolon</a:t>
            </a:r>
            <a:r>
              <a:rPr lang="tr-TR" dirty="0"/>
              <a:t> </a:t>
            </a:r>
            <a:r>
              <a:rPr lang="tr-TR" dirty="0" err="1"/>
              <a:t>asetonid</a:t>
            </a:r>
            <a:r>
              <a:rPr lang="tr-TR" dirty="0"/>
              <a:t>, </a:t>
            </a:r>
            <a:r>
              <a:rPr lang="tr-TR" dirty="0" err="1"/>
              <a:t>budesonid</a:t>
            </a:r>
            <a:r>
              <a:rPr lang="tr-TR" dirty="0"/>
              <a:t>, </a:t>
            </a:r>
            <a:r>
              <a:rPr lang="tr-TR" dirty="0" err="1"/>
              <a:t>flunisolid</a:t>
            </a:r>
            <a:r>
              <a:rPr lang="tr-TR" dirty="0"/>
              <a:t> ve diğerleri, alerjik </a:t>
            </a:r>
            <a:r>
              <a:rPr lang="tr-TR" dirty="0" err="1"/>
              <a:t>rinitin</a:t>
            </a:r>
            <a:r>
              <a:rPr lang="tr-TR" dirty="0"/>
              <a:t> </a:t>
            </a:r>
            <a:r>
              <a:rPr lang="tr-TR" dirty="0" err="1"/>
              <a:t>topikal</a:t>
            </a:r>
            <a:r>
              <a:rPr lang="tr-TR" dirty="0"/>
              <a:t> tedavisi için nazal spreyler şeklinde bulunmakta</a:t>
            </a:r>
          </a:p>
          <a:p>
            <a:pPr marL="0" indent="0" algn="just">
              <a:buNone/>
            </a:pPr>
            <a:endParaRPr lang="tr-TR" dirty="0"/>
          </a:p>
          <a:p>
            <a:pPr algn="just"/>
            <a:r>
              <a:rPr lang="tr-TR" dirty="0"/>
              <a:t>Merhemler, kremler, losyonlar ve spreylerde yer alan </a:t>
            </a:r>
            <a:r>
              <a:rPr lang="tr-TR" dirty="0" err="1"/>
              <a:t>kortikosteroidler</a:t>
            </a:r>
            <a:r>
              <a:rPr lang="tr-TR" dirty="0"/>
              <a:t> dermatolojide kullanılmakta</a:t>
            </a:r>
          </a:p>
          <a:p>
            <a:pPr marL="0" indent="0" algn="just">
              <a:buNone/>
            </a:pPr>
            <a:endParaRPr lang="tr-TR" dirty="0"/>
          </a:p>
          <a:p>
            <a:pPr algn="just"/>
            <a:r>
              <a:rPr lang="tr-TR" dirty="0"/>
              <a:t>Son dönemde, </a:t>
            </a:r>
            <a:r>
              <a:rPr lang="tr-TR" dirty="0" err="1"/>
              <a:t>addison</a:t>
            </a:r>
            <a:r>
              <a:rPr lang="tr-TR" dirty="0"/>
              <a:t> ve </a:t>
            </a:r>
            <a:r>
              <a:rPr lang="tr-TR" dirty="0" err="1"/>
              <a:t>konjenital</a:t>
            </a:r>
            <a:r>
              <a:rPr lang="tr-TR" dirty="0"/>
              <a:t> adrenal </a:t>
            </a:r>
            <a:r>
              <a:rPr lang="tr-TR" dirty="0" err="1"/>
              <a:t>hiperplazi</a:t>
            </a:r>
            <a:r>
              <a:rPr lang="tr-TR" dirty="0"/>
              <a:t> hastalarının </a:t>
            </a:r>
            <a:r>
              <a:rPr lang="tr-TR" dirty="0" err="1"/>
              <a:t>replasman</a:t>
            </a:r>
            <a:r>
              <a:rPr lang="tr-TR" dirty="0"/>
              <a:t> tedavisi için geliştirilen zamana bağlı salınım gösteren </a:t>
            </a:r>
            <a:r>
              <a:rPr lang="tr-TR" dirty="0" err="1"/>
              <a:t>hidrokortizon</a:t>
            </a:r>
            <a:r>
              <a:rPr lang="tr-TR" dirty="0"/>
              <a:t> tabletleri </a:t>
            </a:r>
          </a:p>
        </p:txBody>
      </p:sp>
    </p:spTree>
    <p:extLst>
      <p:ext uri="{BB962C8B-B14F-4D97-AF65-F5344CB8AC3E}">
        <p14:creationId xmlns="" xmlns:p14="http://schemas.microsoft.com/office/powerpoint/2010/main" val="35725416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="" xmlns:a16="http://schemas.microsoft.com/office/drawing/2014/main" id="{6B529130-F4D2-9640-BEA9-6F7EAB0D84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925158"/>
            <a:ext cx="9404723" cy="928090"/>
          </a:xfrm>
        </p:spPr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ADRENOKORTİKOSTEROİDLER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C8DD23BE-8893-0B4A-B274-A1A3AF0BE2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5130" y="1988372"/>
            <a:ext cx="10316912" cy="4195481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tr-TR" dirty="0"/>
              <a:t>Adrenal korteks</a:t>
            </a:r>
          </a:p>
          <a:p>
            <a:endParaRPr lang="tr-TR" dirty="0"/>
          </a:p>
          <a:p>
            <a:pPr marL="0" indent="0" algn="just">
              <a:buNone/>
            </a:pPr>
            <a:r>
              <a:rPr lang="tr-TR" dirty="0" err="1"/>
              <a:t>Hormonal</a:t>
            </a:r>
            <a:r>
              <a:rPr lang="tr-TR" dirty="0"/>
              <a:t> </a:t>
            </a:r>
            <a:r>
              <a:rPr lang="tr-TR" dirty="0" err="1" smtClean="0"/>
              <a:t>steroidler</a:t>
            </a:r>
            <a:r>
              <a:rPr lang="tr-TR" dirty="0"/>
              <a:t>;</a:t>
            </a:r>
            <a:r>
              <a:rPr lang="tr-TR" dirty="0" smtClean="0"/>
              <a:t>   </a:t>
            </a:r>
          </a:p>
          <a:p>
            <a:pPr marL="0" indent="0" algn="just">
              <a:buNone/>
            </a:pPr>
            <a:r>
              <a:rPr lang="tr-TR" dirty="0" err="1" smtClean="0">
                <a:solidFill>
                  <a:srgbClr val="FF0000"/>
                </a:solidFill>
              </a:rPr>
              <a:t>Glukokortikoidler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/>
              <a:t>(metabolizma ve </a:t>
            </a:r>
            <a:r>
              <a:rPr lang="tr-TR" dirty="0" err="1"/>
              <a:t>immun</a:t>
            </a:r>
            <a:r>
              <a:rPr lang="tr-TR" dirty="0"/>
              <a:t> fonksiyon üzerinde etkili), </a:t>
            </a:r>
            <a:endParaRPr lang="tr-TR" dirty="0" smtClean="0"/>
          </a:p>
          <a:p>
            <a:pPr marL="0" indent="0" algn="just">
              <a:buNone/>
            </a:pPr>
            <a:r>
              <a:rPr lang="tr-TR" dirty="0" err="1" smtClean="0">
                <a:solidFill>
                  <a:srgbClr val="FF0000"/>
                </a:solidFill>
              </a:rPr>
              <a:t>mineralokortikoidler</a:t>
            </a:r>
            <a:r>
              <a:rPr lang="tr-TR" dirty="0" smtClean="0"/>
              <a:t> </a:t>
            </a:r>
            <a:r>
              <a:rPr lang="tr-TR" dirty="0"/>
              <a:t>(tuz tutucu aktiviteye sahip), </a:t>
            </a:r>
            <a:endParaRPr lang="tr-TR" dirty="0" smtClean="0"/>
          </a:p>
          <a:p>
            <a:pPr marL="0" indent="0" algn="just">
              <a:buNone/>
            </a:pPr>
            <a:r>
              <a:rPr lang="tr-TR" dirty="0" smtClean="0"/>
              <a:t>diğerleri </a:t>
            </a:r>
            <a:r>
              <a:rPr lang="tr-TR" dirty="0"/>
              <a:t>(</a:t>
            </a:r>
            <a:r>
              <a:rPr lang="tr-TR" dirty="0" err="1">
                <a:solidFill>
                  <a:srgbClr val="FF0000"/>
                </a:solidFill>
              </a:rPr>
              <a:t>androjenik</a:t>
            </a:r>
            <a:r>
              <a:rPr lang="tr-TR" dirty="0">
                <a:solidFill>
                  <a:srgbClr val="FF0000"/>
                </a:solidFill>
              </a:rPr>
              <a:t> veya  </a:t>
            </a:r>
            <a:r>
              <a:rPr lang="tr-TR" dirty="0" err="1">
                <a:solidFill>
                  <a:srgbClr val="FF0000"/>
                </a:solidFill>
              </a:rPr>
              <a:t>östrojenik</a:t>
            </a:r>
            <a:r>
              <a:rPr lang="tr-TR" dirty="0">
                <a:solidFill>
                  <a:srgbClr val="FF0000"/>
                </a:solidFill>
              </a:rPr>
              <a:t> etkili</a:t>
            </a:r>
            <a:r>
              <a:rPr lang="tr-TR" dirty="0"/>
              <a:t>)</a:t>
            </a:r>
          </a:p>
          <a:p>
            <a:endParaRPr lang="tr-TR" dirty="0"/>
          </a:p>
          <a:p>
            <a:r>
              <a:rPr lang="tr-TR" dirty="0" err="1">
                <a:solidFill>
                  <a:srgbClr val="FF0000"/>
                </a:solidFill>
              </a:rPr>
              <a:t>Kortizol</a:t>
            </a:r>
            <a:r>
              <a:rPr lang="tr-TR" dirty="0"/>
              <a:t>, </a:t>
            </a:r>
            <a:r>
              <a:rPr lang="tr-TR" dirty="0" err="1"/>
              <a:t>major</a:t>
            </a:r>
            <a:r>
              <a:rPr lang="tr-TR" dirty="0"/>
              <a:t> </a:t>
            </a:r>
            <a:r>
              <a:rPr lang="tr-TR" dirty="0" err="1"/>
              <a:t>glukokortikoid</a:t>
            </a:r>
            <a:r>
              <a:rPr lang="tr-TR" dirty="0"/>
              <a:t>  </a:t>
            </a:r>
          </a:p>
          <a:p>
            <a:r>
              <a:rPr lang="tr-TR" dirty="0" err="1">
                <a:solidFill>
                  <a:srgbClr val="FF0000"/>
                </a:solidFill>
              </a:rPr>
              <a:t>Aldosteron</a:t>
            </a:r>
            <a:r>
              <a:rPr lang="tr-TR" dirty="0"/>
              <a:t>, en önemli </a:t>
            </a:r>
            <a:r>
              <a:rPr lang="tr-TR" dirty="0" err="1"/>
              <a:t>mineralokortikoid</a:t>
            </a:r>
            <a:endParaRPr lang="tr-TR" dirty="0"/>
          </a:p>
          <a:p>
            <a:endParaRPr lang="tr-TR" dirty="0"/>
          </a:p>
          <a:p>
            <a:endParaRPr lang="tr-TR" dirty="0"/>
          </a:p>
        </p:txBody>
      </p:sp>
      <p:sp>
        <p:nvSpPr>
          <p:cNvPr id="4" name="Aşağı Ok 3">
            <a:extLst>
              <a:ext uri="{FF2B5EF4-FFF2-40B4-BE49-F238E27FC236}">
                <a16:creationId xmlns="" xmlns:a16="http://schemas.microsoft.com/office/drawing/2014/main" id="{539F0D0F-97BC-E84A-B64F-F69421B57CBB}"/>
              </a:ext>
            </a:extLst>
          </p:cNvPr>
          <p:cNvSpPr/>
          <p:nvPr/>
        </p:nvSpPr>
        <p:spPr>
          <a:xfrm>
            <a:off x="1710466" y="2441986"/>
            <a:ext cx="225910" cy="36576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462989768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="" xmlns:a16="http://schemas.microsoft.com/office/drawing/2014/main" id="{914AD6AA-52CF-5543-B84D-45FD7BAF3B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3312" y="652388"/>
            <a:ext cx="9314317" cy="1400530"/>
          </a:xfrm>
        </p:spPr>
        <p:txBody>
          <a:bodyPr/>
          <a:lstStyle/>
          <a:p>
            <a:r>
              <a:rPr lang="tr-TR" sz="2700" dirty="0">
                <a:solidFill>
                  <a:srgbClr val="FF0000"/>
                </a:solidFill>
              </a:rPr>
              <a:t>MİNERALOKORTİKOİDLER (ALDOSTERON, DEOKSİKORTİKOSTERON, FLUDROKORTİZON)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A2671105-018C-6C40-BE3F-9604D02665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0230" y="2248860"/>
            <a:ext cx="11038114" cy="4195481"/>
          </a:xfrm>
        </p:spPr>
        <p:txBody>
          <a:bodyPr>
            <a:normAutofit/>
          </a:bodyPr>
          <a:lstStyle/>
          <a:p>
            <a:r>
              <a:rPr lang="tr-TR" dirty="0"/>
              <a:t>İnsanlarda en önemli </a:t>
            </a:r>
            <a:r>
              <a:rPr lang="tr-TR" dirty="0" err="1"/>
              <a:t>mineralokortikoid</a:t>
            </a:r>
            <a:r>
              <a:rPr lang="tr-TR" dirty="0"/>
              <a:t> </a:t>
            </a:r>
            <a:r>
              <a:rPr lang="tr-TR" dirty="0" err="1">
                <a:solidFill>
                  <a:srgbClr val="FF0000"/>
                </a:solidFill>
              </a:rPr>
              <a:t>aldosterondur</a:t>
            </a:r>
            <a:r>
              <a:rPr lang="tr-TR" dirty="0"/>
              <a:t>, ancak az miktarda </a:t>
            </a:r>
            <a:r>
              <a:rPr lang="tr-TR" dirty="0" err="1">
                <a:solidFill>
                  <a:srgbClr val="FF0000"/>
                </a:solidFill>
              </a:rPr>
              <a:t>deoksikortikosteron</a:t>
            </a:r>
            <a:r>
              <a:rPr lang="tr-TR" dirty="0">
                <a:solidFill>
                  <a:srgbClr val="FF0000"/>
                </a:solidFill>
              </a:rPr>
              <a:t> (DOC) </a:t>
            </a:r>
            <a:r>
              <a:rPr lang="tr-TR" dirty="0"/>
              <a:t>da üretilmekte ve salınmakta</a:t>
            </a:r>
          </a:p>
          <a:p>
            <a:endParaRPr lang="tr-TR" dirty="0"/>
          </a:p>
          <a:p>
            <a:r>
              <a:rPr lang="tr-TR" dirty="0"/>
              <a:t>Sentetik bir </a:t>
            </a:r>
            <a:r>
              <a:rPr lang="tr-TR" dirty="0" err="1"/>
              <a:t>kortikosteroid</a:t>
            </a:r>
            <a:r>
              <a:rPr lang="tr-TR" dirty="0"/>
              <a:t> olan </a:t>
            </a:r>
            <a:r>
              <a:rPr lang="tr-TR" dirty="0" err="1">
                <a:solidFill>
                  <a:srgbClr val="FF0000"/>
                </a:solidFill>
              </a:rPr>
              <a:t>fludrokortizon</a:t>
            </a:r>
            <a:r>
              <a:rPr lang="tr-TR" dirty="0"/>
              <a:t>, en sık reçete edilen tuz tutucu hormondur</a:t>
            </a:r>
          </a:p>
        </p:txBody>
      </p:sp>
    </p:spTree>
    <p:extLst>
      <p:ext uri="{BB962C8B-B14F-4D97-AF65-F5344CB8AC3E}">
        <p14:creationId xmlns="" xmlns:p14="http://schemas.microsoft.com/office/powerpoint/2010/main" val="1720833399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="" xmlns:a16="http://schemas.microsoft.com/office/drawing/2014/main" id="{63696FD7-7A22-9849-92CA-C53A3FF95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5339" y="609601"/>
            <a:ext cx="9404723" cy="1400530"/>
          </a:xfrm>
        </p:spPr>
        <p:txBody>
          <a:bodyPr>
            <a:normAutofit fontScale="90000"/>
          </a:bodyPr>
          <a:lstStyle/>
          <a:p>
            <a:r>
              <a:rPr lang="tr-TR" dirty="0" err="1">
                <a:solidFill>
                  <a:srgbClr val="FF0000"/>
                </a:solidFill>
              </a:rPr>
              <a:t>Aldosteron</a:t>
            </a: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12F5A6C0-E78E-2945-B35A-00CC45D7DA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0230" y="1796143"/>
            <a:ext cx="10809514" cy="4582885"/>
          </a:xfrm>
        </p:spPr>
        <p:txBody>
          <a:bodyPr>
            <a:normAutofit fontScale="92500"/>
          </a:bodyPr>
          <a:lstStyle/>
          <a:p>
            <a:pPr algn="just"/>
            <a:r>
              <a:rPr lang="tr-TR" dirty="0" err="1"/>
              <a:t>Aldosteron</a:t>
            </a:r>
            <a:r>
              <a:rPr lang="tr-TR" dirty="0"/>
              <a:t> esas olarak adrenal korteksin zona </a:t>
            </a:r>
            <a:r>
              <a:rPr lang="tr-TR" dirty="0" err="1"/>
              <a:t>glomerulosa</a:t>
            </a:r>
            <a:r>
              <a:rPr lang="tr-TR" dirty="0"/>
              <a:t> bölgesinden sentezlenmekte, ACTH,  bu hormonun salınımını orta derecede </a:t>
            </a:r>
            <a:r>
              <a:rPr lang="tr-TR" dirty="0" err="1"/>
              <a:t>stimüle</a:t>
            </a:r>
            <a:r>
              <a:rPr lang="tr-TR" dirty="0"/>
              <a:t> eder, ancak bu etki birkaç günden fazla sürmez</a:t>
            </a:r>
          </a:p>
          <a:p>
            <a:pPr marL="0" indent="0" algn="just">
              <a:buNone/>
            </a:pPr>
            <a:endParaRPr lang="tr-TR" dirty="0"/>
          </a:p>
          <a:p>
            <a:pPr algn="just"/>
            <a:r>
              <a:rPr lang="tr-TR" dirty="0" err="1"/>
              <a:t>Aldosteronun</a:t>
            </a:r>
            <a:r>
              <a:rPr lang="tr-TR" dirty="0"/>
              <a:t> </a:t>
            </a:r>
            <a:r>
              <a:rPr lang="tr-TR" dirty="0" err="1"/>
              <a:t>ACTH’ı</a:t>
            </a:r>
            <a:r>
              <a:rPr lang="tr-TR" dirty="0"/>
              <a:t> baskılayıcı etkisi </a:t>
            </a:r>
            <a:r>
              <a:rPr lang="tr-TR" dirty="0" err="1"/>
              <a:t>kortizolün</a:t>
            </a:r>
            <a:r>
              <a:rPr lang="tr-TR" dirty="0"/>
              <a:t> etkisinin üçte birinden az olsa da, adrenal korteks tarafından üretilen </a:t>
            </a:r>
            <a:r>
              <a:rPr lang="tr-TR" dirty="0" err="1"/>
              <a:t>aldosteron</a:t>
            </a:r>
            <a:r>
              <a:rPr lang="tr-TR" dirty="0"/>
              <a:t> ve </a:t>
            </a:r>
            <a:r>
              <a:rPr lang="tr-TR" dirty="0" err="1" smtClean="0"/>
              <a:t>aldosteronun</a:t>
            </a:r>
            <a:r>
              <a:rPr lang="tr-TR" dirty="0" smtClean="0"/>
              <a:t> </a:t>
            </a:r>
            <a:r>
              <a:rPr lang="tr-TR" dirty="0"/>
              <a:t>plazma konsantrasyonları ACTH </a:t>
            </a:r>
            <a:r>
              <a:rPr lang="tr-TR" dirty="0" err="1"/>
              <a:t>sekresyonu</a:t>
            </a:r>
            <a:r>
              <a:rPr lang="tr-TR" dirty="0"/>
              <a:t> üzerinde bir </a:t>
            </a:r>
            <a:r>
              <a:rPr lang="tr-TR" dirty="0" err="1"/>
              <a:t>feedback</a:t>
            </a:r>
            <a:r>
              <a:rPr lang="tr-TR" dirty="0"/>
              <a:t> oluşturmak için yeterli değildir</a:t>
            </a:r>
          </a:p>
          <a:p>
            <a:pPr algn="just"/>
            <a:endParaRPr lang="tr-TR" dirty="0"/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198904277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1">
            <a:extLst>
              <a:ext uri="{FF2B5EF4-FFF2-40B4-BE49-F238E27FC236}">
                <a16:creationId xmlns="" xmlns:a16="http://schemas.microsoft.com/office/drawing/2014/main" id="{5B969798-A459-4448-9D60-1E2FC664C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5339" y="609601"/>
            <a:ext cx="9404723" cy="1400530"/>
          </a:xfrm>
        </p:spPr>
        <p:txBody>
          <a:bodyPr>
            <a:normAutofit fontScale="90000"/>
          </a:bodyPr>
          <a:lstStyle/>
          <a:p>
            <a:r>
              <a:rPr lang="tr-TR" dirty="0" err="1">
                <a:solidFill>
                  <a:srgbClr val="FF0000"/>
                </a:solidFill>
              </a:rPr>
              <a:t>Aldosteron</a:t>
            </a: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1A56615E-7B13-8147-863B-2F90D50F0F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3198" y="1719943"/>
            <a:ext cx="9880374" cy="4778828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tr-TR" dirty="0">
                <a:solidFill>
                  <a:srgbClr val="FF0000"/>
                </a:solidFill>
              </a:rPr>
              <a:t>A. Fizyolojik ve Farmakolojik Etkiler</a:t>
            </a:r>
          </a:p>
          <a:p>
            <a:pPr marL="0" indent="0" algn="just">
              <a:buNone/>
            </a:pPr>
            <a:endParaRPr lang="tr-TR" dirty="0">
              <a:solidFill>
                <a:srgbClr val="FF0000"/>
              </a:solidFill>
            </a:endParaRPr>
          </a:p>
          <a:p>
            <a:pPr algn="just"/>
            <a:r>
              <a:rPr lang="tr-TR" dirty="0" err="1"/>
              <a:t>Aldosteron</a:t>
            </a:r>
            <a:r>
              <a:rPr lang="tr-TR" dirty="0"/>
              <a:t> ve </a:t>
            </a:r>
            <a:r>
              <a:rPr lang="tr-TR" dirty="0" err="1"/>
              <a:t>mineralokortikoid</a:t>
            </a:r>
            <a:r>
              <a:rPr lang="tr-TR" dirty="0"/>
              <a:t> özelliklere sahip diğer </a:t>
            </a:r>
            <a:r>
              <a:rPr lang="tr-TR" dirty="0" err="1"/>
              <a:t>steroidler</a:t>
            </a:r>
            <a:r>
              <a:rPr lang="tr-TR" dirty="0"/>
              <a:t>, </a:t>
            </a:r>
            <a:r>
              <a:rPr lang="tr-TR" dirty="0" err="1"/>
              <a:t>distal</a:t>
            </a:r>
            <a:r>
              <a:rPr lang="tr-TR" dirty="0"/>
              <a:t> kıvrımlı böbrek </a:t>
            </a:r>
            <a:r>
              <a:rPr lang="tr-TR" dirty="0" err="1"/>
              <a:t>tübülünün</a:t>
            </a:r>
            <a:r>
              <a:rPr lang="tr-TR" dirty="0"/>
              <a:t> </a:t>
            </a:r>
            <a:r>
              <a:rPr lang="tr-TR" dirty="0" err="1"/>
              <a:t>distal</a:t>
            </a:r>
            <a:r>
              <a:rPr lang="tr-TR" dirty="0"/>
              <a:t> kısmından ve </a:t>
            </a:r>
            <a:r>
              <a:rPr lang="tr-TR" dirty="0" err="1"/>
              <a:t>kortikal</a:t>
            </a:r>
            <a:r>
              <a:rPr lang="tr-TR" dirty="0"/>
              <a:t> toplayıcı </a:t>
            </a:r>
            <a:r>
              <a:rPr lang="tr-TR" dirty="0" err="1"/>
              <a:t>tübüllerinden</a:t>
            </a:r>
            <a:r>
              <a:rPr lang="tr-TR" dirty="0"/>
              <a:t> sodyum emilimini arttırır</a:t>
            </a:r>
          </a:p>
          <a:p>
            <a:pPr algn="just"/>
            <a:endParaRPr lang="tr-TR" dirty="0"/>
          </a:p>
          <a:p>
            <a:pPr algn="just"/>
            <a:r>
              <a:rPr lang="tr-TR" dirty="0"/>
              <a:t>Tümörlerin neden olduğu aşırı </a:t>
            </a:r>
            <a:r>
              <a:rPr lang="tr-TR" dirty="0" err="1"/>
              <a:t>aldosteron</a:t>
            </a:r>
            <a:r>
              <a:rPr lang="tr-TR" dirty="0"/>
              <a:t> seviyeleri veya sentetik </a:t>
            </a:r>
            <a:r>
              <a:rPr lang="tr-TR" dirty="0" err="1"/>
              <a:t>mineralokortikoidlerin</a:t>
            </a:r>
            <a:r>
              <a:rPr lang="tr-TR" dirty="0"/>
              <a:t> yüksek dozları, </a:t>
            </a:r>
            <a:r>
              <a:rPr lang="tr-TR" dirty="0" err="1"/>
              <a:t>hipokalemi</a:t>
            </a:r>
            <a:r>
              <a:rPr lang="tr-TR" dirty="0"/>
              <a:t>, </a:t>
            </a:r>
            <a:r>
              <a:rPr lang="tr-TR" dirty="0" err="1"/>
              <a:t>metabolik</a:t>
            </a:r>
            <a:r>
              <a:rPr lang="tr-TR" dirty="0"/>
              <a:t> </a:t>
            </a:r>
            <a:r>
              <a:rPr lang="tr-TR" dirty="0" err="1"/>
              <a:t>alkaloz</a:t>
            </a:r>
            <a:r>
              <a:rPr lang="tr-TR" dirty="0"/>
              <a:t>, artmış plazma hacmi ve hipertansiyona neden olur</a:t>
            </a:r>
          </a:p>
          <a:p>
            <a:pPr marL="0" indent="0" algn="just">
              <a:buNone/>
            </a:pPr>
            <a:endParaRPr lang="tr-TR" dirty="0"/>
          </a:p>
          <a:p>
            <a:pPr algn="just"/>
            <a:r>
              <a:rPr lang="tr-TR" dirty="0" err="1"/>
              <a:t>Mineralokortikoidler</a:t>
            </a:r>
            <a:r>
              <a:rPr lang="tr-TR" dirty="0"/>
              <a:t>, hedef hücrelerin sitoplazmasında </a:t>
            </a:r>
            <a:r>
              <a:rPr lang="tr-TR" dirty="0" err="1"/>
              <a:t>mineralokortikoid</a:t>
            </a:r>
            <a:r>
              <a:rPr lang="tr-TR" dirty="0"/>
              <a:t> reseptörüne bağlanarak etki eder</a:t>
            </a:r>
          </a:p>
        </p:txBody>
      </p:sp>
    </p:spTree>
    <p:extLst>
      <p:ext uri="{BB962C8B-B14F-4D97-AF65-F5344CB8AC3E}">
        <p14:creationId xmlns="" xmlns:p14="http://schemas.microsoft.com/office/powerpoint/2010/main" val="267550452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1">
            <a:extLst>
              <a:ext uri="{FF2B5EF4-FFF2-40B4-BE49-F238E27FC236}">
                <a16:creationId xmlns="" xmlns:a16="http://schemas.microsoft.com/office/drawing/2014/main" id="{87A26F1F-4029-5743-874A-9BE5CDCBAA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5339" y="870857"/>
            <a:ext cx="9404723" cy="1139274"/>
          </a:xfrm>
        </p:spPr>
        <p:txBody>
          <a:bodyPr>
            <a:normAutofit fontScale="90000"/>
          </a:bodyPr>
          <a:lstStyle/>
          <a:p>
            <a:r>
              <a:rPr lang="tr-TR" dirty="0" err="1">
                <a:solidFill>
                  <a:srgbClr val="FF0000"/>
                </a:solidFill>
              </a:rPr>
              <a:t>Aldosteron</a:t>
            </a: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4BF51319-CFE8-E242-905A-A002F997BE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13856"/>
            <a:ext cx="8946541" cy="423454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dirty="0">
                <a:solidFill>
                  <a:srgbClr val="FF0000"/>
                </a:solidFill>
              </a:rPr>
              <a:t>B. Metabolizma</a:t>
            </a:r>
          </a:p>
          <a:p>
            <a:pPr algn="just"/>
            <a:r>
              <a:rPr lang="tr-TR" dirty="0" err="1"/>
              <a:t>Aldosteron</a:t>
            </a:r>
            <a:r>
              <a:rPr lang="tr-TR" dirty="0"/>
              <a:t>, orta derecede tuz alımı olan normal bireylerde 100-200 </a:t>
            </a:r>
            <a:r>
              <a:rPr lang="tr-TR" dirty="0" err="1"/>
              <a:t>mcg</a:t>
            </a:r>
            <a:r>
              <a:rPr lang="tr-TR" dirty="0"/>
              <a:t> /gün oranında salgılanır</a:t>
            </a:r>
          </a:p>
          <a:p>
            <a:pPr algn="just"/>
            <a:endParaRPr lang="tr-TR" dirty="0"/>
          </a:p>
          <a:p>
            <a:pPr algn="just"/>
            <a:r>
              <a:rPr lang="tr-TR" dirty="0"/>
              <a:t>Eser miktarda enjekte edilen </a:t>
            </a:r>
            <a:r>
              <a:rPr lang="tr-TR" dirty="0" err="1"/>
              <a:t>aldosteronun</a:t>
            </a:r>
            <a:r>
              <a:rPr lang="tr-TR" dirty="0"/>
              <a:t> yarı ömrü 15-20 dakikadır ve serum proteinlerine sıkı bağlanmaz</a:t>
            </a:r>
          </a:p>
          <a:p>
            <a:pPr algn="just"/>
            <a:endParaRPr lang="tr-TR" dirty="0"/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4093447023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440ECCE8-A115-8C40-A98D-01D286C13E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0027" y="571500"/>
            <a:ext cx="9488488" cy="5714999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tr-TR" dirty="0" err="1">
                <a:solidFill>
                  <a:srgbClr val="FF0000"/>
                </a:solidFill>
              </a:rPr>
              <a:t>Deoksikortikosteron</a:t>
            </a:r>
            <a:r>
              <a:rPr lang="tr-TR" dirty="0">
                <a:solidFill>
                  <a:srgbClr val="FF0000"/>
                </a:solidFill>
              </a:rPr>
              <a:t> (DOC)</a:t>
            </a:r>
          </a:p>
          <a:p>
            <a:pPr algn="just"/>
            <a:endParaRPr lang="tr-TR" dirty="0"/>
          </a:p>
          <a:p>
            <a:pPr algn="just"/>
            <a:r>
              <a:rPr lang="tr-TR" dirty="0"/>
              <a:t>DOC (</a:t>
            </a:r>
            <a:r>
              <a:rPr lang="tr-TR" dirty="0" err="1"/>
              <a:t>aldosteron</a:t>
            </a:r>
            <a:r>
              <a:rPr lang="tr-TR" dirty="0"/>
              <a:t> için </a:t>
            </a:r>
            <a:r>
              <a:rPr lang="tr-TR" dirty="0" err="1"/>
              <a:t>prekürsör</a:t>
            </a:r>
            <a:r>
              <a:rPr lang="tr-TR" dirty="0"/>
              <a:t>) yaklaşık 200 </a:t>
            </a:r>
            <a:r>
              <a:rPr lang="tr-TR" dirty="0" err="1"/>
              <a:t>mcg</a:t>
            </a:r>
            <a:r>
              <a:rPr lang="tr-TR" dirty="0"/>
              <a:t>/gün miktarında salgılanır</a:t>
            </a:r>
          </a:p>
          <a:p>
            <a:pPr algn="just"/>
            <a:endParaRPr lang="tr-TR" dirty="0"/>
          </a:p>
          <a:p>
            <a:pPr algn="just"/>
            <a:r>
              <a:rPr lang="tr-TR" dirty="0" err="1"/>
              <a:t>Sekresyonu</a:t>
            </a:r>
            <a:r>
              <a:rPr lang="tr-TR" dirty="0"/>
              <a:t> esas olarak ACTH kontrolünde</a:t>
            </a:r>
          </a:p>
          <a:p>
            <a:pPr marL="0" indent="0" algn="just">
              <a:buNone/>
            </a:pPr>
            <a:endParaRPr lang="tr-TR" dirty="0"/>
          </a:p>
          <a:p>
            <a:pPr algn="just"/>
            <a:r>
              <a:rPr lang="tr-TR" dirty="0"/>
              <a:t>diyetteki sodyum kısıtlamasıyla ACTH yanıtında artar, ancak, düşük tuz diyeti DOC </a:t>
            </a:r>
            <a:r>
              <a:rPr lang="tr-TR" dirty="0" err="1"/>
              <a:t>sekresyonunu</a:t>
            </a:r>
            <a:r>
              <a:rPr lang="tr-TR" dirty="0"/>
              <a:t> artırmaz</a:t>
            </a:r>
          </a:p>
          <a:p>
            <a:pPr algn="just"/>
            <a:endParaRPr lang="tr-TR" dirty="0"/>
          </a:p>
          <a:p>
            <a:pPr algn="just"/>
            <a:r>
              <a:rPr lang="tr-TR" dirty="0"/>
              <a:t>DOC </a:t>
            </a:r>
            <a:r>
              <a:rPr lang="tr-TR" dirty="0" err="1"/>
              <a:t>sekresyonu</a:t>
            </a:r>
            <a:r>
              <a:rPr lang="tr-TR" dirty="0"/>
              <a:t>, </a:t>
            </a:r>
            <a:r>
              <a:rPr lang="tr-TR" dirty="0" err="1"/>
              <a:t>adrenokortikal</a:t>
            </a:r>
            <a:r>
              <a:rPr lang="tr-TR" dirty="0"/>
              <a:t> </a:t>
            </a:r>
            <a:r>
              <a:rPr lang="tr-TR" dirty="0" err="1"/>
              <a:t>karsinom</a:t>
            </a:r>
            <a:r>
              <a:rPr lang="tr-TR" dirty="0"/>
              <a:t> ve </a:t>
            </a:r>
            <a:r>
              <a:rPr lang="tr-TR" dirty="0" err="1"/>
              <a:t>konjenital</a:t>
            </a:r>
            <a:r>
              <a:rPr lang="tr-TR" dirty="0"/>
              <a:t> adrenal </a:t>
            </a:r>
            <a:r>
              <a:rPr lang="tr-TR" dirty="0" err="1"/>
              <a:t>hiperplazi</a:t>
            </a:r>
            <a:r>
              <a:rPr lang="tr-TR" dirty="0"/>
              <a:t> gibi durumlarda belirgin şekilde artabilir</a:t>
            </a:r>
          </a:p>
        </p:txBody>
      </p:sp>
    </p:spTree>
    <p:extLst>
      <p:ext uri="{BB962C8B-B14F-4D97-AF65-F5344CB8AC3E}">
        <p14:creationId xmlns="" xmlns:p14="http://schemas.microsoft.com/office/powerpoint/2010/main" val="388795840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70A2031E-0E0A-494E-B94F-F18978505C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9140" y="1175658"/>
            <a:ext cx="9825945" cy="5072742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tr-TR" dirty="0" err="1">
                <a:solidFill>
                  <a:srgbClr val="FF0000"/>
                </a:solidFill>
              </a:rPr>
              <a:t>Fludrokortizon</a:t>
            </a:r>
            <a:endParaRPr lang="tr-TR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tr-TR" dirty="0">
              <a:solidFill>
                <a:srgbClr val="FF0000"/>
              </a:solidFill>
            </a:endParaRPr>
          </a:p>
          <a:p>
            <a:pPr algn="just"/>
            <a:r>
              <a:rPr lang="tr-TR" dirty="0"/>
              <a:t>Hem </a:t>
            </a:r>
            <a:r>
              <a:rPr lang="tr-TR" dirty="0" err="1"/>
              <a:t>glukokortikoid</a:t>
            </a:r>
            <a:r>
              <a:rPr lang="tr-TR" dirty="0"/>
              <a:t> hem de </a:t>
            </a:r>
            <a:r>
              <a:rPr lang="tr-TR" dirty="0" err="1"/>
              <a:t>mineralokortikoid</a:t>
            </a:r>
            <a:r>
              <a:rPr lang="tr-TR" dirty="0"/>
              <a:t> aktivitesine sahip güçlü bir </a:t>
            </a:r>
            <a:r>
              <a:rPr lang="tr-TR" dirty="0" err="1"/>
              <a:t>steroid</a:t>
            </a:r>
            <a:endParaRPr lang="tr-TR" dirty="0"/>
          </a:p>
          <a:p>
            <a:pPr algn="just"/>
            <a:endParaRPr lang="tr-TR" dirty="0"/>
          </a:p>
          <a:p>
            <a:pPr algn="just"/>
            <a:r>
              <a:rPr lang="tr-TR" dirty="0"/>
              <a:t>Haftada 2-7 kez 0.1 mg oral dozlarda güçlü tuz tutucu etkili</a:t>
            </a:r>
          </a:p>
          <a:p>
            <a:pPr algn="just"/>
            <a:endParaRPr lang="tr-TR" dirty="0"/>
          </a:p>
          <a:p>
            <a:pPr algn="just"/>
            <a:r>
              <a:rPr lang="tr-TR" dirty="0" err="1">
                <a:solidFill>
                  <a:srgbClr val="FF0000"/>
                </a:solidFill>
              </a:rPr>
              <a:t>Mineralokortikoid</a:t>
            </a:r>
            <a:r>
              <a:rPr lang="tr-TR" dirty="0">
                <a:solidFill>
                  <a:srgbClr val="FF0000"/>
                </a:solidFill>
              </a:rPr>
              <a:t> eksikliğine bağlı </a:t>
            </a:r>
            <a:r>
              <a:rPr lang="tr-TR" dirty="0" err="1">
                <a:solidFill>
                  <a:srgbClr val="FF0000"/>
                </a:solidFill>
              </a:rPr>
              <a:t>adrenokortikal</a:t>
            </a:r>
            <a:r>
              <a:rPr lang="tr-TR" dirty="0">
                <a:solidFill>
                  <a:srgbClr val="FF0000"/>
                </a:solidFill>
              </a:rPr>
              <a:t> yetmezliğin tedavisinde </a:t>
            </a:r>
            <a:r>
              <a:rPr lang="tr-TR" dirty="0"/>
              <a:t>kullanılır</a:t>
            </a:r>
          </a:p>
        </p:txBody>
      </p:sp>
    </p:spTree>
    <p:extLst>
      <p:ext uri="{BB962C8B-B14F-4D97-AF65-F5344CB8AC3E}">
        <p14:creationId xmlns="" xmlns:p14="http://schemas.microsoft.com/office/powerpoint/2010/main" val="1372743281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="" xmlns:a16="http://schemas.microsoft.com/office/drawing/2014/main" id="{2049996E-F1BA-CF4A-8F44-D1D9FC119D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1641" y="833719"/>
            <a:ext cx="9158206" cy="1400530"/>
          </a:xfrm>
        </p:spPr>
        <p:txBody>
          <a:bodyPr>
            <a:normAutofit fontScale="90000"/>
          </a:bodyPr>
          <a:lstStyle/>
          <a:p>
            <a:r>
              <a:rPr lang="tr-TR" dirty="0">
                <a:solidFill>
                  <a:srgbClr val="FF0000"/>
                </a:solidFill>
              </a:rPr>
              <a:t>ADRENAL ANDROJENLER</a:t>
            </a:r>
            <a:br>
              <a:rPr lang="tr-TR" dirty="0">
                <a:solidFill>
                  <a:srgbClr val="FF0000"/>
                </a:solidFill>
              </a:rPr>
            </a:b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538EB137-192E-5449-A614-C434AB77C3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1641" y="2386649"/>
            <a:ext cx="10228717" cy="4195481"/>
          </a:xfrm>
        </p:spPr>
        <p:txBody>
          <a:bodyPr>
            <a:normAutofit/>
          </a:bodyPr>
          <a:lstStyle/>
          <a:p>
            <a:r>
              <a:rPr lang="tr-TR" dirty="0"/>
              <a:t>Adrenal korteks yüksek miktarda </a:t>
            </a:r>
            <a:r>
              <a:rPr lang="tr-TR" dirty="0">
                <a:solidFill>
                  <a:srgbClr val="FF0000"/>
                </a:solidFill>
              </a:rPr>
              <a:t>DHEA </a:t>
            </a:r>
            <a:r>
              <a:rPr lang="tr-TR" dirty="0"/>
              <a:t>ve daha az miktarda </a:t>
            </a:r>
            <a:r>
              <a:rPr lang="tr-TR" dirty="0" err="1">
                <a:solidFill>
                  <a:srgbClr val="FF0000"/>
                </a:solidFill>
              </a:rPr>
              <a:t>androstenedion</a:t>
            </a:r>
            <a:r>
              <a:rPr lang="tr-TR" dirty="0"/>
              <a:t> ve </a:t>
            </a:r>
            <a:r>
              <a:rPr lang="tr-TR" dirty="0">
                <a:solidFill>
                  <a:srgbClr val="FF0000"/>
                </a:solidFill>
              </a:rPr>
              <a:t>testosteron</a:t>
            </a:r>
            <a:r>
              <a:rPr lang="tr-TR" dirty="0"/>
              <a:t> salgılar</a:t>
            </a:r>
          </a:p>
          <a:p>
            <a:endParaRPr lang="tr-TR" dirty="0"/>
          </a:p>
          <a:p>
            <a:r>
              <a:rPr lang="tr-TR" dirty="0"/>
              <a:t>Bu </a:t>
            </a:r>
            <a:r>
              <a:rPr lang="tr-TR" dirty="0" err="1"/>
              <a:t>androjenler</a:t>
            </a:r>
            <a:r>
              <a:rPr lang="tr-TR" dirty="0"/>
              <a:t> insanlarda esas </a:t>
            </a:r>
            <a:r>
              <a:rPr lang="tr-TR" dirty="0" err="1"/>
              <a:t>androjen</a:t>
            </a:r>
            <a:r>
              <a:rPr lang="tr-TR" dirty="0"/>
              <a:t> bağımlı </a:t>
            </a:r>
            <a:r>
              <a:rPr lang="tr-TR" dirty="0" err="1"/>
              <a:t>pubertal</a:t>
            </a:r>
            <a:r>
              <a:rPr lang="tr-TR" dirty="0"/>
              <a:t> değişiklikleri </a:t>
            </a:r>
            <a:r>
              <a:rPr lang="tr-TR" dirty="0" err="1"/>
              <a:t>stimüle</a:t>
            </a:r>
            <a:r>
              <a:rPr lang="tr-TR" dirty="0"/>
              <a:t> etmez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2822689091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="" xmlns:a16="http://schemas.microsoft.com/office/drawing/2014/main" id="{1DA40609-24FE-0F4A-8693-D3D25CBB33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085" y="2325060"/>
            <a:ext cx="8207829" cy="3124199"/>
          </a:xfrm>
        </p:spPr>
        <p:txBody>
          <a:bodyPr/>
          <a:lstStyle/>
          <a:p>
            <a:r>
              <a:rPr lang="tr-TR" sz="4400" dirty="0">
                <a:solidFill>
                  <a:srgbClr val="FF0000"/>
                </a:solidFill>
              </a:rPr>
              <a:t>ADRENOKORTİKAL AJANLARIN ANTAGONİSTLERİ</a:t>
            </a:r>
          </a:p>
        </p:txBody>
      </p:sp>
    </p:spTree>
    <p:extLst>
      <p:ext uri="{BB962C8B-B14F-4D97-AF65-F5344CB8AC3E}">
        <p14:creationId xmlns="" xmlns:p14="http://schemas.microsoft.com/office/powerpoint/2010/main" val="3335610945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="" xmlns:a16="http://schemas.microsoft.com/office/drawing/2014/main" id="{735105B8-2E60-4D4E-B84C-4E9F7FBE20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397" y="736600"/>
            <a:ext cx="9404723" cy="1400530"/>
          </a:xfrm>
        </p:spPr>
        <p:txBody>
          <a:bodyPr>
            <a:normAutofit fontScale="90000"/>
          </a:bodyPr>
          <a:lstStyle/>
          <a:p>
            <a:r>
              <a:rPr lang="tr-TR" sz="2800" dirty="0">
                <a:solidFill>
                  <a:srgbClr val="FF0000"/>
                </a:solidFill>
              </a:rPr>
              <a:t>SENTEZ İNHİBİTÖRLERİ VE GLUKOKORTİKOİD ANTAGONİSTLERİ</a:t>
            </a:r>
            <a:br>
              <a:rPr lang="tr-TR" sz="2800" dirty="0">
                <a:solidFill>
                  <a:srgbClr val="FF0000"/>
                </a:solidFill>
              </a:rPr>
            </a:br>
            <a:r>
              <a:rPr lang="tr-TR" sz="2800" dirty="0">
                <a:solidFill>
                  <a:srgbClr val="FF0000"/>
                </a:solidFill>
              </a:rPr>
              <a:t/>
            </a:r>
            <a:br>
              <a:rPr lang="tr-TR" sz="2800" dirty="0">
                <a:solidFill>
                  <a:srgbClr val="FF0000"/>
                </a:solidFill>
              </a:rPr>
            </a:br>
            <a:r>
              <a:rPr lang="tr-TR" sz="2800" dirty="0" err="1">
                <a:solidFill>
                  <a:srgbClr val="FF0000"/>
                </a:solidFill>
              </a:rPr>
              <a:t>Aminoglutetimid</a:t>
            </a:r>
            <a:r>
              <a:rPr lang="tr-TR" sz="2800" dirty="0">
                <a:solidFill>
                  <a:srgbClr val="FF0000"/>
                </a:solidFill>
              </a:rPr>
              <a:t/>
            </a:r>
            <a:br>
              <a:rPr lang="tr-TR" sz="2800" dirty="0">
                <a:solidFill>
                  <a:srgbClr val="FF0000"/>
                </a:solidFill>
              </a:rPr>
            </a:br>
            <a:r>
              <a:rPr lang="tr-TR" sz="2800" dirty="0"/>
              <a:t/>
            </a:r>
            <a:br>
              <a:rPr lang="tr-TR" sz="2800" dirty="0"/>
            </a:br>
            <a:r>
              <a:rPr lang="tr-TR" sz="2800" dirty="0">
                <a:solidFill>
                  <a:srgbClr val="FF0000"/>
                </a:solidFill>
              </a:rPr>
              <a:t/>
            </a:r>
            <a:br>
              <a:rPr lang="tr-TR" sz="2800" dirty="0">
                <a:solidFill>
                  <a:srgbClr val="FF0000"/>
                </a:solidFill>
              </a:rPr>
            </a:br>
            <a:endParaRPr lang="tr-TR" sz="2800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611EB846-5E49-1342-8543-3916A75F60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5129" y="1591733"/>
            <a:ext cx="10732785" cy="4939696"/>
          </a:xfrm>
        </p:spPr>
        <p:txBody>
          <a:bodyPr>
            <a:noAutofit/>
          </a:bodyPr>
          <a:lstStyle/>
          <a:p>
            <a:pPr algn="just"/>
            <a:r>
              <a:rPr lang="tr-TR" sz="2400" dirty="0">
                <a:solidFill>
                  <a:srgbClr val="FF0000"/>
                </a:solidFill>
              </a:rPr>
              <a:t>K</a:t>
            </a:r>
            <a:r>
              <a:rPr lang="tr-TR" sz="2400" dirty="0" smtClean="0">
                <a:solidFill>
                  <a:srgbClr val="FF0000"/>
                </a:solidFill>
              </a:rPr>
              <a:t>olesterolün </a:t>
            </a:r>
            <a:r>
              <a:rPr lang="tr-TR" sz="2400" dirty="0" err="1">
                <a:solidFill>
                  <a:srgbClr val="FF0000"/>
                </a:solidFill>
              </a:rPr>
              <a:t>pregnenolona</a:t>
            </a:r>
            <a:r>
              <a:rPr lang="tr-TR" sz="2400" dirty="0">
                <a:solidFill>
                  <a:srgbClr val="FF0000"/>
                </a:solidFill>
              </a:rPr>
              <a:t> dönüşümünü engeller ve </a:t>
            </a:r>
            <a:r>
              <a:rPr lang="tr-TR" sz="2400" dirty="0" err="1">
                <a:solidFill>
                  <a:srgbClr val="FF0000"/>
                </a:solidFill>
              </a:rPr>
              <a:t>hormonal</a:t>
            </a:r>
            <a:r>
              <a:rPr lang="tr-TR" sz="2400" dirty="0">
                <a:solidFill>
                  <a:srgbClr val="FF0000"/>
                </a:solidFill>
              </a:rPr>
              <a:t> olarak aktif </a:t>
            </a:r>
            <a:r>
              <a:rPr lang="tr-TR" sz="2400" dirty="0" err="1">
                <a:solidFill>
                  <a:srgbClr val="FF0000"/>
                </a:solidFill>
              </a:rPr>
              <a:t>steroidlerin</a:t>
            </a:r>
            <a:r>
              <a:rPr lang="tr-TR" sz="2400" dirty="0">
                <a:solidFill>
                  <a:srgbClr val="FF0000"/>
                </a:solidFill>
              </a:rPr>
              <a:t> sentezinde azalmaya</a:t>
            </a:r>
            <a:r>
              <a:rPr lang="tr-TR" sz="2400" dirty="0"/>
              <a:t> neden </a:t>
            </a:r>
            <a:r>
              <a:rPr lang="tr-TR" sz="2400" dirty="0" smtClean="0"/>
              <a:t>olur</a:t>
            </a:r>
            <a:endParaRPr lang="tr-TR" sz="2400" dirty="0"/>
          </a:p>
          <a:p>
            <a:pPr algn="just"/>
            <a:r>
              <a:rPr lang="tr-TR" sz="2400" dirty="0">
                <a:solidFill>
                  <a:srgbClr val="FF0000"/>
                </a:solidFill>
              </a:rPr>
              <a:t>M</a:t>
            </a:r>
            <a:r>
              <a:rPr lang="tr-TR" sz="2400" dirty="0" smtClean="0">
                <a:solidFill>
                  <a:srgbClr val="FF0000"/>
                </a:solidFill>
              </a:rPr>
              <a:t>eme </a:t>
            </a:r>
            <a:r>
              <a:rPr lang="tr-TR" sz="2400" dirty="0" err="1">
                <a:solidFill>
                  <a:srgbClr val="FF0000"/>
                </a:solidFill>
              </a:rPr>
              <a:t>karsinomu</a:t>
            </a:r>
            <a:r>
              <a:rPr lang="tr-TR" sz="2400" dirty="0">
                <a:solidFill>
                  <a:srgbClr val="FF0000"/>
                </a:solidFill>
              </a:rPr>
              <a:t> olan hastalarda östrojen üretimini azaltmak </a:t>
            </a:r>
            <a:r>
              <a:rPr lang="tr-TR" sz="2400" dirty="0"/>
              <a:t>için </a:t>
            </a:r>
            <a:r>
              <a:rPr lang="tr-TR" sz="2400" dirty="0" err="1">
                <a:solidFill>
                  <a:srgbClr val="FF0000"/>
                </a:solidFill>
              </a:rPr>
              <a:t>deksametazon</a:t>
            </a:r>
            <a:r>
              <a:rPr lang="tr-TR" sz="2400" dirty="0"/>
              <a:t> veya </a:t>
            </a:r>
            <a:r>
              <a:rPr lang="tr-TR" sz="2400" dirty="0" err="1">
                <a:solidFill>
                  <a:srgbClr val="FF0000"/>
                </a:solidFill>
              </a:rPr>
              <a:t>hidrokortizon</a:t>
            </a:r>
            <a:r>
              <a:rPr lang="tr-TR" sz="2400" dirty="0"/>
              <a:t> ile birlikte </a:t>
            </a:r>
            <a:r>
              <a:rPr lang="tr-TR" sz="2400" dirty="0" smtClean="0"/>
              <a:t>kullanılmakta</a:t>
            </a:r>
            <a:endParaRPr lang="tr-TR" sz="2400" dirty="0"/>
          </a:p>
          <a:p>
            <a:pPr algn="just"/>
            <a:r>
              <a:rPr lang="tr-TR" sz="2400" dirty="0"/>
              <a:t>1 g/gün dozunda </a:t>
            </a:r>
            <a:r>
              <a:rPr lang="tr-TR" sz="2400" dirty="0" err="1"/>
              <a:t>tolerasyonu</a:t>
            </a:r>
            <a:r>
              <a:rPr lang="tr-TR" sz="2400" dirty="0"/>
              <a:t> iyi, ancak daha yüksek dozajlarda   letarji ve cilt döküntüleri</a:t>
            </a:r>
          </a:p>
          <a:p>
            <a:pPr algn="just"/>
            <a:r>
              <a:rPr lang="tr-TR" sz="2400" dirty="0"/>
              <a:t>Meme kanseri hastalarında kullanımı  yerini </a:t>
            </a:r>
            <a:r>
              <a:rPr lang="tr-TR" sz="2400" dirty="0" err="1"/>
              <a:t>tamoksifen</a:t>
            </a:r>
            <a:r>
              <a:rPr lang="tr-TR" sz="2400" dirty="0"/>
              <a:t> veya </a:t>
            </a:r>
            <a:r>
              <a:rPr lang="tr-TR" sz="2400" dirty="0" err="1"/>
              <a:t>aromataz</a:t>
            </a:r>
            <a:r>
              <a:rPr lang="tr-TR" sz="2400" dirty="0"/>
              <a:t> inhibitörlerine bırakmıştır </a:t>
            </a:r>
          </a:p>
          <a:p>
            <a:pPr algn="just"/>
            <a:r>
              <a:rPr lang="tr-TR" sz="2400" dirty="0" err="1">
                <a:solidFill>
                  <a:srgbClr val="FF0000"/>
                </a:solidFill>
              </a:rPr>
              <a:t>Mitotana</a:t>
            </a:r>
            <a:r>
              <a:rPr lang="tr-TR" sz="2400" dirty="0">
                <a:solidFill>
                  <a:srgbClr val="FF0000"/>
                </a:solidFill>
              </a:rPr>
              <a:t> yanıt vermeyen </a:t>
            </a:r>
            <a:r>
              <a:rPr lang="tr-TR" sz="2400" dirty="0" err="1">
                <a:solidFill>
                  <a:srgbClr val="FF0000"/>
                </a:solidFill>
              </a:rPr>
              <a:t>adrenokortikal</a:t>
            </a:r>
            <a:r>
              <a:rPr lang="tr-TR" sz="2400" dirty="0">
                <a:solidFill>
                  <a:srgbClr val="FF0000"/>
                </a:solidFill>
              </a:rPr>
              <a:t> kansere bağlı </a:t>
            </a:r>
            <a:r>
              <a:rPr lang="tr-TR" sz="2400" dirty="0" err="1">
                <a:solidFill>
                  <a:srgbClr val="FF0000"/>
                </a:solidFill>
              </a:rPr>
              <a:t>Cushing</a:t>
            </a:r>
            <a:r>
              <a:rPr lang="tr-TR" sz="2400" dirty="0">
                <a:solidFill>
                  <a:srgbClr val="FF0000"/>
                </a:solidFill>
              </a:rPr>
              <a:t> sendromlu hastalarda</a:t>
            </a:r>
            <a:r>
              <a:rPr lang="tr-TR" sz="2400" dirty="0"/>
              <a:t>, </a:t>
            </a:r>
            <a:r>
              <a:rPr lang="tr-TR" sz="2400" dirty="0" err="1"/>
              <a:t>steroid</a:t>
            </a:r>
            <a:r>
              <a:rPr lang="tr-TR" sz="2400" dirty="0"/>
              <a:t> </a:t>
            </a:r>
            <a:r>
              <a:rPr lang="tr-TR" sz="2400" dirty="0" err="1"/>
              <a:t>sekresyonunu</a:t>
            </a:r>
            <a:r>
              <a:rPr lang="tr-TR" sz="2400" dirty="0"/>
              <a:t> azaltmak için </a:t>
            </a:r>
            <a:r>
              <a:rPr lang="tr-TR" sz="2400" dirty="0" err="1">
                <a:solidFill>
                  <a:srgbClr val="FF0000"/>
                </a:solidFill>
              </a:rPr>
              <a:t>metirapon</a:t>
            </a:r>
            <a:r>
              <a:rPr lang="tr-TR" sz="2400" dirty="0"/>
              <a:t> veya </a:t>
            </a:r>
            <a:r>
              <a:rPr lang="tr-TR" sz="2400" dirty="0" err="1">
                <a:solidFill>
                  <a:srgbClr val="FF0000"/>
                </a:solidFill>
              </a:rPr>
              <a:t>ketokonazol</a:t>
            </a:r>
            <a:r>
              <a:rPr lang="tr-TR" sz="2400" dirty="0">
                <a:solidFill>
                  <a:srgbClr val="FF0000"/>
                </a:solidFill>
              </a:rPr>
              <a:t> </a:t>
            </a:r>
            <a:r>
              <a:rPr lang="tr-TR" sz="2400" dirty="0"/>
              <a:t>ile birlikte kullanılabilir</a:t>
            </a:r>
          </a:p>
        </p:txBody>
      </p:sp>
    </p:spTree>
    <p:extLst>
      <p:ext uri="{BB962C8B-B14F-4D97-AF65-F5344CB8AC3E}">
        <p14:creationId xmlns="" xmlns:p14="http://schemas.microsoft.com/office/powerpoint/2010/main" val="70598955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="" xmlns:a16="http://schemas.microsoft.com/office/drawing/2014/main" id="{9CA93720-9A6F-ED4C-8FC7-2D6F2E6DE3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3311" y="507147"/>
            <a:ext cx="9404723" cy="1400530"/>
          </a:xfrm>
        </p:spPr>
        <p:txBody>
          <a:bodyPr>
            <a:normAutofit fontScale="90000"/>
          </a:bodyPr>
          <a:lstStyle/>
          <a:p>
            <a:r>
              <a:rPr lang="tr-TR" dirty="0" err="1">
                <a:solidFill>
                  <a:srgbClr val="FF0000"/>
                </a:solidFill>
              </a:rPr>
              <a:t>Ketokonazol</a:t>
            </a: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7917AFC1-612A-3041-9F78-3415711873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1" y="1329267"/>
            <a:ext cx="9404723" cy="4467625"/>
          </a:xfrm>
        </p:spPr>
        <p:txBody>
          <a:bodyPr>
            <a:noAutofit/>
          </a:bodyPr>
          <a:lstStyle/>
          <a:p>
            <a:pPr algn="just"/>
            <a:r>
              <a:rPr lang="tr-TR" sz="2800" dirty="0" err="1"/>
              <a:t>imidazol</a:t>
            </a:r>
            <a:r>
              <a:rPr lang="tr-TR" sz="2800" dirty="0"/>
              <a:t> türevi bir </a:t>
            </a:r>
            <a:r>
              <a:rPr lang="tr-TR" sz="2800" dirty="0" err="1"/>
              <a:t>antifungal</a:t>
            </a:r>
            <a:r>
              <a:rPr lang="tr-TR" sz="2800" dirty="0"/>
              <a:t> , adrenal ve </a:t>
            </a:r>
            <a:r>
              <a:rPr lang="tr-TR" sz="2800" dirty="0" err="1"/>
              <a:t>gonadal</a:t>
            </a:r>
            <a:r>
              <a:rPr lang="tr-TR" sz="2800" dirty="0"/>
              <a:t> </a:t>
            </a:r>
            <a:r>
              <a:rPr lang="tr-TR" sz="2800" dirty="0" err="1"/>
              <a:t>steroid</a:t>
            </a:r>
            <a:r>
              <a:rPr lang="tr-TR" sz="2800" dirty="0"/>
              <a:t> sentezinin güçlü ve </a:t>
            </a:r>
            <a:r>
              <a:rPr lang="tr-TR" sz="2800" dirty="0" err="1"/>
              <a:t>nonselektif</a:t>
            </a:r>
            <a:r>
              <a:rPr lang="tr-TR" sz="2800" dirty="0"/>
              <a:t> inhibitörü</a:t>
            </a:r>
          </a:p>
          <a:p>
            <a:pPr algn="just"/>
            <a:r>
              <a:rPr lang="tr-TR" sz="2800" dirty="0" err="1"/>
              <a:t>steroid</a:t>
            </a:r>
            <a:r>
              <a:rPr lang="tr-TR" sz="2800" dirty="0"/>
              <a:t> hormon sentezi için gerekli P450c17, C17,20-liyaz, 3</a:t>
            </a:r>
            <a:r>
              <a:rPr lang="el-GR" sz="2800" dirty="0"/>
              <a:t>β-</a:t>
            </a:r>
            <a:r>
              <a:rPr lang="tr-TR" sz="2800" dirty="0" err="1"/>
              <a:t>hidroksisteroid</a:t>
            </a:r>
            <a:r>
              <a:rPr lang="tr-TR" sz="2800" dirty="0"/>
              <a:t> </a:t>
            </a:r>
            <a:r>
              <a:rPr lang="tr-TR" sz="2800" dirty="0" err="1"/>
              <a:t>dehidrojenaz</a:t>
            </a:r>
            <a:r>
              <a:rPr lang="tr-TR" sz="2800" dirty="0"/>
              <a:t> ve P450c11 enzimlerini </a:t>
            </a:r>
            <a:r>
              <a:rPr lang="tr-TR" sz="2800" dirty="0" err="1"/>
              <a:t>inhibe</a:t>
            </a:r>
            <a:r>
              <a:rPr lang="tr-TR" sz="2800" dirty="0"/>
              <a:t> </a:t>
            </a:r>
            <a:r>
              <a:rPr lang="tr-TR" sz="2800" dirty="0" smtClean="0"/>
              <a:t>eder</a:t>
            </a:r>
            <a:endParaRPr lang="tr-TR" sz="2800" dirty="0"/>
          </a:p>
          <a:p>
            <a:pPr algn="just"/>
            <a:r>
              <a:rPr lang="tr-TR" sz="2800" dirty="0" err="1">
                <a:solidFill>
                  <a:srgbClr val="FF0000"/>
                </a:solidFill>
              </a:rPr>
              <a:t>Cushing</a:t>
            </a:r>
            <a:r>
              <a:rPr lang="tr-TR" sz="2800" dirty="0">
                <a:solidFill>
                  <a:srgbClr val="FF0000"/>
                </a:solidFill>
              </a:rPr>
              <a:t> sendromu </a:t>
            </a:r>
            <a:r>
              <a:rPr lang="tr-TR" sz="2800" dirty="0"/>
              <a:t>olan hastaların tedavisinde </a:t>
            </a:r>
            <a:r>
              <a:rPr lang="tr-TR" sz="2800" dirty="0" smtClean="0"/>
              <a:t>kullanılır</a:t>
            </a:r>
            <a:endParaRPr lang="tr-TR" sz="2800" dirty="0"/>
          </a:p>
          <a:p>
            <a:pPr algn="just"/>
            <a:r>
              <a:rPr lang="tr-TR" sz="2800" dirty="0"/>
              <a:t>200-1200 mg/gün dozları hormon seviyelerinde azalma ve klinik iyileşme </a:t>
            </a:r>
            <a:r>
              <a:rPr lang="tr-TR" sz="2800" dirty="0" smtClean="0"/>
              <a:t>sağlamakta</a:t>
            </a:r>
            <a:endParaRPr lang="tr-TR" sz="2800" dirty="0"/>
          </a:p>
          <a:p>
            <a:pPr algn="just"/>
            <a:r>
              <a:rPr lang="tr-TR" sz="2800" dirty="0" err="1"/>
              <a:t>hepatotoksik</a:t>
            </a:r>
            <a:r>
              <a:rPr lang="tr-TR" sz="2800" dirty="0"/>
              <a:t> etkili, 200 mg/gün dozunda başlatılmalı ve günlük toplam 1000mg’lık doza ulaşana kadar 2-3 günde bir 200 mg/gün artırılmalı</a:t>
            </a:r>
          </a:p>
        </p:txBody>
      </p:sp>
    </p:spTree>
    <p:extLst>
      <p:ext uri="{BB962C8B-B14F-4D97-AF65-F5344CB8AC3E}">
        <p14:creationId xmlns="" xmlns:p14="http://schemas.microsoft.com/office/powerpoint/2010/main" val="20232819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="" xmlns:a16="http://schemas.microsoft.com/office/drawing/2014/main" id="{2D35A311-3393-CF46-A51F-4473AB94FF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7766" y="1180624"/>
            <a:ext cx="9404723" cy="1400530"/>
          </a:xfrm>
        </p:spPr>
        <p:txBody>
          <a:bodyPr>
            <a:normAutofit fontScale="90000"/>
          </a:bodyPr>
          <a:lstStyle/>
          <a:p>
            <a:r>
              <a:rPr lang="tr-TR" dirty="0">
                <a:solidFill>
                  <a:srgbClr val="FF0000"/>
                </a:solidFill>
              </a:rPr>
              <a:t>DOĞAL OLARAK BULUNAN GLUKOKORTİKOİDLER, KORTİZOL (HİDROKORTİZON)</a:t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7C8552EB-19A6-0045-B6F1-DAB3F26829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7646" y="2581154"/>
            <a:ext cx="10239878" cy="4026061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endParaRPr lang="tr-TR" dirty="0"/>
          </a:p>
          <a:p>
            <a:pPr algn="just"/>
            <a:r>
              <a:rPr lang="tr-TR" dirty="0"/>
              <a:t>Metabolizmanın düzenlenmesi, </a:t>
            </a:r>
            <a:r>
              <a:rPr lang="tr-TR" dirty="0" err="1"/>
              <a:t>kardiyovasküler</a:t>
            </a:r>
            <a:r>
              <a:rPr lang="tr-TR" dirty="0"/>
              <a:t> fonksiyon, büyüme ve </a:t>
            </a:r>
            <a:r>
              <a:rPr lang="tr-TR" dirty="0" err="1"/>
              <a:t>immunitenin</a:t>
            </a:r>
            <a:r>
              <a:rPr lang="tr-TR" dirty="0"/>
              <a:t> düzenlenmesi gibi fizyolojik etkiler</a:t>
            </a:r>
          </a:p>
          <a:p>
            <a:pPr marL="0" indent="0" algn="just">
              <a:buNone/>
            </a:pPr>
            <a:endParaRPr lang="tr-TR" dirty="0"/>
          </a:p>
          <a:p>
            <a:pPr algn="just"/>
            <a:r>
              <a:rPr lang="tr-TR" dirty="0"/>
              <a:t>Sentezi ve salgılanmasını santral sinir sistemi düzenlemekte(dolaşımdaki </a:t>
            </a:r>
            <a:r>
              <a:rPr lang="tr-TR" dirty="0" err="1"/>
              <a:t>kortizol</a:t>
            </a:r>
            <a:r>
              <a:rPr lang="tr-TR" dirty="0"/>
              <a:t> veya sentetik </a:t>
            </a:r>
            <a:r>
              <a:rPr lang="tr-TR" dirty="0" err="1"/>
              <a:t>glukokortikoidlerin</a:t>
            </a:r>
            <a:r>
              <a:rPr lang="tr-TR" dirty="0"/>
              <a:t> oluşturduğu negatif </a:t>
            </a:r>
            <a:r>
              <a:rPr lang="tr-TR" dirty="0" err="1"/>
              <a:t>feedback’e</a:t>
            </a:r>
            <a:r>
              <a:rPr lang="tr-TR" dirty="0"/>
              <a:t> duyarlı)</a:t>
            </a:r>
          </a:p>
          <a:p>
            <a:pPr algn="just"/>
            <a:endParaRPr lang="tr-TR" dirty="0"/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3440708962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="" xmlns:a16="http://schemas.microsoft.com/office/drawing/2014/main" id="{08E21792-BC05-4B46-A486-8EE53C3671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6430" y="609601"/>
            <a:ext cx="8947522" cy="1400530"/>
          </a:xfrm>
        </p:spPr>
        <p:txBody>
          <a:bodyPr>
            <a:normAutofit fontScale="90000"/>
          </a:bodyPr>
          <a:lstStyle/>
          <a:p>
            <a:r>
              <a:rPr lang="tr-TR" dirty="0" err="1">
                <a:solidFill>
                  <a:srgbClr val="FF0000"/>
                </a:solidFill>
              </a:rPr>
              <a:t>Etomidat</a:t>
            </a: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323B2BD6-F2D5-D242-9DB6-8D180DD285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6430" y="2052918"/>
            <a:ext cx="10842170" cy="419548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tr-TR" dirty="0"/>
          </a:p>
          <a:p>
            <a:r>
              <a:rPr lang="tr-TR" dirty="0"/>
              <a:t>Genel anestezi ve </a:t>
            </a:r>
            <a:r>
              <a:rPr lang="tr-TR" dirty="0" err="1"/>
              <a:t>sedasyon</a:t>
            </a:r>
            <a:r>
              <a:rPr lang="tr-TR" dirty="0"/>
              <a:t> indüksiyonu için kullanılan tek ilaç</a:t>
            </a:r>
          </a:p>
          <a:p>
            <a:endParaRPr lang="tr-TR" dirty="0"/>
          </a:p>
          <a:p>
            <a:r>
              <a:rPr lang="tr-TR" dirty="0"/>
              <a:t>0.1 mg/kg/</a:t>
            </a:r>
            <a:r>
              <a:rPr lang="tr-TR" dirty="0" err="1"/>
              <a:t>saat'lik</a:t>
            </a:r>
            <a:r>
              <a:rPr lang="tr-TR" dirty="0"/>
              <a:t> </a:t>
            </a:r>
            <a:r>
              <a:rPr lang="tr-TR" dirty="0" err="1"/>
              <a:t>subhipnotik</a:t>
            </a:r>
            <a:r>
              <a:rPr lang="tr-TR" dirty="0"/>
              <a:t> dozlarda adrenal </a:t>
            </a:r>
            <a:r>
              <a:rPr lang="tr-TR" dirty="0" err="1"/>
              <a:t>steroidogenezi</a:t>
            </a:r>
            <a:r>
              <a:rPr lang="tr-TR" dirty="0"/>
              <a:t> </a:t>
            </a:r>
            <a:r>
              <a:rPr lang="tr-TR" dirty="0" err="1"/>
              <a:t>inhibe</a:t>
            </a:r>
            <a:r>
              <a:rPr lang="tr-TR" dirty="0"/>
              <a:t> eder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>
                <a:solidFill>
                  <a:srgbClr val="FF0000"/>
                </a:solidFill>
              </a:rPr>
              <a:t>Şiddetli </a:t>
            </a:r>
            <a:r>
              <a:rPr lang="tr-TR" dirty="0" err="1">
                <a:solidFill>
                  <a:srgbClr val="FF0000"/>
                </a:solidFill>
              </a:rPr>
              <a:t>Cushing</a:t>
            </a:r>
            <a:r>
              <a:rPr lang="tr-TR" dirty="0">
                <a:solidFill>
                  <a:srgbClr val="FF0000"/>
                </a:solidFill>
              </a:rPr>
              <a:t> sendromunun tedavisinde kullanılan tek </a:t>
            </a:r>
            <a:r>
              <a:rPr lang="tr-TR" dirty="0" err="1">
                <a:solidFill>
                  <a:srgbClr val="FF0000"/>
                </a:solidFill>
              </a:rPr>
              <a:t>parenteral</a:t>
            </a:r>
            <a:r>
              <a:rPr lang="tr-TR" dirty="0">
                <a:solidFill>
                  <a:srgbClr val="FF0000"/>
                </a:solidFill>
              </a:rPr>
              <a:t> ilaç </a:t>
            </a:r>
          </a:p>
        </p:txBody>
      </p:sp>
    </p:spTree>
    <p:extLst>
      <p:ext uri="{BB962C8B-B14F-4D97-AF65-F5344CB8AC3E}">
        <p14:creationId xmlns="" xmlns:p14="http://schemas.microsoft.com/office/powerpoint/2010/main" val="2738710561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1">
            <a:extLst>
              <a:ext uri="{FF2B5EF4-FFF2-40B4-BE49-F238E27FC236}">
                <a16:creationId xmlns="" xmlns:a16="http://schemas.microsoft.com/office/drawing/2014/main" id="{E87D7D50-59DB-9444-874A-50E35D7B2C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6430" y="609601"/>
            <a:ext cx="8947522" cy="1400530"/>
          </a:xfrm>
        </p:spPr>
        <p:txBody>
          <a:bodyPr>
            <a:normAutofit fontScale="90000"/>
          </a:bodyPr>
          <a:lstStyle/>
          <a:p>
            <a:r>
              <a:rPr lang="tr-TR" dirty="0" err="1">
                <a:solidFill>
                  <a:srgbClr val="FF0000"/>
                </a:solidFill>
              </a:rPr>
              <a:t>Metirapon</a:t>
            </a: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5255887D-D6C0-C345-A3B7-1AC56026E2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1115" y="1850571"/>
            <a:ext cx="10689770" cy="4702628"/>
          </a:xfrm>
        </p:spPr>
        <p:txBody>
          <a:bodyPr>
            <a:normAutofit fontScale="85000" lnSpcReduction="20000"/>
          </a:bodyPr>
          <a:lstStyle/>
          <a:p>
            <a:r>
              <a:rPr lang="tr-TR" dirty="0" err="1"/>
              <a:t>steroidin</a:t>
            </a:r>
            <a:r>
              <a:rPr lang="tr-TR" dirty="0"/>
              <a:t> 11-hidroksilasyonunun </a:t>
            </a:r>
            <a:r>
              <a:rPr lang="tr-TR" dirty="0" err="1"/>
              <a:t>selektif</a:t>
            </a:r>
            <a:r>
              <a:rPr lang="tr-TR" dirty="0"/>
              <a:t> inhibitörü, </a:t>
            </a:r>
            <a:r>
              <a:rPr lang="tr-TR" dirty="0" err="1"/>
              <a:t>kortizol</a:t>
            </a:r>
            <a:r>
              <a:rPr lang="tr-TR" dirty="0"/>
              <a:t> ve </a:t>
            </a:r>
            <a:r>
              <a:rPr lang="tr-TR" dirty="0" err="1"/>
              <a:t>kortikosteron</a:t>
            </a:r>
            <a:r>
              <a:rPr lang="tr-TR" dirty="0"/>
              <a:t> sentezini etkiler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 err="1"/>
              <a:t>Metiraponun</a:t>
            </a:r>
            <a:r>
              <a:rPr lang="tr-TR" dirty="0"/>
              <a:t> </a:t>
            </a:r>
            <a:r>
              <a:rPr lang="tr-TR" dirty="0" err="1"/>
              <a:t>toksisitesi</a:t>
            </a:r>
            <a:r>
              <a:rPr lang="tr-TR" dirty="0"/>
              <a:t> </a:t>
            </a:r>
            <a:r>
              <a:rPr lang="tr-TR" dirty="0" err="1"/>
              <a:t>mitotandan</a:t>
            </a:r>
            <a:r>
              <a:rPr lang="tr-TR" dirty="0"/>
              <a:t> çok daha düşük olmasına rağmen, geçici sersemlik ve </a:t>
            </a:r>
            <a:r>
              <a:rPr lang="tr-TR" dirty="0" err="1"/>
              <a:t>gastrointestinal</a:t>
            </a:r>
            <a:r>
              <a:rPr lang="tr-TR" dirty="0"/>
              <a:t> bozukluklara neden olabilir</a:t>
            </a:r>
          </a:p>
          <a:p>
            <a:endParaRPr lang="tr-TR" dirty="0"/>
          </a:p>
          <a:p>
            <a:r>
              <a:rPr lang="tr-TR" dirty="0" err="1">
                <a:solidFill>
                  <a:srgbClr val="FF0000"/>
                </a:solidFill>
              </a:rPr>
              <a:t>Cushing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senromu</a:t>
            </a:r>
            <a:r>
              <a:rPr lang="tr-TR" dirty="0">
                <a:solidFill>
                  <a:srgbClr val="FF0000"/>
                </a:solidFill>
              </a:rPr>
              <a:t> olan hamilelere uygulanabilen tek adrenal </a:t>
            </a:r>
            <a:r>
              <a:rPr lang="tr-TR" dirty="0" err="1">
                <a:solidFill>
                  <a:srgbClr val="FF0000"/>
                </a:solidFill>
              </a:rPr>
              <a:t>inhibe</a:t>
            </a:r>
            <a:r>
              <a:rPr lang="tr-TR" dirty="0">
                <a:solidFill>
                  <a:srgbClr val="FF0000"/>
                </a:solidFill>
              </a:rPr>
              <a:t> edici ilaç</a:t>
            </a:r>
          </a:p>
          <a:p>
            <a:endParaRPr lang="tr-TR" dirty="0"/>
          </a:p>
          <a:p>
            <a:r>
              <a:rPr lang="tr-TR" dirty="0" err="1"/>
              <a:t>Major</a:t>
            </a:r>
            <a:r>
              <a:rPr lang="tr-TR" dirty="0"/>
              <a:t> </a:t>
            </a:r>
            <a:r>
              <a:rPr lang="tr-TR" dirty="0" err="1"/>
              <a:t>advers</a:t>
            </a:r>
            <a:r>
              <a:rPr lang="tr-TR" dirty="0"/>
              <a:t> etkileri, 11-deoksikortizol </a:t>
            </a:r>
            <a:r>
              <a:rPr lang="tr-TR" dirty="0" err="1"/>
              <a:t>prekürsörünün</a:t>
            </a:r>
            <a:r>
              <a:rPr lang="tr-TR" dirty="0"/>
              <a:t> </a:t>
            </a:r>
            <a:r>
              <a:rPr lang="tr-TR" dirty="0" err="1"/>
              <a:t>DOC’ye</a:t>
            </a:r>
            <a:r>
              <a:rPr lang="tr-TR" dirty="0"/>
              <a:t> dönüşmesi ve </a:t>
            </a:r>
            <a:r>
              <a:rPr lang="tr-TR" dirty="0" err="1"/>
              <a:t>androjen</a:t>
            </a:r>
            <a:r>
              <a:rPr lang="tr-TR" dirty="0"/>
              <a:t> sentezinden kaynaklanan </a:t>
            </a:r>
            <a:r>
              <a:rPr lang="tr-TR" dirty="0" err="1"/>
              <a:t>hirsutizm</a:t>
            </a:r>
            <a:r>
              <a:rPr lang="tr-TR" dirty="0"/>
              <a:t> ve su-tuz tutulumu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1646483852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1">
            <a:extLst>
              <a:ext uri="{FF2B5EF4-FFF2-40B4-BE49-F238E27FC236}">
                <a16:creationId xmlns="" xmlns:a16="http://schemas.microsoft.com/office/drawing/2014/main" id="{F1F5237B-F1C1-C74D-A1D1-45E722844F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6430" y="457201"/>
            <a:ext cx="8947522" cy="1034142"/>
          </a:xfrm>
        </p:spPr>
        <p:txBody>
          <a:bodyPr>
            <a:normAutofit fontScale="90000"/>
          </a:bodyPr>
          <a:lstStyle/>
          <a:p>
            <a:r>
              <a:rPr lang="tr-TR" dirty="0" err="1">
                <a:solidFill>
                  <a:srgbClr val="FF0000"/>
                </a:solidFill>
              </a:rPr>
              <a:t>Metirapon</a:t>
            </a: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2460CB9C-CCB7-7146-902B-4BE0E383B7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541" y="2010131"/>
            <a:ext cx="10533517" cy="4249154"/>
          </a:xfrm>
        </p:spPr>
        <p:txBody>
          <a:bodyPr>
            <a:normAutofit lnSpcReduction="10000"/>
          </a:bodyPr>
          <a:lstStyle/>
          <a:p>
            <a:pPr algn="just"/>
            <a:r>
              <a:rPr lang="tr-TR" dirty="0"/>
              <a:t>Adrenal fonksiyon testlerinde yaygın olarak kullanılır, uygulamadan önce ve sonra 11-deoksikortizol kan düzeyleri ve 17- </a:t>
            </a:r>
            <a:r>
              <a:rPr lang="tr-TR" dirty="0" err="1"/>
              <a:t>hidroksikortikoid</a:t>
            </a:r>
            <a:r>
              <a:rPr lang="tr-TR" dirty="0"/>
              <a:t> idrar atılımı ölçülür</a:t>
            </a:r>
          </a:p>
          <a:p>
            <a:pPr marL="0" indent="0" algn="just">
              <a:buNone/>
            </a:pPr>
            <a:endParaRPr lang="tr-TR" dirty="0"/>
          </a:p>
          <a:p>
            <a:pPr algn="just"/>
            <a:r>
              <a:rPr lang="tr-TR" dirty="0" err="1">
                <a:solidFill>
                  <a:srgbClr val="FF0000"/>
                </a:solidFill>
              </a:rPr>
              <a:t>Cushing</a:t>
            </a:r>
            <a:r>
              <a:rPr lang="tr-TR" dirty="0">
                <a:solidFill>
                  <a:srgbClr val="FF0000"/>
                </a:solidFill>
              </a:rPr>
              <a:t> sendromunda hastaların </a:t>
            </a:r>
            <a:r>
              <a:rPr lang="tr-TR" dirty="0" err="1">
                <a:solidFill>
                  <a:srgbClr val="FF0000"/>
                </a:solidFill>
              </a:rPr>
              <a:t>metirapona</a:t>
            </a:r>
            <a:r>
              <a:rPr lang="tr-TR" dirty="0">
                <a:solidFill>
                  <a:srgbClr val="FF0000"/>
                </a:solidFill>
              </a:rPr>
              <a:t> normal yanıt vermesi </a:t>
            </a:r>
            <a:r>
              <a:rPr lang="tr-TR" dirty="0" err="1">
                <a:solidFill>
                  <a:srgbClr val="FF0000"/>
                </a:solidFill>
              </a:rPr>
              <a:t>kortizol</a:t>
            </a:r>
            <a:r>
              <a:rPr lang="tr-TR" dirty="0">
                <a:solidFill>
                  <a:srgbClr val="FF0000"/>
                </a:solidFill>
              </a:rPr>
              <a:t> fazlalığının </a:t>
            </a:r>
            <a:r>
              <a:rPr lang="tr-TR" dirty="0" err="1">
                <a:solidFill>
                  <a:srgbClr val="FF0000"/>
                </a:solidFill>
              </a:rPr>
              <a:t>kortizol</a:t>
            </a:r>
            <a:r>
              <a:rPr lang="tr-TR" dirty="0">
                <a:solidFill>
                  <a:srgbClr val="FF0000"/>
                </a:solidFill>
              </a:rPr>
              <a:t> salgılayan bir adrenal </a:t>
            </a:r>
            <a:r>
              <a:rPr lang="tr-TR" dirty="0" err="1">
                <a:solidFill>
                  <a:srgbClr val="FF0000"/>
                </a:solidFill>
              </a:rPr>
              <a:t>karsinom</a:t>
            </a:r>
            <a:r>
              <a:rPr lang="tr-TR" dirty="0">
                <a:solidFill>
                  <a:srgbClr val="FF0000"/>
                </a:solidFill>
              </a:rPr>
              <a:t> ya da adenomdan kaynaklamadığını gösterir </a:t>
            </a:r>
            <a:r>
              <a:rPr lang="tr-TR" dirty="0"/>
              <a:t>(bu tip tümörler ACTH </a:t>
            </a:r>
            <a:r>
              <a:rPr lang="tr-TR" dirty="0" err="1"/>
              <a:t>supresyonuna</a:t>
            </a:r>
            <a:r>
              <a:rPr lang="tr-TR" dirty="0"/>
              <a:t> neden olur ve adrenal kortekste </a:t>
            </a:r>
            <a:r>
              <a:rPr lang="tr-TR" dirty="0" err="1"/>
              <a:t>atrofi</a:t>
            </a:r>
            <a:r>
              <a:rPr lang="tr-TR" dirty="0"/>
              <a:t> oluşturur)</a:t>
            </a:r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1126976194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1">
            <a:extLst>
              <a:ext uri="{FF2B5EF4-FFF2-40B4-BE49-F238E27FC236}">
                <a16:creationId xmlns="" xmlns:a16="http://schemas.microsoft.com/office/drawing/2014/main" id="{79C74F86-E977-CA49-96FE-620B9680F3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3312" y="652389"/>
            <a:ext cx="8947522" cy="1400530"/>
          </a:xfrm>
        </p:spPr>
        <p:txBody>
          <a:bodyPr>
            <a:normAutofit fontScale="90000"/>
          </a:bodyPr>
          <a:lstStyle/>
          <a:p>
            <a:r>
              <a:rPr lang="tr-TR" dirty="0" err="1">
                <a:solidFill>
                  <a:srgbClr val="FF0000"/>
                </a:solidFill>
              </a:rPr>
              <a:t>Metirapon</a:t>
            </a: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1614896A-B15A-0141-853B-19767119E8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4969" y="2209800"/>
            <a:ext cx="10348459" cy="3995811"/>
          </a:xfrm>
        </p:spPr>
        <p:txBody>
          <a:bodyPr/>
          <a:lstStyle/>
          <a:p>
            <a:pPr algn="just"/>
            <a:r>
              <a:rPr lang="tr-TR" dirty="0"/>
              <a:t>Hipofiz fonksiyonu, gece yarısı 2-3 g oral </a:t>
            </a:r>
            <a:r>
              <a:rPr lang="tr-TR" dirty="0" err="1"/>
              <a:t>metirapon</a:t>
            </a:r>
            <a:r>
              <a:rPr lang="tr-TR" dirty="0"/>
              <a:t> uygulanması ve sabah 8’de alınan kan örneğinde ACTH ya da 11-deoksikortizol düzeyinin ölçülmesi ya da ilacın uygulanmasından önceki ve </a:t>
            </a:r>
            <a:r>
              <a:rPr lang="tr-TR" dirty="0" smtClean="0"/>
              <a:t>sonraki </a:t>
            </a:r>
            <a:r>
              <a:rPr lang="tr-TR" dirty="0"/>
              <a:t>24 saatlik </a:t>
            </a:r>
            <a:r>
              <a:rPr lang="tr-TR" dirty="0" smtClean="0"/>
              <a:t>sürede </a:t>
            </a:r>
            <a:r>
              <a:rPr lang="tr-TR" dirty="0"/>
              <a:t>idrar ile atılan 17-hidroksikortikoidin karşılaştırılması ile de test edilebilir</a:t>
            </a:r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3769570709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="" xmlns:a16="http://schemas.microsoft.com/office/drawing/2014/main" id="{25AC6DEA-93E9-0C49-989E-C929B989EA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3312" y="609601"/>
            <a:ext cx="9404723" cy="1400530"/>
          </a:xfrm>
        </p:spPr>
        <p:txBody>
          <a:bodyPr>
            <a:normAutofit fontScale="90000"/>
          </a:bodyPr>
          <a:lstStyle/>
          <a:p>
            <a:r>
              <a:rPr lang="tr-TR" dirty="0" err="1">
                <a:solidFill>
                  <a:srgbClr val="FF0000"/>
                </a:solidFill>
              </a:rPr>
              <a:t>Trilostan</a:t>
            </a: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5D41C676-2F3C-C445-BB0A-C9C4EF517D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3</a:t>
            </a:r>
            <a:r>
              <a:rPr lang="el-GR" dirty="0"/>
              <a:t>β-17 </a:t>
            </a:r>
            <a:r>
              <a:rPr lang="tr-TR" dirty="0" err="1"/>
              <a:t>hidroksisteroid</a:t>
            </a:r>
            <a:r>
              <a:rPr lang="tr-TR" dirty="0"/>
              <a:t> </a:t>
            </a:r>
            <a:r>
              <a:rPr lang="tr-TR" dirty="0" err="1"/>
              <a:t>dehidrogenaz</a:t>
            </a:r>
            <a:r>
              <a:rPr lang="tr-TR" dirty="0"/>
              <a:t> inhibitörü, adrenal ve </a:t>
            </a:r>
            <a:r>
              <a:rPr lang="tr-TR" dirty="0" err="1"/>
              <a:t>gonadal</a:t>
            </a:r>
            <a:r>
              <a:rPr lang="tr-TR" dirty="0"/>
              <a:t> hormonların sentezini etkiler</a:t>
            </a:r>
          </a:p>
          <a:p>
            <a:endParaRPr lang="tr-TR" dirty="0"/>
          </a:p>
          <a:p>
            <a:r>
              <a:rPr lang="tr-TR" dirty="0" err="1"/>
              <a:t>gastrointestinal</a:t>
            </a:r>
            <a:r>
              <a:rPr lang="tr-TR" dirty="0"/>
              <a:t> etkiler esas </a:t>
            </a:r>
            <a:r>
              <a:rPr lang="tr-TR" dirty="0" err="1"/>
              <a:t>advers</a:t>
            </a:r>
            <a:r>
              <a:rPr lang="tr-TR" dirty="0"/>
              <a:t> etkileri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2680795633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="" xmlns:a16="http://schemas.microsoft.com/office/drawing/2014/main" id="{F8EEB003-B034-9942-81B1-2FFB3BDD9C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7483" y="652388"/>
            <a:ext cx="9404723" cy="1400530"/>
          </a:xfrm>
        </p:spPr>
        <p:txBody>
          <a:bodyPr>
            <a:normAutofit fontScale="90000"/>
          </a:bodyPr>
          <a:lstStyle/>
          <a:p>
            <a:r>
              <a:rPr lang="tr-TR" dirty="0" err="1">
                <a:solidFill>
                  <a:srgbClr val="FF0000"/>
                </a:solidFill>
              </a:rPr>
              <a:t>Abirateron</a:t>
            </a: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715112EB-6D2E-1943-BFE8-5B7CD904DC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1" y="1911404"/>
            <a:ext cx="9913031" cy="4195481"/>
          </a:xfrm>
        </p:spPr>
        <p:txBody>
          <a:bodyPr>
            <a:normAutofit lnSpcReduction="10000"/>
          </a:bodyPr>
          <a:lstStyle/>
          <a:p>
            <a:r>
              <a:rPr lang="tr-TR" dirty="0">
                <a:solidFill>
                  <a:srgbClr val="FF0000"/>
                </a:solidFill>
              </a:rPr>
              <a:t>en yeni </a:t>
            </a:r>
            <a:r>
              <a:rPr lang="tr-TR" dirty="0" err="1">
                <a:solidFill>
                  <a:srgbClr val="FF0000"/>
                </a:solidFill>
              </a:rPr>
              <a:t>steroid</a:t>
            </a:r>
            <a:r>
              <a:rPr lang="tr-TR" dirty="0">
                <a:solidFill>
                  <a:srgbClr val="FF0000"/>
                </a:solidFill>
              </a:rPr>
              <a:t> sentez inhibitörü</a:t>
            </a:r>
          </a:p>
          <a:p>
            <a:endParaRPr lang="tr-TR" dirty="0"/>
          </a:p>
          <a:p>
            <a:r>
              <a:rPr lang="tr-TR" dirty="0"/>
              <a:t>17</a:t>
            </a:r>
            <a:r>
              <a:rPr lang="el-GR" dirty="0"/>
              <a:t>α-</a:t>
            </a:r>
            <a:r>
              <a:rPr lang="tr-TR" dirty="0" err="1"/>
              <a:t>hidroksilaz</a:t>
            </a:r>
            <a:r>
              <a:rPr lang="tr-TR" dirty="0"/>
              <a:t> (P450c17) ve 17,20-liyazı bloke eder </a:t>
            </a:r>
            <a:r>
              <a:rPr lang="tr-TR" dirty="0">
                <a:solidFill>
                  <a:srgbClr val="FF0000"/>
                </a:solidFill>
              </a:rPr>
              <a:t>adrenalde </a:t>
            </a:r>
            <a:r>
              <a:rPr lang="tr-TR" dirty="0" err="1">
                <a:solidFill>
                  <a:srgbClr val="FF0000"/>
                </a:solidFill>
              </a:rPr>
              <a:t>kortizolün</a:t>
            </a:r>
            <a:r>
              <a:rPr lang="tr-TR" dirty="0">
                <a:solidFill>
                  <a:srgbClr val="FF0000"/>
                </a:solidFill>
              </a:rPr>
              <a:t> ve </a:t>
            </a:r>
            <a:r>
              <a:rPr lang="tr-TR" dirty="0" err="1">
                <a:solidFill>
                  <a:srgbClr val="FF0000"/>
                </a:solidFill>
              </a:rPr>
              <a:t>gonadlarda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gonadal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steroidlerin</a:t>
            </a:r>
            <a:r>
              <a:rPr lang="tr-TR" dirty="0">
                <a:solidFill>
                  <a:srgbClr val="FF0000"/>
                </a:solidFill>
              </a:rPr>
              <a:t> sentezini azaltır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/>
              <a:t>oral olarak aktif bir ön ilaç, </a:t>
            </a:r>
            <a:r>
              <a:rPr lang="tr-TR" dirty="0" err="1">
                <a:solidFill>
                  <a:srgbClr val="FF0000"/>
                </a:solidFill>
              </a:rPr>
              <a:t>refrakter</a:t>
            </a:r>
            <a:r>
              <a:rPr lang="tr-TR" dirty="0">
                <a:solidFill>
                  <a:srgbClr val="FF0000"/>
                </a:solidFill>
              </a:rPr>
              <a:t> prostat kanseri tedavisinde onaylı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2986013086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1">
            <a:extLst>
              <a:ext uri="{FF2B5EF4-FFF2-40B4-BE49-F238E27FC236}">
                <a16:creationId xmlns="" xmlns:a16="http://schemas.microsoft.com/office/drawing/2014/main" id="{F735C2C1-8B31-D946-9C1D-873A4BD4F9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7483" y="652388"/>
            <a:ext cx="9404723" cy="1400530"/>
          </a:xfrm>
        </p:spPr>
        <p:txBody>
          <a:bodyPr>
            <a:normAutofit fontScale="90000"/>
          </a:bodyPr>
          <a:lstStyle/>
          <a:p>
            <a:r>
              <a:rPr lang="tr-TR" dirty="0" err="1">
                <a:solidFill>
                  <a:srgbClr val="FF0000"/>
                </a:solidFill>
              </a:rPr>
              <a:t>Mifepriston</a:t>
            </a:r>
            <a:r>
              <a:rPr lang="tr-TR" dirty="0">
                <a:solidFill>
                  <a:srgbClr val="FF0000"/>
                </a:solidFill>
              </a:rPr>
              <a:t> (RU-486)</a:t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5DAD7DB4-0B04-164A-A6DB-A8FA761DB0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7740" y="1926771"/>
            <a:ext cx="8946541" cy="4528457"/>
          </a:xfrm>
        </p:spPr>
        <p:txBody>
          <a:bodyPr>
            <a:normAutofit lnSpcReduction="10000"/>
          </a:bodyPr>
          <a:lstStyle/>
          <a:p>
            <a:r>
              <a:rPr lang="tr-TR" dirty="0" err="1"/>
              <a:t>Steroid</a:t>
            </a:r>
            <a:r>
              <a:rPr lang="tr-TR" dirty="0"/>
              <a:t> reseptör antagonisti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>
                <a:solidFill>
                  <a:srgbClr val="FF0000"/>
                </a:solidFill>
              </a:rPr>
              <a:t>güçlü </a:t>
            </a:r>
            <a:r>
              <a:rPr lang="tr-TR" dirty="0" err="1">
                <a:solidFill>
                  <a:srgbClr val="FF0000"/>
                </a:solidFill>
              </a:rPr>
              <a:t>antiprogestin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/>
              <a:t>aktivitesinden ötürü başlangıçta  </a:t>
            </a:r>
            <a:r>
              <a:rPr lang="tr-TR" dirty="0" err="1"/>
              <a:t>kontraseptif-kontragestif</a:t>
            </a:r>
            <a:r>
              <a:rPr lang="tr-TR" dirty="0"/>
              <a:t> ajan olarak önerilmiştir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 err="1"/>
              <a:t>Mifepristonun</a:t>
            </a:r>
            <a:r>
              <a:rPr lang="tr-TR" dirty="0"/>
              <a:t> </a:t>
            </a:r>
            <a:r>
              <a:rPr lang="tr-TR" dirty="0">
                <a:solidFill>
                  <a:srgbClr val="FF0000"/>
                </a:solidFill>
              </a:rPr>
              <a:t>yüksek dozları </a:t>
            </a:r>
            <a:r>
              <a:rPr lang="tr-TR" dirty="0" err="1">
                <a:solidFill>
                  <a:srgbClr val="FF0000"/>
                </a:solidFill>
              </a:rPr>
              <a:t>antiglukokortikoid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/>
              <a:t>aktivite gösterir (</a:t>
            </a:r>
            <a:r>
              <a:rPr lang="tr-TR" dirty="0" err="1"/>
              <a:t>glukokortikoid</a:t>
            </a:r>
            <a:r>
              <a:rPr lang="tr-TR" dirty="0"/>
              <a:t> reseptörlerini bloke ederek)</a:t>
            </a:r>
          </a:p>
        </p:txBody>
      </p:sp>
    </p:spTree>
    <p:extLst>
      <p:ext uri="{BB962C8B-B14F-4D97-AF65-F5344CB8AC3E}">
        <p14:creationId xmlns="" xmlns:p14="http://schemas.microsoft.com/office/powerpoint/2010/main" val="969044760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="" xmlns:a16="http://schemas.microsoft.com/office/drawing/2014/main" id="{6B9CDC56-4B94-2C4E-907A-78DAD8B35F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2427" y="877261"/>
            <a:ext cx="9404723" cy="1400530"/>
          </a:xfrm>
        </p:spPr>
        <p:txBody>
          <a:bodyPr>
            <a:normAutofit fontScale="90000"/>
          </a:bodyPr>
          <a:lstStyle/>
          <a:p>
            <a:r>
              <a:rPr lang="tr-TR" dirty="0" err="1">
                <a:solidFill>
                  <a:srgbClr val="FF0000"/>
                </a:solidFill>
              </a:rPr>
              <a:t>Mifepriston</a:t>
            </a:r>
            <a:r>
              <a:rPr lang="tr-TR" dirty="0">
                <a:solidFill>
                  <a:srgbClr val="FF0000"/>
                </a:solidFill>
              </a:rPr>
              <a:t> (RU-486)</a:t>
            </a:r>
            <a:br>
              <a:rPr lang="tr-TR" dirty="0">
                <a:solidFill>
                  <a:srgbClr val="FF0000"/>
                </a:solidFill>
              </a:rPr>
            </a:b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B91DCCA6-8A57-B844-8BF2-BDC784A459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2427" y="2079171"/>
            <a:ext cx="8946541" cy="4506685"/>
          </a:xfrm>
        </p:spPr>
        <p:txBody>
          <a:bodyPr/>
          <a:lstStyle/>
          <a:p>
            <a:r>
              <a:rPr lang="tr-TR" dirty="0"/>
              <a:t>Ortalama yarı ömrü 20 saat (birçok doğal ve sentetik </a:t>
            </a:r>
            <a:r>
              <a:rPr lang="tr-TR" dirty="0" err="1"/>
              <a:t>glukortikoid</a:t>
            </a:r>
            <a:r>
              <a:rPr lang="tr-TR" dirty="0"/>
              <a:t> </a:t>
            </a:r>
            <a:r>
              <a:rPr lang="tr-TR" dirty="0" err="1"/>
              <a:t>agoinistinden</a:t>
            </a:r>
            <a:r>
              <a:rPr lang="tr-TR" dirty="0"/>
              <a:t> daha uzun)</a:t>
            </a:r>
          </a:p>
          <a:p>
            <a:endParaRPr lang="tr-TR" dirty="0"/>
          </a:p>
          <a:p>
            <a:r>
              <a:rPr lang="tr-TR" dirty="0" err="1"/>
              <a:t>Mifepriston</a:t>
            </a:r>
            <a:r>
              <a:rPr lang="tr-TR" dirty="0"/>
              <a:t> albümin ve </a:t>
            </a:r>
            <a:r>
              <a:rPr lang="tr-TR" dirty="0" smtClean="0"/>
              <a:t>alfa 1-asit </a:t>
            </a:r>
            <a:r>
              <a:rPr lang="tr-TR" dirty="0" err="1"/>
              <a:t>glikoproteine</a:t>
            </a:r>
            <a:r>
              <a:rPr lang="tr-TR" dirty="0"/>
              <a:t> bağlanabilir ama </a:t>
            </a:r>
            <a:r>
              <a:rPr lang="tr-TR" dirty="0" err="1"/>
              <a:t>kortikosteroid</a:t>
            </a:r>
            <a:r>
              <a:rPr lang="tr-TR" dirty="0"/>
              <a:t> bağlayıcı globüline </a:t>
            </a:r>
            <a:r>
              <a:rPr lang="tr-TR" dirty="0" err="1" smtClean="0"/>
              <a:t>affinitesi</a:t>
            </a:r>
            <a:r>
              <a:rPr lang="tr-TR" dirty="0" smtClean="0"/>
              <a:t> yoktur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3403141325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1">
            <a:extLst>
              <a:ext uri="{FF2B5EF4-FFF2-40B4-BE49-F238E27FC236}">
                <a16:creationId xmlns="" xmlns:a16="http://schemas.microsoft.com/office/drawing/2014/main" id="{26BCB1D2-A1AE-F147-8790-CD2B9F917D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4220" y="652388"/>
            <a:ext cx="9404723" cy="1400530"/>
          </a:xfrm>
        </p:spPr>
        <p:txBody>
          <a:bodyPr>
            <a:normAutofit fontScale="90000"/>
          </a:bodyPr>
          <a:lstStyle/>
          <a:p>
            <a:r>
              <a:rPr lang="tr-TR" dirty="0" err="1">
                <a:solidFill>
                  <a:srgbClr val="FF0000"/>
                </a:solidFill>
              </a:rPr>
              <a:t>Mifepriston</a:t>
            </a:r>
            <a:r>
              <a:rPr lang="tr-TR" dirty="0">
                <a:solidFill>
                  <a:srgbClr val="FF0000"/>
                </a:solidFill>
              </a:rPr>
              <a:t> (RU-486)</a:t>
            </a:r>
            <a:br>
              <a:rPr lang="tr-TR" dirty="0">
                <a:solidFill>
                  <a:srgbClr val="FF0000"/>
                </a:solidFill>
              </a:rPr>
            </a:b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AC902517-E642-BC43-81A7-B91B89D73A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52918"/>
            <a:ext cx="9956574" cy="4195481"/>
          </a:xfrm>
        </p:spPr>
        <p:txBody>
          <a:bodyPr>
            <a:normAutofit/>
          </a:bodyPr>
          <a:lstStyle/>
          <a:p>
            <a:pPr algn="just"/>
            <a:r>
              <a:rPr lang="tr-TR" dirty="0" err="1"/>
              <a:t>jeneralize</a:t>
            </a:r>
            <a:r>
              <a:rPr lang="tr-TR" dirty="0"/>
              <a:t> </a:t>
            </a:r>
            <a:r>
              <a:rPr lang="tr-TR" dirty="0" err="1"/>
              <a:t>glukokortikoid</a:t>
            </a:r>
            <a:r>
              <a:rPr lang="tr-TR" dirty="0"/>
              <a:t> direncine neden olur</a:t>
            </a:r>
          </a:p>
          <a:p>
            <a:pPr marL="0" indent="0" algn="just">
              <a:buNone/>
            </a:pPr>
            <a:endParaRPr lang="tr-TR" dirty="0"/>
          </a:p>
          <a:p>
            <a:pPr algn="just"/>
            <a:r>
              <a:rPr lang="tr-TR" dirty="0"/>
              <a:t>oral kullanımı, </a:t>
            </a:r>
            <a:r>
              <a:rPr lang="tr-TR" dirty="0">
                <a:solidFill>
                  <a:srgbClr val="FF0000"/>
                </a:solidFill>
              </a:rPr>
              <a:t>diğer tedavilere yanıt vermeyen, </a:t>
            </a:r>
            <a:r>
              <a:rPr lang="tr-TR" dirty="0" err="1">
                <a:solidFill>
                  <a:srgbClr val="FF0000"/>
                </a:solidFill>
              </a:rPr>
              <a:t>ektopik</a:t>
            </a:r>
            <a:r>
              <a:rPr lang="tr-TR" dirty="0">
                <a:solidFill>
                  <a:srgbClr val="FF0000"/>
                </a:solidFill>
              </a:rPr>
              <a:t> ACTH </a:t>
            </a:r>
            <a:r>
              <a:rPr lang="tr-TR" dirty="0" err="1">
                <a:solidFill>
                  <a:srgbClr val="FF0000"/>
                </a:solidFill>
              </a:rPr>
              <a:t>sekresyonu</a:t>
            </a:r>
            <a:r>
              <a:rPr lang="tr-TR" dirty="0">
                <a:solidFill>
                  <a:srgbClr val="FF0000"/>
                </a:solidFill>
              </a:rPr>
              <a:t> ya da adrenal </a:t>
            </a:r>
            <a:r>
              <a:rPr lang="tr-TR" dirty="0" err="1">
                <a:solidFill>
                  <a:srgbClr val="FF0000"/>
                </a:solidFill>
              </a:rPr>
              <a:t>karsinomu</a:t>
            </a:r>
            <a:r>
              <a:rPr lang="tr-TR" dirty="0">
                <a:solidFill>
                  <a:srgbClr val="FF0000"/>
                </a:solidFill>
              </a:rPr>
              <a:t> olup cerrahi olarak müdahale edilemeyen hastalarda </a:t>
            </a:r>
            <a:r>
              <a:rPr lang="tr-TR" dirty="0"/>
              <a:t>önerilmektedir</a:t>
            </a:r>
          </a:p>
        </p:txBody>
      </p:sp>
    </p:spTree>
    <p:extLst>
      <p:ext uri="{BB962C8B-B14F-4D97-AF65-F5344CB8AC3E}">
        <p14:creationId xmlns="" xmlns:p14="http://schemas.microsoft.com/office/powerpoint/2010/main" val="527318005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="" xmlns:a16="http://schemas.microsoft.com/office/drawing/2014/main" id="{78CA491A-FB73-4A43-A8CE-C957B03585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3312" y="463604"/>
            <a:ext cx="9404723" cy="1400530"/>
          </a:xfrm>
        </p:spPr>
        <p:txBody>
          <a:bodyPr>
            <a:normAutofit fontScale="90000"/>
          </a:bodyPr>
          <a:lstStyle/>
          <a:p>
            <a:r>
              <a:rPr lang="tr-TR" dirty="0" err="1">
                <a:solidFill>
                  <a:srgbClr val="FF0000"/>
                </a:solidFill>
              </a:rPr>
              <a:t>Mitotan</a:t>
            </a: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61E4F005-8EFE-784D-8DD7-CEF61F4E19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151467"/>
            <a:ext cx="10077832" cy="4565596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tr-TR" dirty="0"/>
              <a:t>DDT sınıfı </a:t>
            </a:r>
            <a:r>
              <a:rPr lang="tr-TR" dirty="0" err="1"/>
              <a:t>insektisitlerle</a:t>
            </a:r>
            <a:r>
              <a:rPr lang="tr-TR" dirty="0"/>
              <a:t> ilişkili, köpeklerde ve daha az olarak insanlarda adrenal korteks üzerinde </a:t>
            </a:r>
            <a:r>
              <a:rPr lang="tr-TR" dirty="0" err="1"/>
              <a:t>nonselektif</a:t>
            </a:r>
            <a:r>
              <a:rPr lang="tr-TR" dirty="0"/>
              <a:t> </a:t>
            </a:r>
            <a:r>
              <a:rPr lang="tr-TR" dirty="0" err="1"/>
              <a:t>sitotoksik</a:t>
            </a:r>
            <a:r>
              <a:rPr lang="tr-TR" dirty="0"/>
              <a:t> etkili</a:t>
            </a:r>
          </a:p>
          <a:p>
            <a:pPr marL="0" indent="0" algn="just">
              <a:buNone/>
            </a:pPr>
            <a:endParaRPr lang="tr-TR" dirty="0"/>
          </a:p>
          <a:p>
            <a:pPr algn="just"/>
            <a:r>
              <a:rPr lang="tr-TR" dirty="0"/>
              <a:t>Oral olarak bölünmüş dozlar şeklinde günde 12g uygulanır</a:t>
            </a:r>
          </a:p>
          <a:p>
            <a:pPr algn="just"/>
            <a:endParaRPr lang="tr-TR" dirty="0"/>
          </a:p>
          <a:p>
            <a:pPr algn="just"/>
            <a:r>
              <a:rPr lang="tr-TR" dirty="0"/>
              <a:t>Adrenal </a:t>
            </a:r>
            <a:r>
              <a:rPr lang="tr-TR" dirty="0" err="1"/>
              <a:t>karsinomlu</a:t>
            </a:r>
            <a:r>
              <a:rPr lang="tr-TR" dirty="0"/>
              <a:t> hastalarda tümör kitlesinde azalma</a:t>
            </a:r>
          </a:p>
          <a:p>
            <a:pPr marL="0" indent="0" algn="just">
              <a:buNone/>
            </a:pPr>
            <a:endParaRPr lang="tr-TR" dirty="0"/>
          </a:p>
          <a:p>
            <a:pPr algn="just"/>
            <a:r>
              <a:rPr lang="tr-TR" dirty="0" err="1"/>
              <a:t>toksik</a:t>
            </a:r>
            <a:r>
              <a:rPr lang="tr-TR" dirty="0"/>
              <a:t> etkileri hastalarda dozun azaltmasını gerektirebilir (</a:t>
            </a:r>
            <a:r>
              <a:rPr lang="tr-TR" dirty="0" err="1"/>
              <a:t>diyare</a:t>
            </a:r>
            <a:r>
              <a:rPr lang="tr-TR" dirty="0"/>
              <a:t>, bulantı, kusma, depresyon, </a:t>
            </a:r>
            <a:r>
              <a:rPr lang="tr-TR" dirty="0" err="1"/>
              <a:t>somnolans</a:t>
            </a:r>
            <a:r>
              <a:rPr lang="tr-TR" dirty="0"/>
              <a:t> ve cilt döküntüleri)</a:t>
            </a:r>
          </a:p>
        </p:txBody>
      </p:sp>
    </p:spTree>
    <p:extLst>
      <p:ext uri="{BB962C8B-B14F-4D97-AF65-F5344CB8AC3E}">
        <p14:creationId xmlns="" xmlns:p14="http://schemas.microsoft.com/office/powerpoint/2010/main" val="36235557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BA4CD003-C1AC-7242-9354-CB5A6F6635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8969" y="618067"/>
            <a:ext cx="4521798" cy="4821219"/>
          </a:xfrm>
        </p:spPr>
        <p:txBody>
          <a:bodyPr>
            <a:normAutofit fontScale="70000" lnSpcReduction="20000"/>
          </a:bodyPr>
          <a:lstStyle/>
          <a:p>
            <a:r>
              <a:rPr lang="tr-TR" dirty="0" err="1"/>
              <a:t>Kortizol</a:t>
            </a:r>
            <a:r>
              <a:rPr lang="tr-TR" dirty="0"/>
              <a:t> salgılanması 10-20 mg (normal erişkinde, günlük)</a:t>
            </a:r>
          </a:p>
          <a:p>
            <a:endParaRPr lang="tr-TR" dirty="0"/>
          </a:p>
          <a:p>
            <a:r>
              <a:rPr lang="tr-TR" dirty="0" err="1"/>
              <a:t>Sekresyonu</a:t>
            </a:r>
            <a:r>
              <a:rPr lang="tr-TR" dirty="0"/>
              <a:t> </a:t>
            </a:r>
            <a:r>
              <a:rPr lang="tr-TR" dirty="0" err="1"/>
              <a:t>sirkadiyen</a:t>
            </a:r>
            <a:r>
              <a:rPr lang="tr-TR" dirty="0"/>
              <a:t> </a:t>
            </a:r>
            <a:r>
              <a:rPr lang="tr-TR" dirty="0" err="1"/>
              <a:t>ritm</a:t>
            </a:r>
            <a:r>
              <a:rPr lang="tr-TR" dirty="0"/>
              <a:t> gösterir </a:t>
            </a:r>
            <a:r>
              <a:rPr lang="tr-TR" dirty="0">
                <a:solidFill>
                  <a:srgbClr val="FF0000"/>
                </a:solidFill>
              </a:rPr>
              <a:t>(</a:t>
            </a:r>
            <a:r>
              <a:rPr lang="tr-TR" dirty="0" err="1">
                <a:solidFill>
                  <a:srgbClr val="FF0000"/>
                </a:solidFill>
              </a:rPr>
              <a:t>sekresyon</a:t>
            </a:r>
            <a:r>
              <a:rPr lang="tr-TR" dirty="0">
                <a:solidFill>
                  <a:srgbClr val="FF0000"/>
                </a:solidFill>
              </a:rPr>
              <a:t> hızı sabah erken saatlerde ve yemeklerden sonra pik gösteren ACTH artışları ile kontrol edilmekte)</a:t>
            </a:r>
          </a:p>
          <a:p>
            <a:endParaRPr lang="tr-TR" dirty="0"/>
          </a:p>
          <a:p>
            <a:r>
              <a:rPr lang="tr-TR" dirty="0" err="1">
                <a:solidFill>
                  <a:schemeClr val="accent1"/>
                </a:solidFill>
              </a:rPr>
              <a:t>Kortikosteroid</a:t>
            </a:r>
            <a:r>
              <a:rPr lang="tr-TR" dirty="0">
                <a:solidFill>
                  <a:schemeClr val="accent1"/>
                </a:solidFill>
              </a:rPr>
              <a:t>-bağlayıcı </a:t>
            </a:r>
            <a:r>
              <a:rPr lang="tr-TR" dirty="0" err="1">
                <a:solidFill>
                  <a:schemeClr val="accent1"/>
                </a:solidFill>
              </a:rPr>
              <a:t>globulin</a:t>
            </a:r>
            <a:r>
              <a:rPr lang="tr-TR" dirty="0">
                <a:solidFill>
                  <a:schemeClr val="accent1"/>
                </a:solidFill>
              </a:rPr>
              <a:t> </a:t>
            </a:r>
            <a:r>
              <a:rPr lang="tr-TR" dirty="0"/>
              <a:t>(CBG), a2 </a:t>
            </a:r>
            <a:r>
              <a:rPr lang="tr-TR" dirty="0" err="1"/>
              <a:t>globulin</a:t>
            </a:r>
            <a:r>
              <a:rPr lang="tr-TR" dirty="0"/>
              <a:t>, dolaşımdaki hormonun %90’ını bağlamakta, geri kalanı serbest veya zayıf olarak </a:t>
            </a:r>
            <a:r>
              <a:rPr lang="tr-TR" dirty="0" err="1"/>
              <a:t>albumine</a:t>
            </a:r>
            <a:r>
              <a:rPr lang="tr-TR" dirty="0"/>
              <a:t> bağlı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1296499044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="" xmlns:a16="http://schemas.microsoft.com/office/drawing/2014/main" id="{EBFF0FBF-CCA7-184A-9EC9-92BB5458E6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3568" y="0"/>
            <a:ext cx="9404723" cy="1400530"/>
          </a:xfrm>
        </p:spPr>
        <p:txBody>
          <a:bodyPr/>
          <a:lstStyle/>
          <a:p>
            <a:r>
              <a:rPr lang="tr-TR" sz="3600" dirty="0">
                <a:solidFill>
                  <a:srgbClr val="FF0000"/>
                </a:solidFill>
              </a:rPr>
              <a:t>MİNERALOKORTİKOİD ANTAGONİSTLERİ</a:t>
            </a:r>
            <a:br>
              <a:rPr lang="tr-TR" sz="3600" dirty="0">
                <a:solidFill>
                  <a:srgbClr val="FF0000"/>
                </a:solidFill>
              </a:rPr>
            </a:br>
            <a:endParaRPr lang="tr-TR" sz="3600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391E04DF-8409-8F49-BF34-F7F66E7F3E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876" y="1032933"/>
            <a:ext cx="10041156" cy="5080000"/>
          </a:xfrm>
        </p:spPr>
        <p:txBody>
          <a:bodyPr>
            <a:noAutofit/>
          </a:bodyPr>
          <a:lstStyle/>
          <a:p>
            <a:pPr algn="just"/>
            <a:r>
              <a:rPr lang="tr-TR" sz="2800" dirty="0" err="1"/>
              <a:t>Aldosteron</a:t>
            </a:r>
            <a:r>
              <a:rPr lang="tr-TR" sz="2800" dirty="0"/>
              <a:t> reseptörü ile yarışarak </a:t>
            </a:r>
            <a:r>
              <a:rPr lang="tr-TR" sz="2800" dirty="0" err="1"/>
              <a:t>periferik</a:t>
            </a:r>
            <a:r>
              <a:rPr lang="tr-TR" sz="2800" dirty="0"/>
              <a:t> olarak etkisini azaltan </a:t>
            </a:r>
            <a:r>
              <a:rPr lang="tr-TR" sz="2800" dirty="0" err="1" smtClean="0"/>
              <a:t>steroidler</a:t>
            </a:r>
            <a:endParaRPr lang="tr-TR" sz="2800" dirty="0"/>
          </a:p>
          <a:p>
            <a:pPr algn="just"/>
            <a:r>
              <a:rPr lang="tr-TR" sz="2800" dirty="0" err="1">
                <a:solidFill>
                  <a:srgbClr val="FF0000"/>
                </a:solidFill>
              </a:rPr>
              <a:t>Spironolakton</a:t>
            </a:r>
            <a:r>
              <a:rPr lang="tr-TR" sz="2800" dirty="0"/>
              <a:t>  7</a:t>
            </a:r>
            <a:r>
              <a:rPr lang="el-GR" sz="2800" dirty="0"/>
              <a:t>α-</a:t>
            </a:r>
            <a:r>
              <a:rPr lang="tr-TR" sz="2800" dirty="0" err="1"/>
              <a:t>asetiltiyospironolakton</a:t>
            </a:r>
            <a:r>
              <a:rPr lang="tr-TR" sz="2800" dirty="0"/>
              <a:t>, etkisinin başlangıcı yavaş, ilaç bırakıldıktan sonra etkileri 2-3 gün devam eder, </a:t>
            </a:r>
            <a:r>
              <a:rPr lang="tr-TR" sz="2800" dirty="0" err="1">
                <a:solidFill>
                  <a:srgbClr val="FF0000"/>
                </a:solidFill>
              </a:rPr>
              <a:t>primer</a:t>
            </a:r>
            <a:r>
              <a:rPr lang="tr-TR" sz="2800" dirty="0">
                <a:solidFill>
                  <a:srgbClr val="FF0000"/>
                </a:solidFill>
              </a:rPr>
              <a:t> </a:t>
            </a:r>
            <a:r>
              <a:rPr lang="tr-TR" sz="2800" dirty="0" err="1">
                <a:solidFill>
                  <a:srgbClr val="FF0000"/>
                </a:solidFill>
              </a:rPr>
              <a:t>aldosteronizmde</a:t>
            </a:r>
            <a:r>
              <a:rPr lang="tr-TR" sz="2800" dirty="0"/>
              <a:t> 50–100 mg/gün dozlarında </a:t>
            </a:r>
            <a:r>
              <a:rPr lang="tr-TR" sz="2800" dirty="0" smtClean="0"/>
              <a:t>kullanılır</a:t>
            </a:r>
            <a:endParaRPr lang="tr-TR" sz="2800" dirty="0"/>
          </a:p>
          <a:p>
            <a:pPr algn="just"/>
            <a:r>
              <a:rPr lang="tr-TR" sz="2800" dirty="0"/>
              <a:t>Bazı hastalara tanı koymada ve adenomun cerrahi çıkarılması geciktiğinde belirti ve semptomları iyileştirici </a:t>
            </a:r>
            <a:r>
              <a:rPr lang="tr-TR" sz="2800" dirty="0" smtClean="0"/>
              <a:t>etkili</a:t>
            </a:r>
            <a:endParaRPr lang="tr-TR" sz="2800" dirty="0"/>
          </a:p>
          <a:p>
            <a:pPr algn="just"/>
            <a:r>
              <a:rPr lang="tr-TR" sz="2800" dirty="0"/>
              <a:t>Hipertansiyonlu </a:t>
            </a:r>
            <a:r>
              <a:rPr lang="tr-TR" sz="2800" dirty="0" err="1"/>
              <a:t>hipokalemik</a:t>
            </a:r>
            <a:r>
              <a:rPr lang="tr-TR" sz="2800" dirty="0"/>
              <a:t> hastalarda </a:t>
            </a:r>
            <a:r>
              <a:rPr lang="tr-TR" sz="2800" dirty="0" err="1"/>
              <a:t>aldosteronizm</a:t>
            </a:r>
            <a:r>
              <a:rPr lang="tr-TR" sz="2800" dirty="0"/>
              <a:t> tanısı için 4–8 gün boyunca 400–500 mg/gün dozunda kullanıldığında (yeterli miktarda sodyum ve potasyum alımı ile) potasyum düzeylerini iyileştirmekte</a:t>
            </a:r>
          </a:p>
        </p:txBody>
      </p:sp>
    </p:spTree>
    <p:extLst>
      <p:ext uri="{BB962C8B-B14F-4D97-AF65-F5344CB8AC3E}">
        <p14:creationId xmlns="" xmlns:p14="http://schemas.microsoft.com/office/powerpoint/2010/main" val="4163082904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1">
            <a:extLst>
              <a:ext uri="{FF2B5EF4-FFF2-40B4-BE49-F238E27FC236}">
                <a16:creationId xmlns="" xmlns:a16="http://schemas.microsoft.com/office/drawing/2014/main" id="{3DDF0015-27DB-4E43-AE2E-30B67A9ACE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3600" dirty="0">
                <a:solidFill>
                  <a:srgbClr val="FF0000"/>
                </a:solidFill>
              </a:rPr>
              <a:t>MİNERALOKORTİKOİD ANTAGONİSTLERİ</a:t>
            </a:r>
            <a:br>
              <a:rPr lang="tr-TR" sz="3600" dirty="0">
                <a:solidFill>
                  <a:srgbClr val="FF0000"/>
                </a:solidFill>
              </a:rPr>
            </a:br>
            <a:endParaRPr lang="tr-TR" sz="3600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C87C5F32-9CA6-E648-A250-90FDD10243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9857" y="1408460"/>
            <a:ext cx="6694713" cy="5214256"/>
          </a:xfrm>
        </p:spPr>
        <p:txBody>
          <a:bodyPr>
            <a:normAutofit fontScale="77500" lnSpcReduction="20000"/>
          </a:bodyPr>
          <a:lstStyle/>
          <a:p>
            <a:r>
              <a:rPr lang="tr-TR" dirty="0" err="1">
                <a:solidFill>
                  <a:srgbClr val="FF0000"/>
                </a:solidFill>
              </a:rPr>
              <a:t>Spironolakton</a:t>
            </a:r>
            <a:r>
              <a:rPr lang="tr-TR" dirty="0"/>
              <a:t> aynı zamanda bir </a:t>
            </a:r>
            <a:r>
              <a:rPr lang="tr-TR" dirty="0" err="1"/>
              <a:t>androjen</a:t>
            </a:r>
            <a:r>
              <a:rPr lang="tr-TR" dirty="0"/>
              <a:t> antagonisti, bazen </a:t>
            </a:r>
            <a:r>
              <a:rPr lang="tr-TR" dirty="0">
                <a:solidFill>
                  <a:srgbClr val="FF0000"/>
                </a:solidFill>
              </a:rPr>
              <a:t>kadınlarda </a:t>
            </a:r>
            <a:r>
              <a:rPr lang="tr-TR" dirty="0" err="1">
                <a:solidFill>
                  <a:srgbClr val="FF0000"/>
                </a:solidFill>
              </a:rPr>
              <a:t>hirsutizm</a:t>
            </a:r>
            <a:r>
              <a:rPr lang="tr-TR" dirty="0">
                <a:solidFill>
                  <a:srgbClr val="FF0000"/>
                </a:solidFill>
              </a:rPr>
              <a:t> tedavisinde </a:t>
            </a:r>
            <a:r>
              <a:rPr lang="tr-TR" dirty="0"/>
              <a:t>kullanılır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 err="1"/>
              <a:t>İdiopatik</a:t>
            </a:r>
            <a:r>
              <a:rPr lang="tr-TR" dirty="0"/>
              <a:t> </a:t>
            </a:r>
            <a:r>
              <a:rPr lang="tr-TR" dirty="0" err="1"/>
              <a:t>hirsutizm</a:t>
            </a:r>
            <a:r>
              <a:rPr lang="tr-TR" dirty="0"/>
              <a:t> ya da </a:t>
            </a:r>
            <a:r>
              <a:rPr lang="tr-TR" dirty="0" err="1"/>
              <a:t>androjen</a:t>
            </a:r>
            <a:r>
              <a:rPr lang="tr-TR" dirty="0"/>
              <a:t> fazlalığına </a:t>
            </a:r>
            <a:r>
              <a:rPr lang="tr-TR" dirty="0" err="1"/>
              <a:t>sekonder</a:t>
            </a:r>
            <a:r>
              <a:rPr lang="tr-TR" dirty="0"/>
              <a:t> </a:t>
            </a:r>
            <a:r>
              <a:rPr lang="tr-TR" dirty="0" err="1"/>
              <a:t>hirsutizmi</a:t>
            </a:r>
            <a:r>
              <a:rPr lang="tr-TR" dirty="0"/>
              <a:t> olan kişilerde 50– 200 mg/</a:t>
            </a:r>
            <a:r>
              <a:rPr lang="tr-TR" dirty="0" err="1"/>
              <a:t>gün’lük</a:t>
            </a:r>
            <a:r>
              <a:rPr lang="tr-TR" dirty="0"/>
              <a:t> dozları yüzdeki tüylerin yoğunluğu, çapı ve büyüme hızında azalmaya neden olur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 err="1">
                <a:solidFill>
                  <a:srgbClr val="FF0000"/>
                </a:solidFill>
              </a:rPr>
              <a:t>Diüretik</a:t>
            </a:r>
            <a:r>
              <a:rPr lang="tr-TR" dirty="0"/>
              <a:t> etkili, </a:t>
            </a:r>
            <a:r>
              <a:rPr lang="tr-TR" dirty="0">
                <a:solidFill>
                  <a:srgbClr val="FF0000"/>
                </a:solidFill>
              </a:rPr>
              <a:t>kalp yetmezliğinde</a:t>
            </a:r>
            <a:r>
              <a:rPr lang="tr-TR" dirty="0"/>
              <a:t> yararlı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/>
              <a:t>Bilinen </a:t>
            </a:r>
            <a:r>
              <a:rPr lang="tr-TR" dirty="0" err="1"/>
              <a:t>advers</a:t>
            </a:r>
            <a:r>
              <a:rPr lang="tr-TR" dirty="0"/>
              <a:t> etkileri; </a:t>
            </a:r>
            <a:r>
              <a:rPr lang="tr-TR" dirty="0" err="1"/>
              <a:t>hiperkalemi</a:t>
            </a:r>
            <a:r>
              <a:rPr lang="tr-TR" dirty="0"/>
              <a:t>, kardiyak aritmi, </a:t>
            </a:r>
            <a:r>
              <a:rPr lang="tr-TR" dirty="0" err="1"/>
              <a:t>menstrüal</a:t>
            </a:r>
            <a:r>
              <a:rPr lang="tr-TR" dirty="0"/>
              <a:t> ve GI bozukluklar, </a:t>
            </a:r>
            <a:r>
              <a:rPr lang="tr-TR" dirty="0" err="1"/>
              <a:t>jinekomasti</a:t>
            </a:r>
            <a:r>
              <a:rPr lang="tr-TR" dirty="0"/>
              <a:t>, </a:t>
            </a:r>
            <a:r>
              <a:rPr lang="tr-TR" dirty="0" err="1"/>
              <a:t>sedasyon</a:t>
            </a:r>
            <a:r>
              <a:rPr lang="tr-TR" dirty="0"/>
              <a:t>, baş ağrısı, cilt döküntüleri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2002420863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1">
            <a:extLst>
              <a:ext uri="{FF2B5EF4-FFF2-40B4-BE49-F238E27FC236}">
                <a16:creationId xmlns="" xmlns:a16="http://schemas.microsoft.com/office/drawing/2014/main" id="{CAA7CB14-E932-DA4B-975D-5CC0A24DD3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3600" dirty="0">
                <a:solidFill>
                  <a:srgbClr val="FF0000"/>
                </a:solidFill>
              </a:rPr>
              <a:t>MİNERALOKORTİKOİD ANTAGONİSTLERİ</a:t>
            </a:r>
            <a:br>
              <a:rPr lang="tr-TR" sz="3600" dirty="0">
                <a:solidFill>
                  <a:srgbClr val="FF0000"/>
                </a:solidFill>
              </a:rPr>
            </a:br>
            <a:endParaRPr lang="tr-TR" sz="3600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B3549802-4832-C048-8352-84806D7777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6483" y="1853248"/>
            <a:ext cx="6973888" cy="4195481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tr-TR" sz="4000" dirty="0" err="1">
                <a:solidFill>
                  <a:srgbClr val="FF0000"/>
                </a:solidFill>
              </a:rPr>
              <a:t>Eplerenone</a:t>
            </a:r>
            <a:r>
              <a:rPr lang="tr-TR" sz="4000" dirty="0"/>
              <a:t>, </a:t>
            </a:r>
            <a:r>
              <a:rPr lang="tr-TR" sz="4000" dirty="0" err="1"/>
              <a:t>aldosteron</a:t>
            </a:r>
            <a:r>
              <a:rPr lang="tr-TR" sz="4000" dirty="0"/>
              <a:t> antagonisti, hipertansiyon tedavisinde onay </a:t>
            </a:r>
            <a:r>
              <a:rPr lang="tr-TR" sz="4000" dirty="0" smtClean="0"/>
              <a:t>almıştır</a:t>
            </a:r>
            <a:endParaRPr lang="tr-TR" sz="4000" dirty="0"/>
          </a:p>
          <a:p>
            <a:pPr algn="just"/>
            <a:r>
              <a:rPr lang="tr-TR" sz="4000" dirty="0"/>
              <a:t>K</a:t>
            </a:r>
            <a:r>
              <a:rPr lang="tr-TR" sz="4000" dirty="0" smtClean="0"/>
              <a:t>alp </a:t>
            </a:r>
            <a:r>
              <a:rPr lang="tr-TR" sz="4000" dirty="0"/>
              <a:t>yetmezliğinde </a:t>
            </a:r>
            <a:r>
              <a:rPr lang="tr-TR" sz="4000" dirty="0" err="1"/>
              <a:t>mortaliteyi</a:t>
            </a:r>
            <a:r>
              <a:rPr lang="tr-TR" sz="4000" dirty="0"/>
              <a:t> </a:t>
            </a:r>
            <a:r>
              <a:rPr lang="tr-TR" sz="4000" dirty="0" smtClean="0"/>
              <a:t>azaltır</a:t>
            </a:r>
            <a:endParaRPr lang="tr-TR" sz="4000" dirty="0"/>
          </a:p>
          <a:p>
            <a:pPr algn="just"/>
            <a:r>
              <a:rPr lang="tr-TR" sz="4000" dirty="0" err="1"/>
              <a:t>Spirinolaktondan</a:t>
            </a:r>
            <a:r>
              <a:rPr lang="tr-TR" sz="4000" dirty="0"/>
              <a:t> daha </a:t>
            </a:r>
            <a:r>
              <a:rPr lang="tr-TR" sz="4000" dirty="0" err="1"/>
              <a:t>selektif</a:t>
            </a:r>
            <a:r>
              <a:rPr lang="tr-TR" sz="4000" dirty="0"/>
              <a:t> ve </a:t>
            </a:r>
            <a:r>
              <a:rPr lang="tr-TR" sz="4000" dirty="0" err="1"/>
              <a:t>androjen</a:t>
            </a:r>
            <a:r>
              <a:rPr lang="tr-TR" sz="4000" dirty="0"/>
              <a:t> reseptörleri </a:t>
            </a:r>
            <a:r>
              <a:rPr lang="tr-TR" sz="4000" dirty="0" smtClean="0"/>
              <a:t>üzerinde </a:t>
            </a:r>
            <a:r>
              <a:rPr lang="tr-TR" sz="4000" dirty="0"/>
              <a:t>etkisi </a:t>
            </a:r>
            <a:r>
              <a:rPr lang="tr-TR" sz="4000" dirty="0" smtClean="0"/>
              <a:t>bildirilmemiş</a:t>
            </a:r>
            <a:endParaRPr lang="tr-TR" sz="4000" dirty="0"/>
          </a:p>
          <a:p>
            <a:pPr algn="just"/>
            <a:r>
              <a:rPr lang="tr-TR" sz="4000" dirty="0"/>
              <a:t>Hipertansiyondaki standart dozu 50–100 mg/gün, en yaygın </a:t>
            </a:r>
            <a:r>
              <a:rPr lang="tr-TR" sz="4000" dirty="0" err="1"/>
              <a:t>toksisitesi</a:t>
            </a:r>
            <a:r>
              <a:rPr lang="tr-TR" sz="4000" dirty="0"/>
              <a:t> </a:t>
            </a:r>
            <a:r>
              <a:rPr lang="tr-TR" sz="4000" dirty="0" err="1"/>
              <a:t>hiperkalemi</a:t>
            </a:r>
            <a:r>
              <a:rPr lang="tr-TR" sz="4000" dirty="0"/>
              <a:t> (hafif</a:t>
            </a:r>
            <a:r>
              <a:rPr lang="tr-TR" sz="4000" dirty="0" smtClean="0"/>
              <a:t>)</a:t>
            </a:r>
            <a:endParaRPr lang="tr-TR" sz="4000" dirty="0"/>
          </a:p>
          <a:p>
            <a:pPr algn="just"/>
            <a:r>
              <a:rPr lang="tr-TR" sz="4000" dirty="0" err="1">
                <a:solidFill>
                  <a:srgbClr val="FF0000"/>
                </a:solidFill>
              </a:rPr>
              <a:t>Drospirenone</a:t>
            </a:r>
            <a:r>
              <a:rPr lang="tr-TR" sz="4000" dirty="0"/>
              <a:t>, oral </a:t>
            </a:r>
            <a:r>
              <a:rPr lang="tr-TR" sz="4000" dirty="0" err="1"/>
              <a:t>kontraseptif</a:t>
            </a:r>
            <a:r>
              <a:rPr lang="tr-TR" sz="4000" dirty="0"/>
              <a:t> bir </a:t>
            </a:r>
            <a:r>
              <a:rPr lang="tr-TR" sz="4000" dirty="0" err="1"/>
              <a:t>progestin</a:t>
            </a:r>
            <a:r>
              <a:rPr lang="tr-TR" sz="4000" dirty="0"/>
              <a:t>, </a:t>
            </a:r>
            <a:r>
              <a:rPr lang="tr-TR" sz="4000" dirty="0" err="1"/>
              <a:t>aldosteronun</a:t>
            </a:r>
            <a:r>
              <a:rPr lang="tr-TR" sz="4000" dirty="0"/>
              <a:t> etkilerini </a:t>
            </a:r>
            <a:r>
              <a:rPr lang="tr-TR" sz="4000" dirty="0" err="1"/>
              <a:t>antagonize</a:t>
            </a:r>
            <a:r>
              <a:rPr lang="tr-TR" sz="4000" dirty="0"/>
              <a:t> eder</a:t>
            </a:r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40194570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3134E4B7-9079-AB45-A0A4-66055AE0F8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0870" y="449516"/>
            <a:ext cx="6083730" cy="5958967"/>
          </a:xfrm>
        </p:spPr>
        <p:txBody>
          <a:bodyPr>
            <a:normAutofit fontScale="70000" lnSpcReduction="20000"/>
          </a:bodyPr>
          <a:lstStyle/>
          <a:p>
            <a:r>
              <a:rPr lang="tr-TR" dirty="0"/>
              <a:t>Plazma </a:t>
            </a:r>
            <a:r>
              <a:rPr lang="tr-TR" dirty="0" err="1"/>
              <a:t>kortizol</a:t>
            </a:r>
            <a:r>
              <a:rPr lang="tr-TR" dirty="0"/>
              <a:t> düzeyleri </a:t>
            </a:r>
            <a:r>
              <a:rPr lang="tr-TR" dirty="0">
                <a:solidFill>
                  <a:srgbClr val="FF0000"/>
                </a:solidFill>
              </a:rPr>
              <a:t>20-30 </a:t>
            </a:r>
            <a:r>
              <a:rPr lang="tr-TR" dirty="0" err="1">
                <a:solidFill>
                  <a:srgbClr val="FF0000"/>
                </a:solidFill>
              </a:rPr>
              <a:t>mcg</a:t>
            </a:r>
            <a:r>
              <a:rPr lang="tr-TR" dirty="0">
                <a:solidFill>
                  <a:srgbClr val="FF0000"/>
                </a:solidFill>
              </a:rPr>
              <a:t>/</a:t>
            </a:r>
            <a:r>
              <a:rPr lang="tr-TR" dirty="0" err="1">
                <a:solidFill>
                  <a:srgbClr val="FF0000"/>
                </a:solidFill>
              </a:rPr>
              <a:t>dL’yi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/>
              <a:t>aştığında, CBG </a:t>
            </a:r>
            <a:r>
              <a:rPr lang="tr-TR" dirty="0" err="1"/>
              <a:t>doygunlaşır</a:t>
            </a:r>
            <a:r>
              <a:rPr lang="tr-TR" dirty="0"/>
              <a:t>, serbest </a:t>
            </a:r>
            <a:r>
              <a:rPr lang="tr-TR" dirty="0" err="1"/>
              <a:t>kortizol</a:t>
            </a:r>
            <a:r>
              <a:rPr lang="tr-TR" dirty="0"/>
              <a:t> konsantrasyonu yükselir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>
                <a:solidFill>
                  <a:srgbClr val="FF0000"/>
                </a:solidFill>
              </a:rPr>
              <a:t>CBG</a:t>
            </a:r>
            <a:r>
              <a:rPr lang="tr-TR" dirty="0"/>
              <a:t> gebelikte, östrojen kullanımında ve </a:t>
            </a:r>
            <a:r>
              <a:rPr lang="tr-TR" dirty="0" err="1"/>
              <a:t>hipertiroidizmde</a:t>
            </a:r>
            <a:r>
              <a:rPr lang="tr-TR" dirty="0"/>
              <a:t> </a:t>
            </a:r>
            <a:r>
              <a:rPr lang="tr-TR" dirty="0">
                <a:solidFill>
                  <a:srgbClr val="FF0000"/>
                </a:solidFill>
              </a:rPr>
              <a:t>artmaktadır, </a:t>
            </a:r>
            <a:r>
              <a:rPr lang="tr-TR" dirty="0" err="1"/>
              <a:t>hipotiroidizm</a:t>
            </a:r>
            <a:r>
              <a:rPr lang="tr-TR" dirty="0"/>
              <a:t>, sentezinde oluşabilecek genetik bozukluklarda ve protein eksikliğinde </a:t>
            </a:r>
            <a:r>
              <a:rPr lang="tr-TR" dirty="0">
                <a:solidFill>
                  <a:srgbClr val="FF0000"/>
                </a:solidFill>
              </a:rPr>
              <a:t>azalmaktadır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 err="1">
                <a:solidFill>
                  <a:srgbClr val="FF0000"/>
                </a:solidFill>
              </a:rPr>
              <a:t>Kortizolün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/>
              <a:t>yarılanma ömrü normalde 60-90 dakika, yüksek miktarlarda </a:t>
            </a:r>
            <a:r>
              <a:rPr lang="tr-TR" dirty="0" err="1"/>
              <a:t>hidrokortizon</a:t>
            </a:r>
            <a:r>
              <a:rPr lang="tr-TR" dirty="0"/>
              <a:t> uygulandığında, stres, </a:t>
            </a:r>
            <a:r>
              <a:rPr lang="tr-TR" dirty="0" err="1"/>
              <a:t>hipotiroidizm</a:t>
            </a:r>
            <a:r>
              <a:rPr lang="tr-TR" dirty="0"/>
              <a:t> veya karaciğer hastalıklarında bu süre uzayabilmekte</a:t>
            </a:r>
          </a:p>
          <a:p>
            <a:endParaRPr lang="tr-TR" dirty="0"/>
          </a:p>
          <a:p>
            <a:r>
              <a:rPr lang="tr-TR" dirty="0" err="1"/>
              <a:t>Kortizol</a:t>
            </a:r>
            <a:r>
              <a:rPr lang="tr-TR" dirty="0"/>
              <a:t> karaciğerde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metabolize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/>
              <a:t>edilmekte, günlük üretilen </a:t>
            </a:r>
            <a:r>
              <a:rPr lang="tr-TR" dirty="0" err="1"/>
              <a:t>kortizol</a:t>
            </a:r>
            <a:r>
              <a:rPr lang="tr-TR" dirty="0"/>
              <a:t> (1/3) idrarda  </a:t>
            </a:r>
            <a:r>
              <a:rPr lang="tr-TR" dirty="0" err="1"/>
              <a:t>dihidroksiketon</a:t>
            </a:r>
            <a:r>
              <a:rPr lang="tr-TR" dirty="0"/>
              <a:t> </a:t>
            </a:r>
            <a:r>
              <a:rPr lang="tr-TR" dirty="0" err="1"/>
              <a:t>metabolitleri</a:t>
            </a:r>
            <a:r>
              <a:rPr lang="tr-TR" dirty="0"/>
              <a:t> şeklinde atılmakta (17-hidroksisteroidler şeklinde ölçülmekte)</a:t>
            </a:r>
          </a:p>
          <a:p>
            <a:endParaRPr lang="tr-TR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57783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40A4BA6D-0CDF-814A-B4ED-0E04EBE423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2113" y="465667"/>
            <a:ext cx="3499819" cy="5607934"/>
          </a:xfrm>
        </p:spPr>
        <p:txBody>
          <a:bodyPr>
            <a:noAutofit/>
          </a:bodyPr>
          <a:lstStyle/>
          <a:p>
            <a:pPr>
              <a:buNone/>
            </a:pPr>
            <a:endParaRPr lang="tr-TR" sz="1900" dirty="0"/>
          </a:p>
          <a:p>
            <a:pPr marL="0" indent="0">
              <a:buNone/>
            </a:pPr>
            <a:r>
              <a:rPr lang="tr-TR" sz="1900" dirty="0" err="1"/>
              <a:t>Glukokortikoidlerin</a:t>
            </a:r>
            <a:r>
              <a:rPr lang="tr-TR" sz="1900" dirty="0"/>
              <a:t> bilinen etkilerinden </a:t>
            </a:r>
            <a:r>
              <a:rPr lang="tr-TR" sz="1900" dirty="0" err="1">
                <a:solidFill>
                  <a:srgbClr val="FF0000"/>
                </a:solidFill>
              </a:rPr>
              <a:t>glukokortikoid</a:t>
            </a:r>
            <a:r>
              <a:rPr lang="tr-TR" sz="1900" dirty="0">
                <a:solidFill>
                  <a:srgbClr val="FF0000"/>
                </a:solidFill>
              </a:rPr>
              <a:t> reseptörleri </a:t>
            </a:r>
            <a:r>
              <a:rPr lang="tr-TR" sz="1900" dirty="0"/>
              <a:t>sorumludur</a:t>
            </a:r>
          </a:p>
          <a:p>
            <a:pPr marL="0" indent="0">
              <a:buNone/>
            </a:pPr>
            <a:endParaRPr lang="tr-TR" sz="19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tr-TR" sz="1900" dirty="0" err="1">
                <a:solidFill>
                  <a:srgbClr val="FF0000"/>
                </a:solidFill>
              </a:rPr>
              <a:t>Glukokortikoid</a:t>
            </a:r>
            <a:r>
              <a:rPr lang="tr-TR" sz="1900" dirty="0">
                <a:solidFill>
                  <a:srgbClr val="FF0000"/>
                </a:solidFill>
              </a:rPr>
              <a:t> reseptörleri (</a:t>
            </a:r>
            <a:r>
              <a:rPr lang="tr-TR" sz="1900" dirty="0" err="1">
                <a:solidFill>
                  <a:srgbClr val="FF0000"/>
                </a:solidFill>
              </a:rPr>
              <a:t>GRs</a:t>
            </a:r>
            <a:r>
              <a:rPr lang="tr-TR" sz="1900" dirty="0">
                <a:solidFill>
                  <a:srgbClr val="FF0000"/>
                </a:solidFill>
              </a:rPr>
              <a:t>) </a:t>
            </a:r>
            <a:r>
              <a:rPr lang="tr-TR" sz="1900" dirty="0"/>
              <a:t>(</a:t>
            </a:r>
            <a:r>
              <a:rPr lang="tr-TR" sz="1900" dirty="0">
                <a:solidFill>
                  <a:srgbClr val="FF0000"/>
                </a:solidFill>
              </a:rPr>
              <a:t>nükleer reseptörler </a:t>
            </a:r>
            <a:r>
              <a:rPr lang="tr-TR" sz="1900" dirty="0"/>
              <a:t>süper ailesinin üyesi) hedef genlerin </a:t>
            </a:r>
            <a:r>
              <a:rPr lang="tr-TR" sz="1900" dirty="0" err="1"/>
              <a:t>promoter’ları</a:t>
            </a:r>
            <a:r>
              <a:rPr lang="tr-TR" sz="1900" dirty="0"/>
              <a:t> ile etkileşmekte (bu genlerin transkripsiyonunu düzenlemekte)</a:t>
            </a:r>
          </a:p>
          <a:p>
            <a:pPr marL="0" indent="0">
              <a:buNone/>
            </a:pPr>
            <a:endParaRPr lang="tr-TR" sz="1900" dirty="0"/>
          </a:p>
          <a:p>
            <a:pPr marL="0" indent="0">
              <a:buNone/>
            </a:pPr>
            <a:r>
              <a:rPr lang="tr-TR" sz="1900" dirty="0"/>
              <a:t> </a:t>
            </a:r>
            <a:endParaRPr lang="tr-TR" sz="19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tr-TR" sz="19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tr-TR" sz="19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tr-TR" sz="1900" dirty="0"/>
              <a:t>  </a:t>
            </a:r>
          </a:p>
        </p:txBody>
      </p:sp>
    </p:spTree>
    <p:extLst>
      <p:ext uri="{BB962C8B-B14F-4D97-AF65-F5344CB8AC3E}">
        <p14:creationId xmlns="" xmlns:p14="http://schemas.microsoft.com/office/powerpoint/2010/main" val="217621139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2165</TotalTime>
  <Words>3598</Words>
  <Application>Microsoft Office PowerPoint</Application>
  <PresentationFormat>Özel</PresentationFormat>
  <Paragraphs>516</Paragraphs>
  <Slides>72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72</vt:i4>
      </vt:variant>
    </vt:vector>
  </HeadingPairs>
  <TitlesOfParts>
    <vt:vector size="73" baseType="lpstr">
      <vt:lpstr>Ofis Teması</vt:lpstr>
      <vt:lpstr>Adrenokortikostreoidler- Adrenokortikal Antagonistler</vt:lpstr>
      <vt:lpstr>Dersin hedefleri:</vt:lpstr>
      <vt:lpstr>Ders İçeriği:</vt:lpstr>
      <vt:lpstr>Slayt 4</vt:lpstr>
      <vt:lpstr>ADRENOKORTİKOSTEROİDLER</vt:lpstr>
      <vt:lpstr>DOĞAL OLARAK BULUNAN GLUKOKORTİKOİDLER, KORTİZOL (HİDROKORTİZON)  </vt:lpstr>
      <vt:lpstr>Slayt 7</vt:lpstr>
      <vt:lpstr>Slayt 8</vt:lpstr>
      <vt:lpstr>Slayt 9</vt:lpstr>
      <vt:lpstr>Slayt 10</vt:lpstr>
      <vt:lpstr>Slayt 11</vt:lpstr>
      <vt:lpstr>Slayt 12</vt:lpstr>
      <vt:lpstr>Slayt 13</vt:lpstr>
      <vt:lpstr>Slayt 14</vt:lpstr>
      <vt:lpstr>Slayt 15</vt:lpstr>
      <vt:lpstr>Slayt 16</vt:lpstr>
      <vt:lpstr>Antiinflamatuvar etki:</vt:lpstr>
      <vt:lpstr>Slayt 18</vt:lpstr>
      <vt:lpstr>Slayt 19</vt:lpstr>
      <vt:lpstr>Slayt 20</vt:lpstr>
      <vt:lpstr>SENTETİK KORTİKOSTEROİDLER </vt:lpstr>
      <vt:lpstr>Slayt 22</vt:lpstr>
      <vt:lpstr>Slayt 23</vt:lpstr>
      <vt:lpstr>Slayt 24</vt:lpstr>
      <vt:lpstr>KLİNİK FARMAKOLOJİ</vt:lpstr>
      <vt:lpstr>KLİNİK FARMAKOLOJİ</vt:lpstr>
      <vt:lpstr>KLİNİK FARMAKOLOJİ</vt:lpstr>
      <vt:lpstr>Slayt 28</vt:lpstr>
      <vt:lpstr>KLİNİK FARMAKOLOJİ</vt:lpstr>
      <vt:lpstr>KLİNİK FARMAKOLOJİ</vt:lpstr>
      <vt:lpstr>KLİNİK FARMAKOLOJİ</vt:lpstr>
      <vt:lpstr>KLİNİK FARMAKOLOJİ</vt:lpstr>
      <vt:lpstr>KLİNİK FARMAKOLOJİ</vt:lpstr>
      <vt:lpstr>KLİNİK FARMAKOLOJİ</vt:lpstr>
      <vt:lpstr>KLİNİK FARMAKOLOJİ</vt:lpstr>
      <vt:lpstr>KLİNİK FARMAKOLOJİ</vt:lpstr>
      <vt:lpstr>Slayt 37</vt:lpstr>
      <vt:lpstr>Slayt 38</vt:lpstr>
      <vt:lpstr>Slayt 39</vt:lpstr>
      <vt:lpstr>Slayt 40</vt:lpstr>
      <vt:lpstr>Slayt 41</vt:lpstr>
      <vt:lpstr>Slayt 42</vt:lpstr>
      <vt:lpstr>Slayt 43</vt:lpstr>
      <vt:lpstr>Slayt 44</vt:lpstr>
      <vt:lpstr>Slayt 45</vt:lpstr>
      <vt:lpstr>Slayt 46</vt:lpstr>
      <vt:lpstr>Slayt 47</vt:lpstr>
      <vt:lpstr>Slayt 48</vt:lpstr>
      <vt:lpstr>Slayt 49</vt:lpstr>
      <vt:lpstr>MİNERALOKORTİKOİDLER (ALDOSTERON, DEOKSİKORTİKOSTERON, FLUDROKORTİZON)</vt:lpstr>
      <vt:lpstr>Aldosteron </vt:lpstr>
      <vt:lpstr>Aldosteron </vt:lpstr>
      <vt:lpstr>Aldosteron </vt:lpstr>
      <vt:lpstr>Slayt 54</vt:lpstr>
      <vt:lpstr>Slayt 55</vt:lpstr>
      <vt:lpstr>ADRENAL ANDROJENLER </vt:lpstr>
      <vt:lpstr>ADRENOKORTİKAL AJANLARIN ANTAGONİSTLERİ</vt:lpstr>
      <vt:lpstr>SENTEZ İNHİBİTÖRLERİ VE GLUKOKORTİKOİD ANTAGONİSTLERİ  Aminoglutetimid   </vt:lpstr>
      <vt:lpstr>Ketokonazol </vt:lpstr>
      <vt:lpstr>Etomidat </vt:lpstr>
      <vt:lpstr>Metirapon  </vt:lpstr>
      <vt:lpstr>Metirapon </vt:lpstr>
      <vt:lpstr>Metirapon  </vt:lpstr>
      <vt:lpstr>Trilostan </vt:lpstr>
      <vt:lpstr>Abirateron </vt:lpstr>
      <vt:lpstr>Mifepriston (RU-486)  </vt:lpstr>
      <vt:lpstr>Mifepriston (RU-486) </vt:lpstr>
      <vt:lpstr>Mifepriston (RU-486) </vt:lpstr>
      <vt:lpstr>Mitotan </vt:lpstr>
      <vt:lpstr>MİNERALOKORTİKOİD ANTAGONİSTLERİ </vt:lpstr>
      <vt:lpstr>MİNERALOKORTİKOİD ANTAGONİSTLERİ </vt:lpstr>
      <vt:lpstr>MİNERALOKORTİKOİD ANTAGONİSTLERİ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Zeynep Elif Yeşilyurt</dc:creator>
  <cp:lastModifiedBy>ebru</cp:lastModifiedBy>
  <cp:revision>561</cp:revision>
  <dcterms:created xsi:type="dcterms:W3CDTF">2020-02-04T10:12:07Z</dcterms:created>
  <dcterms:modified xsi:type="dcterms:W3CDTF">2020-04-27T07:12:56Z</dcterms:modified>
</cp:coreProperties>
</file>