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9" r:id="rId3"/>
    <p:sldId id="262" r:id="rId4"/>
    <p:sldId id="260" r:id="rId5"/>
    <p:sldId id="257" r:id="rId6"/>
    <p:sldId id="258"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2" autoAdjust="0"/>
    <p:restoredTop sz="94660"/>
  </p:normalViewPr>
  <p:slideViewPr>
    <p:cSldViewPr snapToGrid="0">
      <p:cViewPr varScale="1">
        <p:scale>
          <a:sx n="77" d="100"/>
          <a:sy n="77" d="100"/>
        </p:scale>
        <p:origin x="30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02C4E4-4E7C-4508-8BD7-BA26692E6E3C}" type="datetimeFigureOut">
              <a:rPr lang="tr-TR" smtClean="0"/>
              <a:t>2.07.2022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A3A575-B005-440A-92E5-9C27CAE4DF8E}" type="slidenum">
              <a:rPr lang="tr-TR" smtClean="0"/>
              <a:t>‹#›</a:t>
            </a:fld>
            <a:endParaRPr lang="tr-TR"/>
          </a:p>
        </p:txBody>
      </p:sp>
    </p:spTree>
    <p:extLst>
      <p:ext uri="{BB962C8B-B14F-4D97-AF65-F5344CB8AC3E}">
        <p14:creationId xmlns:p14="http://schemas.microsoft.com/office/powerpoint/2010/main" val="3138558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3" name="Google Shape;11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tr-TR" sz="1200">
                <a:solidFill>
                  <a:schemeClr val="dk1"/>
                </a:solidFill>
                <a:latin typeface="Calibri"/>
                <a:ea typeface="Calibri"/>
                <a:cs typeface="Calibri"/>
                <a:sym typeface="Calibri"/>
              </a:rPr>
              <a:t>Ayrıca unutulmamalıdır ki İnsan Hakları Evrensel Bildirgesinin 21. maddesinin 2. bendine göre “Herkesin ülkesinin kamu hizmetlerinden eşit olarak yararlanma hakkı vardır” (United Nation General Assembly, 1948). Dezavantajlı olmak ya da sosyal dışlanmaya maruz kalmak, bu hakkın bireylerin/vatandaşların ellerinden alınması sonucunu doğurmaktadır.</a:t>
            </a:r>
            <a:endParaRPr/>
          </a:p>
          <a:p>
            <a:pPr marL="0" lvl="0" indent="0" algn="l" rtl="0">
              <a:spcBef>
                <a:spcPts val="0"/>
              </a:spcBef>
              <a:spcAft>
                <a:spcPts val="0"/>
              </a:spcAft>
              <a:buNone/>
            </a:pPr>
            <a:r>
              <a:rPr lang="tr-TR" sz="1200">
                <a:solidFill>
                  <a:schemeClr val="dk1"/>
                </a:solidFill>
                <a:latin typeface="Calibri"/>
                <a:ea typeface="Calibri"/>
                <a:cs typeface="Calibri"/>
                <a:sym typeface="Calibri"/>
              </a:rPr>
              <a:t> </a:t>
            </a:r>
            <a:endParaRPr/>
          </a:p>
          <a:p>
            <a:pPr marL="0" lvl="0" indent="0" algn="l" rtl="0">
              <a:spcBef>
                <a:spcPts val="0"/>
              </a:spcBef>
              <a:spcAft>
                <a:spcPts val="0"/>
              </a:spcAft>
              <a:buNone/>
            </a:pPr>
            <a:endParaRPr/>
          </a:p>
        </p:txBody>
      </p:sp>
      <p:sp>
        <p:nvSpPr>
          <p:cNvPr id="114" name="Google Shape;11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5</a:t>
            </a:fld>
            <a:endParaRPr/>
          </a:p>
        </p:txBody>
      </p:sp>
    </p:spTree>
    <p:extLst>
      <p:ext uri="{BB962C8B-B14F-4D97-AF65-F5344CB8AC3E}">
        <p14:creationId xmlns:p14="http://schemas.microsoft.com/office/powerpoint/2010/main" val="3220550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55416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4BCE2588-60AF-4910-BC7E-7C24F0CF1AF1}" type="datetimeFigureOut">
              <a:rPr lang="tr-TR" smtClean="0"/>
              <a:t>2.07.2022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199AF0-5135-4B9B-973D-80A1F770DD12}" type="slidenum">
              <a:rPr lang="tr-TR" smtClean="0"/>
              <a:t>‹#›</a:t>
            </a:fld>
            <a:endParaRPr lang="tr-TR"/>
          </a:p>
        </p:txBody>
      </p:sp>
    </p:spTree>
    <p:extLst>
      <p:ext uri="{BB962C8B-B14F-4D97-AF65-F5344CB8AC3E}">
        <p14:creationId xmlns:p14="http://schemas.microsoft.com/office/powerpoint/2010/main" val="2191103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BCE2588-60AF-4910-BC7E-7C24F0CF1AF1}" type="datetimeFigureOut">
              <a:rPr lang="tr-TR" smtClean="0"/>
              <a:t>2.07.2022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199AF0-5135-4B9B-973D-80A1F770DD12}" type="slidenum">
              <a:rPr lang="tr-TR" smtClean="0"/>
              <a:t>‹#›</a:t>
            </a:fld>
            <a:endParaRPr lang="tr-TR"/>
          </a:p>
        </p:txBody>
      </p:sp>
    </p:spTree>
    <p:extLst>
      <p:ext uri="{BB962C8B-B14F-4D97-AF65-F5344CB8AC3E}">
        <p14:creationId xmlns:p14="http://schemas.microsoft.com/office/powerpoint/2010/main" val="2163392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BCE2588-60AF-4910-BC7E-7C24F0CF1AF1}" type="datetimeFigureOut">
              <a:rPr lang="tr-TR" smtClean="0"/>
              <a:t>2.07.2022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199AF0-5135-4B9B-973D-80A1F770DD12}" type="slidenum">
              <a:rPr lang="tr-TR" smtClean="0"/>
              <a:t>‹#›</a:t>
            </a:fld>
            <a:endParaRPr lang="tr-TR"/>
          </a:p>
        </p:txBody>
      </p:sp>
    </p:spTree>
    <p:extLst>
      <p:ext uri="{BB962C8B-B14F-4D97-AF65-F5344CB8AC3E}">
        <p14:creationId xmlns:p14="http://schemas.microsoft.com/office/powerpoint/2010/main" val="1125605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BCE2588-60AF-4910-BC7E-7C24F0CF1AF1}" type="datetimeFigureOut">
              <a:rPr lang="tr-TR" smtClean="0"/>
              <a:t>2.07.2022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199AF0-5135-4B9B-973D-80A1F770DD12}" type="slidenum">
              <a:rPr lang="tr-TR" smtClean="0"/>
              <a:t>‹#›</a:t>
            </a:fld>
            <a:endParaRPr lang="tr-TR"/>
          </a:p>
        </p:txBody>
      </p:sp>
    </p:spTree>
    <p:extLst>
      <p:ext uri="{BB962C8B-B14F-4D97-AF65-F5344CB8AC3E}">
        <p14:creationId xmlns:p14="http://schemas.microsoft.com/office/powerpoint/2010/main" val="3393804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4BCE2588-60AF-4910-BC7E-7C24F0CF1AF1}" type="datetimeFigureOut">
              <a:rPr lang="tr-TR" smtClean="0"/>
              <a:t>2.07.2022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199AF0-5135-4B9B-973D-80A1F770DD12}" type="slidenum">
              <a:rPr lang="tr-TR" smtClean="0"/>
              <a:t>‹#›</a:t>
            </a:fld>
            <a:endParaRPr lang="tr-TR"/>
          </a:p>
        </p:txBody>
      </p:sp>
    </p:spTree>
    <p:extLst>
      <p:ext uri="{BB962C8B-B14F-4D97-AF65-F5344CB8AC3E}">
        <p14:creationId xmlns:p14="http://schemas.microsoft.com/office/powerpoint/2010/main" val="2397708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4BCE2588-60AF-4910-BC7E-7C24F0CF1AF1}" type="datetimeFigureOut">
              <a:rPr lang="tr-TR" smtClean="0"/>
              <a:t>2.07.2022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199AF0-5135-4B9B-973D-80A1F770DD12}" type="slidenum">
              <a:rPr lang="tr-TR" smtClean="0"/>
              <a:t>‹#›</a:t>
            </a:fld>
            <a:endParaRPr lang="tr-TR"/>
          </a:p>
        </p:txBody>
      </p:sp>
    </p:spTree>
    <p:extLst>
      <p:ext uri="{BB962C8B-B14F-4D97-AF65-F5344CB8AC3E}">
        <p14:creationId xmlns:p14="http://schemas.microsoft.com/office/powerpoint/2010/main" val="3568292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BCE2588-60AF-4910-BC7E-7C24F0CF1AF1}" type="datetimeFigureOut">
              <a:rPr lang="tr-TR" smtClean="0"/>
              <a:t>2.07.2022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F199AF0-5135-4B9B-973D-80A1F770DD12}" type="slidenum">
              <a:rPr lang="tr-TR" smtClean="0"/>
              <a:t>‹#›</a:t>
            </a:fld>
            <a:endParaRPr lang="tr-TR"/>
          </a:p>
        </p:txBody>
      </p:sp>
    </p:spTree>
    <p:extLst>
      <p:ext uri="{BB962C8B-B14F-4D97-AF65-F5344CB8AC3E}">
        <p14:creationId xmlns:p14="http://schemas.microsoft.com/office/powerpoint/2010/main" val="1918126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BCE2588-60AF-4910-BC7E-7C24F0CF1AF1}" type="datetimeFigureOut">
              <a:rPr lang="tr-TR" smtClean="0"/>
              <a:t>2.07.2022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F199AF0-5135-4B9B-973D-80A1F770DD12}" type="slidenum">
              <a:rPr lang="tr-TR" smtClean="0"/>
              <a:t>‹#›</a:t>
            </a:fld>
            <a:endParaRPr lang="tr-TR"/>
          </a:p>
        </p:txBody>
      </p:sp>
    </p:spTree>
    <p:extLst>
      <p:ext uri="{BB962C8B-B14F-4D97-AF65-F5344CB8AC3E}">
        <p14:creationId xmlns:p14="http://schemas.microsoft.com/office/powerpoint/2010/main" val="3144309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BCE2588-60AF-4910-BC7E-7C24F0CF1AF1}" type="datetimeFigureOut">
              <a:rPr lang="tr-TR" smtClean="0"/>
              <a:t>2.07.2022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F199AF0-5135-4B9B-973D-80A1F770DD12}" type="slidenum">
              <a:rPr lang="tr-TR" smtClean="0"/>
              <a:t>‹#›</a:t>
            </a:fld>
            <a:endParaRPr lang="tr-TR"/>
          </a:p>
        </p:txBody>
      </p:sp>
    </p:spTree>
    <p:extLst>
      <p:ext uri="{BB962C8B-B14F-4D97-AF65-F5344CB8AC3E}">
        <p14:creationId xmlns:p14="http://schemas.microsoft.com/office/powerpoint/2010/main" val="2896231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4BCE2588-60AF-4910-BC7E-7C24F0CF1AF1}" type="datetimeFigureOut">
              <a:rPr lang="tr-TR" smtClean="0"/>
              <a:t>2.07.2022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199AF0-5135-4B9B-973D-80A1F770DD12}" type="slidenum">
              <a:rPr lang="tr-TR" smtClean="0"/>
              <a:t>‹#›</a:t>
            </a:fld>
            <a:endParaRPr lang="tr-TR"/>
          </a:p>
        </p:txBody>
      </p:sp>
    </p:spTree>
    <p:extLst>
      <p:ext uri="{BB962C8B-B14F-4D97-AF65-F5344CB8AC3E}">
        <p14:creationId xmlns:p14="http://schemas.microsoft.com/office/powerpoint/2010/main" val="2900398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4BCE2588-60AF-4910-BC7E-7C24F0CF1AF1}" type="datetimeFigureOut">
              <a:rPr lang="tr-TR" smtClean="0"/>
              <a:t>2.07.2022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199AF0-5135-4B9B-973D-80A1F770DD12}" type="slidenum">
              <a:rPr lang="tr-TR" smtClean="0"/>
              <a:t>‹#›</a:t>
            </a:fld>
            <a:endParaRPr lang="tr-TR"/>
          </a:p>
        </p:txBody>
      </p:sp>
    </p:spTree>
    <p:extLst>
      <p:ext uri="{BB962C8B-B14F-4D97-AF65-F5344CB8AC3E}">
        <p14:creationId xmlns:p14="http://schemas.microsoft.com/office/powerpoint/2010/main" val="3347412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CE2588-60AF-4910-BC7E-7C24F0CF1AF1}" type="datetimeFigureOut">
              <a:rPr lang="tr-TR" smtClean="0"/>
              <a:t>2.07.2022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199AF0-5135-4B9B-973D-80A1F770DD12}" type="slidenum">
              <a:rPr lang="tr-TR" smtClean="0"/>
              <a:t>‹#›</a:t>
            </a:fld>
            <a:endParaRPr lang="tr-TR"/>
          </a:p>
        </p:txBody>
      </p:sp>
    </p:spTree>
    <p:extLst>
      <p:ext uri="{BB962C8B-B14F-4D97-AF65-F5344CB8AC3E}">
        <p14:creationId xmlns:p14="http://schemas.microsoft.com/office/powerpoint/2010/main" val="618574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Kullanıcı grubu, bilgi gereksinimleri ve bilgi davranışlarının</a:t>
            </a:r>
          </a:p>
        </p:txBody>
      </p:sp>
      <p:sp>
        <p:nvSpPr>
          <p:cNvPr id="3" name="Alt Başlık 2"/>
          <p:cNvSpPr>
            <a:spLocks noGrp="1"/>
          </p:cNvSpPr>
          <p:nvPr>
            <p:ph type="subTitle" idx="1"/>
          </p:nvPr>
        </p:nvSpPr>
        <p:spPr/>
        <p:txBody>
          <a:bodyPr/>
          <a:lstStyle/>
          <a:p>
            <a:pPr marL="342900" indent="-342900" algn="l">
              <a:buFont typeface="Arial" panose="020B0604020202020204" pitchFamily="34" charset="0"/>
              <a:buChar char="•"/>
            </a:pPr>
            <a:r>
              <a:rPr lang="tr-TR" dirty="0"/>
              <a:t>bilgi erişim süreci</a:t>
            </a:r>
          </a:p>
          <a:p>
            <a:pPr marL="342900" indent="-342900" algn="l">
              <a:buFont typeface="Arial" panose="020B0604020202020204" pitchFamily="34" charset="0"/>
              <a:buChar char="•"/>
            </a:pPr>
            <a:r>
              <a:rPr lang="tr-TR" dirty="0"/>
              <a:t>bilgi hizmeti tasarlamada önemi</a:t>
            </a:r>
          </a:p>
        </p:txBody>
      </p:sp>
    </p:spTree>
    <p:extLst>
      <p:ext uri="{BB962C8B-B14F-4D97-AF65-F5344CB8AC3E}">
        <p14:creationId xmlns:p14="http://schemas.microsoft.com/office/powerpoint/2010/main" val="964466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 erişim ve Bilgi Erişim Sistemleri</a:t>
            </a:r>
          </a:p>
        </p:txBody>
      </p:sp>
      <p:sp>
        <p:nvSpPr>
          <p:cNvPr id="3" name="İçerik Yer Tutucusu 2"/>
          <p:cNvSpPr>
            <a:spLocks noGrp="1"/>
          </p:cNvSpPr>
          <p:nvPr>
            <p:ph idx="1"/>
          </p:nvPr>
        </p:nvSpPr>
        <p:spPr/>
        <p:txBody>
          <a:bodyPr/>
          <a:lstStyle/>
          <a:p>
            <a:r>
              <a:rPr lang="tr-TR" b="1" i="1" dirty="0"/>
              <a:t>«Bilgi erişim sistemi (</a:t>
            </a:r>
            <a:r>
              <a:rPr lang="tr-TR" b="1" i="1" dirty="0" err="1"/>
              <a:t>information</a:t>
            </a:r>
            <a:r>
              <a:rPr lang="tr-TR" b="1" i="1" dirty="0"/>
              <a:t> </a:t>
            </a:r>
            <a:r>
              <a:rPr lang="tr-TR" b="1" i="1" dirty="0" err="1"/>
              <a:t>retrieval</a:t>
            </a:r>
            <a:r>
              <a:rPr lang="tr-TR" b="1" i="1" dirty="0"/>
              <a:t> </a:t>
            </a:r>
            <a:r>
              <a:rPr lang="tr-TR" b="1" i="1" dirty="0" err="1"/>
              <a:t>system</a:t>
            </a:r>
            <a:r>
              <a:rPr lang="tr-TR" b="1" i="1" dirty="0"/>
              <a:t>)</a:t>
            </a:r>
            <a:r>
              <a:rPr lang="tr-TR" b="1" dirty="0"/>
              <a:t>: </a:t>
            </a:r>
            <a:r>
              <a:rPr lang="tr-TR" dirty="0"/>
              <a:t>Bilgiye seçici biçimde yaklaşan ‘kullanıcı’ ile sistematik hale getirilen ve kullanılır kılınan (depolanmış) ‘bilgi’ arasındaki bilgi akış sürecini kesintisiz biçimde sağlamak üzere bir araya gelen, her biri kendi üzerine düşen işlevi yerine getiren, birbirleriyle etkileşimli ve uyumlu parçaların bileşkesidir» (Gürdal </a:t>
            </a:r>
            <a:r>
              <a:rPr lang="tr-TR" dirty="0" err="1"/>
              <a:t>Tamdoğan</a:t>
            </a:r>
            <a:r>
              <a:rPr lang="tr-TR" dirty="0"/>
              <a:t>, 2009, </a:t>
            </a:r>
            <a:r>
              <a:rPr lang="tr-TR" dirty="0" err="1"/>
              <a:t>ss</a:t>
            </a:r>
            <a:r>
              <a:rPr lang="tr-TR" dirty="0"/>
              <a:t>. 162–163).</a:t>
            </a:r>
          </a:p>
        </p:txBody>
      </p:sp>
    </p:spTree>
    <p:extLst>
      <p:ext uri="{BB962C8B-B14F-4D97-AF65-F5344CB8AC3E}">
        <p14:creationId xmlns:p14="http://schemas.microsoft.com/office/powerpoint/2010/main" val="3608943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 erişim ve Bilgi Erişim Sistemleri</a:t>
            </a:r>
          </a:p>
        </p:txBody>
      </p:sp>
      <p:sp>
        <p:nvSpPr>
          <p:cNvPr id="3" name="İçerik Yer Tutucusu 2"/>
          <p:cNvSpPr>
            <a:spLocks noGrp="1"/>
          </p:cNvSpPr>
          <p:nvPr>
            <p:ph idx="1"/>
          </p:nvPr>
        </p:nvSpPr>
        <p:spPr/>
        <p:txBody>
          <a:bodyPr/>
          <a:lstStyle/>
          <a:p>
            <a:r>
              <a:rPr lang="tr-TR" b="1" i="1" dirty="0"/>
              <a:t>«Bilgi erişim sistemi (</a:t>
            </a:r>
            <a:r>
              <a:rPr lang="tr-TR" b="1" i="1" dirty="0" err="1"/>
              <a:t>information</a:t>
            </a:r>
            <a:r>
              <a:rPr lang="tr-TR" b="1" i="1" dirty="0"/>
              <a:t> </a:t>
            </a:r>
            <a:r>
              <a:rPr lang="tr-TR" b="1" i="1" dirty="0" err="1"/>
              <a:t>retrieval</a:t>
            </a:r>
            <a:r>
              <a:rPr lang="tr-TR" b="1" i="1" dirty="0"/>
              <a:t> </a:t>
            </a:r>
            <a:r>
              <a:rPr lang="tr-TR" b="1" i="1" dirty="0" err="1"/>
              <a:t>system</a:t>
            </a:r>
            <a:r>
              <a:rPr lang="tr-TR" b="1" i="1" dirty="0"/>
              <a:t>)</a:t>
            </a:r>
            <a:r>
              <a:rPr lang="tr-TR" b="1" dirty="0"/>
              <a:t>: </a:t>
            </a:r>
            <a:r>
              <a:rPr lang="tr-TR" dirty="0"/>
              <a:t>Bilgiye seçici biçimde yaklaşan ‘kullanıcı’ ile sistematik hale getirilen ve kullanılır kılınan (depolanmış) ‘bilgi’ arasındaki bilgi akış sürecini kesintisiz biçimde sağlamak üzere bir araya gelen, her biri kendi üzerine düşen işlevi yerine getiren, birbirleriyle etkileşimli ve uyumlu parçaların bileşkesidir» (Gürdal </a:t>
            </a:r>
            <a:r>
              <a:rPr lang="tr-TR" dirty="0" err="1"/>
              <a:t>Tamdoğan</a:t>
            </a:r>
            <a:r>
              <a:rPr lang="tr-TR" dirty="0"/>
              <a:t>, 2009, </a:t>
            </a:r>
            <a:r>
              <a:rPr lang="tr-TR" dirty="0" err="1"/>
              <a:t>ss</a:t>
            </a:r>
            <a:r>
              <a:rPr lang="tr-TR" dirty="0"/>
              <a:t>. 162–163).</a:t>
            </a:r>
          </a:p>
        </p:txBody>
      </p:sp>
    </p:spTree>
    <p:extLst>
      <p:ext uri="{BB962C8B-B14F-4D97-AF65-F5344CB8AC3E}">
        <p14:creationId xmlns:p14="http://schemas.microsoft.com/office/powerpoint/2010/main" val="2558455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 Hizmetleri</a:t>
            </a:r>
          </a:p>
        </p:txBody>
      </p:sp>
      <p:sp>
        <p:nvSpPr>
          <p:cNvPr id="3" name="İçerik Yer Tutucusu 2"/>
          <p:cNvSpPr>
            <a:spLocks noGrp="1"/>
          </p:cNvSpPr>
          <p:nvPr>
            <p:ph idx="1"/>
          </p:nvPr>
        </p:nvSpPr>
        <p:spPr/>
        <p:txBody>
          <a:bodyPr/>
          <a:lstStyle/>
          <a:p>
            <a:r>
              <a:rPr lang="tr-TR" b="1" i="1" dirty="0"/>
              <a:t>Bilgi hizmetleri (</a:t>
            </a:r>
            <a:r>
              <a:rPr lang="tr-TR" b="1" i="1" dirty="0" err="1"/>
              <a:t>information</a:t>
            </a:r>
            <a:r>
              <a:rPr lang="tr-TR" b="1" i="1" dirty="0"/>
              <a:t> </a:t>
            </a:r>
            <a:r>
              <a:rPr lang="tr-TR" b="1" i="1" dirty="0" err="1"/>
              <a:t>services</a:t>
            </a:r>
            <a:r>
              <a:rPr lang="tr-TR" b="1" i="1" dirty="0"/>
              <a:t>): </a:t>
            </a:r>
            <a:r>
              <a:rPr lang="tr-TR" dirty="0"/>
              <a:t>Belirli kullanıcıların gereksinimlerini karşılamak için bilginin depolanması, ulaşılması, işlenmesi ya da sunulmasıdır (Keenan &amp; </a:t>
            </a:r>
            <a:r>
              <a:rPr lang="tr-TR" dirty="0" err="1"/>
              <a:t>Johnston</a:t>
            </a:r>
            <a:r>
              <a:rPr lang="tr-TR" dirty="0"/>
              <a:t>, 2000, s. 136). </a:t>
            </a:r>
          </a:p>
        </p:txBody>
      </p:sp>
    </p:spTree>
    <p:extLst>
      <p:ext uri="{BB962C8B-B14F-4D97-AF65-F5344CB8AC3E}">
        <p14:creationId xmlns:p14="http://schemas.microsoft.com/office/powerpoint/2010/main" val="1451252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5"/>
          <p:cNvSpPr txBox="1">
            <a:spLocks noGrp="1"/>
          </p:cNvSpPr>
          <p:nvPr>
            <p:ph type="title"/>
          </p:nvPr>
        </p:nvSpPr>
        <p:spPr>
          <a:xfrm>
            <a:off x="838202" y="365125"/>
            <a:ext cx="10515600" cy="1325563"/>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000000"/>
              </a:buClr>
              <a:buSzPts val="2400"/>
              <a:buFont typeface="Calibri"/>
              <a:buNone/>
            </a:pPr>
            <a:r>
              <a:rPr lang="tr-TR" b="1" dirty="0"/>
              <a:t>Hizmet Sunmada Önemi</a:t>
            </a:r>
            <a:endParaRPr dirty="0"/>
          </a:p>
        </p:txBody>
      </p:sp>
      <p:grpSp>
        <p:nvGrpSpPr>
          <p:cNvPr id="117" name="Google Shape;117;p15"/>
          <p:cNvGrpSpPr/>
          <p:nvPr/>
        </p:nvGrpSpPr>
        <p:grpSpPr>
          <a:xfrm>
            <a:off x="1239874" y="1828115"/>
            <a:ext cx="9712250" cy="4346358"/>
            <a:chOff x="401674" y="2490"/>
            <a:chExt cx="9712250" cy="4346358"/>
          </a:xfrm>
        </p:grpSpPr>
        <p:sp>
          <p:nvSpPr>
            <p:cNvPr id="118" name="Google Shape;118;p15"/>
            <p:cNvSpPr/>
            <p:nvPr/>
          </p:nvSpPr>
          <p:spPr>
            <a:xfrm rot="5400000">
              <a:off x="1004876" y="1052965"/>
              <a:ext cx="1816935" cy="3023339"/>
            </a:xfrm>
            <a:prstGeom prst="corner">
              <a:avLst>
                <a:gd name="adj1" fmla="val 16120"/>
                <a:gd name="adj2" fmla="val 16110"/>
              </a:avLst>
            </a:prstGeom>
            <a:solidFill>
              <a:schemeClr val="accent2"/>
            </a:solidFill>
            <a:ln w="12700" cap="flat" cmpd="sng">
              <a:solidFill>
                <a:schemeClr val="accen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5"/>
            <p:cNvSpPr/>
            <p:nvPr/>
          </p:nvSpPr>
          <p:spPr>
            <a:xfrm>
              <a:off x="701585" y="1956292"/>
              <a:ext cx="2729487" cy="2392556"/>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5"/>
            <p:cNvSpPr txBox="1"/>
            <p:nvPr/>
          </p:nvSpPr>
          <p:spPr>
            <a:xfrm>
              <a:off x="701585" y="1956292"/>
              <a:ext cx="2729487" cy="2392556"/>
            </a:xfrm>
            <a:prstGeom prst="rect">
              <a:avLst/>
            </a:prstGeom>
            <a:noFill/>
            <a:ln>
              <a:noFill/>
            </a:ln>
          </p:spPr>
          <p:txBody>
            <a:bodyPr spcFirstLastPara="1" wrap="square" lIns="83800" tIns="83800" rIns="83800" bIns="83800" anchor="t" anchorCtr="0">
              <a:noAutofit/>
            </a:bodyPr>
            <a:lstStyle/>
            <a:p>
              <a:pPr marL="0" marR="0" lvl="0" indent="0" algn="l" rtl="0">
                <a:lnSpc>
                  <a:spcPct val="90000"/>
                </a:lnSpc>
                <a:spcBef>
                  <a:spcPts val="0"/>
                </a:spcBef>
                <a:spcAft>
                  <a:spcPts val="0"/>
                </a:spcAft>
                <a:buNone/>
              </a:pPr>
              <a:r>
                <a:rPr lang="tr-TR" sz="2200" b="0" i="0" u="none" strike="noStrike" cap="none">
                  <a:solidFill>
                    <a:schemeClr val="dk1"/>
                  </a:solidFill>
                  <a:latin typeface="Calibri"/>
                  <a:ea typeface="Calibri"/>
                  <a:cs typeface="Calibri"/>
                  <a:sym typeface="Calibri"/>
                </a:rPr>
                <a:t>Kütüphanelerde kullanıcıları tanımadan sunulan bilgi hizmetleri</a:t>
              </a:r>
              <a:endParaRPr/>
            </a:p>
          </p:txBody>
        </p:sp>
        <p:sp>
          <p:nvSpPr>
            <p:cNvPr id="121" name="Google Shape;121;p15"/>
            <p:cNvSpPr/>
            <p:nvPr/>
          </p:nvSpPr>
          <p:spPr>
            <a:xfrm>
              <a:off x="2916075" y="830384"/>
              <a:ext cx="514997" cy="514997"/>
            </a:xfrm>
            <a:prstGeom prst="triangle">
              <a:avLst>
                <a:gd name="adj" fmla="val 100000"/>
              </a:avLst>
            </a:prstGeom>
            <a:solidFill>
              <a:schemeClr val="accent3"/>
            </a:solidFill>
            <a:ln w="12700" cap="flat" cmpd="sng">
              <a:solidFill>
                <a:schemeClr val="accent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5"/>
            <p:cNvSpPr/>
            <p:nvPr/>
          </p:nvSpPr>
          <p:spPr>
            <a:xfrm rot="5400000">
              <a:off x="4346303" y="226126"/>
              <a:ext cx="1816935" cy="3023339"/>
            </a:xfrm>
            <a:prstGeom prst="corner">
              <a:avLst>
                <a:gd name="adj1" fmla="val 16120"/>
                <a:gd name="adj2" fmla="val 16110"/>
              </a:avLst>
            </a:prstGeom>
            <a:solidFill>
              <a:schemeClr val="accent4"/>
            </a:solidFill>
            <a:ln w="12700" cap="flat" cmpd="sng">
              <a:solidFill>
                <a:schemeClr val="accent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5"/>
            <p:cNvSpPr/>
            <p:nvPr/>
          </p:nvSpPr>
          <p:spPr>
            <a:xfrm>
              <a:off x="4043011" y="1129453"/>
              <a:ext cx="2729487" cy="2392556"/>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5"/>
            <p:cNvSpPr txBox="1"/>
            <p:nvPr/>
          </p:nvSpPr>
          <p:spPr>
            <a:xfrm>
              <a:off x="4043011" y="1129453"/>
              <a:ext cx="2729487" cy="2392556"/>
            </a:xfrm>
            <a:prstGeom prst="rect">
              <a:avLst/>
            </a:prstGeom>
            <a:noFill/>
            <a:ln>
              <a:noFill/>
            </a:ln>
          </p:spPr>
          <p:txBody>
            <a:bodyPr spcFirstLastPara="1" wrap="square" lIns="83800" tIns="83800" rIns="83800" bIns="83800" anchor="t" anchorCtr="0">
              <a:noAutofit/>
            </a:bodyPr>
            <a:lstStyle/>
            <a:p>
              <a:pPr marL="0" marR="0" lvl="0" indent="0" algn="l" rtl="0">
                <a:lnSpc>
                  <a:spcPct val="90000"/>
                </a:lnSpc>
                <a:spcBef>
                  <a:spcPts val="0"/>
                </a:spcBef>
                <a:spcAft>
                  <a:spcPts val="0"/>
                </a:spcAft>
                <a:buNone/>
              </a:pPr>
              <a:r>
                <a:rPr lang="tr-TR" sz="2200">
                  <a:solidFill>
                    <a:schemeClr val="dk1"/>
                  </a:solidFill>
                  <a:latin typeface="Calibri"/>
                  <a:ea typeface="Calibri"/>
                  <a:cs typeface="Calibri"/>
                  <a:sym typeface="Calibri"/>
                </a:rPr>
                <a:t>Bilgiye erişimde </a:t>
              </a:r>
              <a:r>
                <a:rPr lang="tr-TR" sz="2200" b="0" i="0" u="none" strike="noStrike" cap="none">
                  <a:solidFill>
                    <a:schemeClr val="dk1"/>
                  </a:solidFill>
                  <a:latin typeface="Calibri"/>
                  <a:ea typeface="Calibri"/>
                  <a:cs typeface="Calibri"/>
                  <a:sym typeface="Calibri"/>
                </a:rPr>
                <a:t>kütüphanelerin etkin rol üstlenememesi</a:t>
              </a:r>
              <a:endParaRPr/>
            </a:p>
          </p:txBody>
        </p:sp>
        <p:sp>
          <p:nvSpPr>
            <p:cNvPr id="125" name="Google Shape;125;p15"/>
            <p:cNvSpPr/>
            <p:nvPr/>
          </p:nvSpPr>
          <p:spPr>
            <a:xfrm>
              <a:off x="6257501" y="3544"/>
              <a:ext cx="514997" cy="514997"/>
            </a:xfrm>
            <a:prstGeom prst="triangle">
              <a:avLst>
                <a:gd name="adj" fmla="val 100000"/>
              </a:avLst>
            </a:prstGeom>
            <a:solidFill>
              <a:srgbClr val="599BD5"/>
            </a:solidFill>
            <a:ln w="12700" cap="flat" cmpd="sng">
              <a:solidFill>
                <a:srgbClr val="599BD5"/>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5"/>
            <p:cNvSpPr/>
            <p:nvPr/>
          </p:nvSpPr>
          <p:spPr>
            <a:xfrm rot="5400000">
              <a:off x="7687729" y="-600712"/>
              <a:ext cx="1816935" cy="3023339"/>
            </a:xfrm>
            <a:prstGeom prst="corner">
              <a:avLst>
                <a:gd name="adj1" fmla="val 16120"/>
                <a:gd name="adj2" fmla="val 16110"/>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5"/>
            <p:cNvSpPr/>
            <p:nvPr/>
          </p:nvSpPr>
          <p:spPr>
            <a:xfrm>
              <a:off x="7384437" y="302614"/>
              <a:ext cx="2729487" cy="2392556"/>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5"/>
            <p:cNvSpPr txBox="1"/>
            <p:nvPr/>
          </p:nvSpPr>
          <p:spPr>
            <a:xfrm>
              <a:off x="7384437" y="302614"/>
              <a:ext cx="2729487" cy="2392556"/>
            </a:xfrm>
            <a:prstGeom prst="rect">
              <a:avLst/>
            </a:prstGeom>
            <a:noFill/>
            <a:ln>
              <a:noFill/>
            </a:ln>
          </p:spPr>
          <p:txBody>
            <a:bodyPr spcFirstLastPara="1" wrap="square" lIns="83800" tIns="83800" rIns="83800" bIns="83800" anchor="t" anchorCtr="0">
              <a:noAutofit/>
            </a:bodyPr>
            <a:lstStyle/>
            <a:p>
              <a:pPr marL="0" marR="0" lvl="0" indent="0" algn="l" rtl="0">
                <a:lnSpc>
                  <a:spcPct val="90000"/>
                </a:lnSpc>
                <a:spcBef>
                  <a:spcPts val="0"/>
                </a:spcBef>
                <a:spcAft>
                  <a:spcPts val="0"/>
                </a:spcAft>
                <a:buNone/>
              </a:pPr>
              <a:r>
                <a:rPr lang="tr-TR" sz="2200" b="0" i="0" u="none" strike="noStrike" cap="none">
                  <a:solidFill>
                    <a:schemeClr val="dk1"/>
                  </a:solidFill>
                  <a:latin typeface="Calibri"/>
                  <a:ea typeface="Calibri"/>
                  <a:cs typeface="Calibri"/>
                  <a:sym typeface="Calibri"/>
                </a:rPr>
                <a:t>Kütüphanelerin toplumla organik bağ kuramaması</a:t>
              </a:r>
              <a:endParaRPr/>
            </a:p>
          </p:txBody>
        </p:sp>
      </p:grpSp>
      <p:pic>
        <p:nvPicPr>
          <p:cNvPr id="129" name="Google Shape;129;p15"/>
          <p:cNvPicPr preferRelativeResize="0"/>
          <p:nvPr/>
        </p:nvPicPr>
        <p:blipFill rotWithShape="1">
          <a:blip r:embed="rId3">
            <a:alphaModFix/>
          </a:blip>
          <a:srcRect/>
          <a:stretch/>
        </p:blipFill>
        <p:spPr>
          <a:xfrm>
            <a:off x="10621715" y="5300338"/>
            <a:ext cx="1995291" cy="999333"/>
          </a:xfrm>
          <a:prstGeom prst="rect">
            <a:avLst/>
          </a:prstGeom>
          <a:noFill/>
          <a:ln>
            <a:noFill/>
          </a:ln>
        </p:spPr>
      </p:pic>
    </p:spTree>
    <p:extLst>
      <p:ext uri="{BB962C8B-B14F-4D97-AF65-F5344CB8AC3E}">
        <p14:creationId xmlns:p14="http://schemas.microsoft.com/office/powerpoint/2010/main" val="2647099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6"/>
          <p:cNvSpPr txBox="1">
            <a:spLocks noGrp="1"/>
          </p:cNvSpPr>
          <p:nvPr>
            <p:ph type="title"/>
          </p:nvPr>
        </p:nvSpPr>
        <p:spPr>
          <a:xfrm>
            <a:off x="838202" y="365125"/>
            <a:ext cx="10515600" cy="1325563"/>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3959"/>
              <a:buFont typeface="Calibri"/>
              <a:buNone/>
            </a:pPr>
            <a:br>
              <a:rPr lang="tr-TR" sz="3959" b="1" dirty="0"/>
            </a:br>
            <a:r>
              <a:rPr lang="tr-TR" sz="3959" b="1" dirty="0"/>
              <a:t>Hizmet Sunmada Önemi</a:t>
            </a:r>
            <a:br>
              <a:rPr lang="tr-TR" sz="3959" b="1" dirty="0"/>
            </a:br>
            <a:endParaRPr sz="3959" dirty="0"/>
          </a:p>
        </p:txBody>
      </p:sp>
      <p:grpSp>
        <p:nvGrpSpPr>
          <p:cNvPr id="135" name="Google Shape;135;p16"/>
          <p:cNvGrpSpPr/>
          <p:nvPr/>
        </p:nvGrpSpPr>
        <p:grpSpPr>
          <a:xfrm>
            <a:off x="843077" y="3056451"/>
            <a:ext cx="10505844" cy="1135766"/>
            <a:chOff x="4877" y="1607785"/>
            <a:chExt cx="10505844" cy="1135766"/>
          </a:xfrm>
        </p:grpSpPr>
        <p:sp>
          <p:nvSpPr>
            <p:cNvPr id="136" name="Google Shape;136;p16"/>
            <p:cNvSpPr/>
            <p:nvPr/>
          </p:nvSpPr>
          <p:spPr>
            <a:xfrm>
              <a:off x="4877" y="1607785"/>
              <a:ext cx="2839417" cy="1135766"/>
            </a:xfrm>
            <a:prstGeom prst="chevron">
              <a:avLst>
                <a:gd name="adj" fmla="val 50000"/>
              </a:avLst>
            </a:prstGeom>
            <a:solidFill>
              <a:schemeClr val="accent2"/>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6"/>
            <p:cNvSpPr txBox="1"/>
            <p:nvPr/>
          </p:nvSpPr>
          <p:spPr>
            <a:xfrm>
              <a:off x="572760" y="1607785"/>
              <a:ext cx="1703651" cy="1135766"/>
            </a:xfrm>
            <a:prstGeom prst="rect">
              <a:avLst/>
            </a:prstGeom>
            <a:noFill/>
            <a:ln>
              <a:noFill/>
            </a:ln>
          </p:spPr>
          <p:txBody>
            <a:bodyPr spcFirstLastPara="1" wrap="square" lIns="76000" tIns="25325" rIns="25325" bIns="25325" anchor="ctr" anchorCtr="0">
              <a:noAutofit/>
            </a:bodyPr>
            <a:lstStyle/>
            <a:p>
              <a:pPr marL="0" marR="0" lvl="0" indent="0" algn="ctr" rtl="0">
                <a:lnSpc>
                  <a:spcPct val="90000"/>
                </a:lnSpc>
                <a:spcBef>
                  <a:spcPts val="0"/>
                </a:spcBef>
                <a:spcAft>
                  <a:spcPts val="0"/>
                </a:spcAft>
                <a:buNone/>
              </a:pPr>
              <a:r>
                <a:rPr lang="tr-TR" sz="1900" b="0" i="0" u="none" strike="noStrike" cap="none">
                  <a:solidFill>
                    <a:schemeClr val="lt1"/>
                  </a:solidFill>
                  <a:latin typeface="Calibri"/>
                  <a:ea typeface="Calibri"/>
                  <a:cs typeface="Calibri"/>
                  <a:sym typeface="Calibri"/>
                </a:rPr>
                <a:t>Bilgi hizmeti sunulacak kitleyi tanıma</a:t>
              </a:r>
              <a:endParaRPr/>
            </a:p>
          </p:txBody>
        </p:sp>
        <p:sp>
          <p:nvSpPr>
            <p:cNvPr id="138" name="Google Shape;138;p16"/>
            <p:cNvSpPr/>
            <p:nvPr/>
          </p:nvSpPr>
          <p:spPr>
            <a:xfrm>
              <a:off x="2560353" y="1607785"/>
              <a:ext cx="2839417" cy="1135766"/>
            </a:xfrm>
            <a:prstGeom prst="chevron">
              <a:avLst>
                <a:gd name="adj" fmla="val 50000"/>
              </a:avLst>
            </a:prstGeom>
            <a:solidFill>
              <a:schemeClr val="accent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16"/>
            <p:cNvSpPr txBox="1"/>
            <p:nvPr/>
          </p:nvSpPr>
          <p:spPr>
            <a:xfrm>
              <a:off x="3128236" y="1607785"/>
              <a:ext cx="1703651" cy="1135766"/>
            </a:xfrm>
            <a:prstGeom prst="rect">
              <a:avLst/>
            </a:prstGeom>
            <a:noFill/>
            <a:ln>
              <a:noFill/>
            </a:ln>
          </p:spPr>
          <p:txBody>
            <a:bodyPr spcFirstLastPara="1" wrap="square" lIns="76000" tIns="25325" rIns="25325" bIns="25325" anchor="ctr" anchorCtr="0">
              <a:noAutofit/>
            </a:bodyPr>
            <a:lstStyle/>
            <a:p>
              <a:pPr marL="0" marR="0" lvl="0" indent="0" algn="ctr" rtl="0">
                <a:lnSpc>
                  <a:spcPct val="90000"/>
                </a:lnSpc>
                <a:spcBef>
                  <a:spcPts val="0"/>
                </a:spcBef>
                <a:spcAft>
                  <a:spcPts val="0"/>
                </a:spcAft>
                <a:buNone/>
              </a:pPr>
              <a:r>
                <a:rPr lang="tr-TR" sz="1900" b="0" i="0" u="none" strike="noStrike" cap="none" dirty="0">
                  <a:solidFill>
                    <a:schemeClr val="lt1"/>
                  </a:solidFill>
                  <a:latin typeface="Calibri"/>
                  <a:ea typeface="Calibri"/>
                  <a:cs typeface="Calibri"/>
                  <a:sym typeface="Calibri"/>
                </a:rPr>
                <a:t>Gereksinimlere yönelik hizmet sunma</a:t>
              </a:r>
              <a:endParaRPr dirty="0"/>
            </a:p>
          </p:txBody>
        </p:sp>
        <p:sp>
          <p:nvSpPr>
            <p:cNvPr id="140" name="Google Shape;140;p16"/>
            <p:cNvSpPr/>
            <p:nvPr/>
          </p:nvSpPr>
          <p:spPr>
            <a:xfrm>
              <a:off x="5115829" y="1607785"/>
              <a:ext cx="2839417" cy="1135766"/>
            </a:xfrm>
            <a:prstGeom prst="chevron">
              <a:avLst>
                <a:gd name="adj" fmla="val 50000"/>
              </a:avLst>
            </a:prstGeom>
            <a:solidFill>
              <a:schemeClr val="accent4"/>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16"/>
            <p:cNvSpPr txBox="1"/>
            <p:nvPr/>
          </p:nvSpPr>
          <p:spPr>
            <a:xfrm>
              <a:off x="5683712" y="1607785"/>
              <a:ext cx="1703651" cy="1135766"/>
            </a:xfrm>
            <a:prstGeom prst="rect">
              <a:avLst/>
            </a:prstGeom>
            <a:noFill/>
            <a:ln>
              <a:noFill/>
            </a:ln>
          </p:spPr>
          <p:txBody>
            <a:bodyPr spcFirstLastPara="1" wrap="square" lIns="76000" tIns="25325" rIns="25325" bIns="25325" anchor="ctr" anchorCtr="0">
              <a:noAutofit/>
            </a:bodyPr>
            <a:lstStyle/>
            <a:p>
              <a:pPr marL="0" marR="0" lvl="0" indent="0" algn="ctr" rtl="0">
                <a:lnSpc>
                  <a:spcPct val="90000"/>
                </a:lnSpc>
                <a:spcBef>
                  <a:spcPts val="0"/>
                </a:spcBef>
                <a:spcAft>
                  <a:spcPts val="0"/>
                </a:spcAft>
                <a:buNone/>
              </a:pPr>
              <a:r>
                <a:rPr lang="tr-TR" sz="1900" b="0" i="0" u="none" strike="noStrike" cap="none">
                  <a:solidFill>
                    <a:schemeClr val="lt1"/>
                  </a:solidFill>
                  <a:latin typeface="Calibri"/>
                  <a:ea typeface="Calibri"/>
                  <a:cs typeface="Calibri"/>
                  <a:sym typeface="Calibri"/>
                </a:rPr>
                <a:t>Kullanıcılarla organik bağ kurma</a:t>
              </a:r>
              <a:endParaRPr/>
            </a:p>
          </p:txBody>
        </p:sp>
        <p:sp>
          <p:nvSpPr>
            <p:cNvPr id="142" name="Google Shape;142;p16"/>
            <p:cNvSpPr/>
            <p:nvPr/>
          </p:nvSpPr>
          <p:spPr>
            <a:xfrm>
              <a:off x="7671304" y="1607785"/>
              <a:ext cx="2839417" cy="1135766"/>
            </a:xfrm>
            <a:prstGeom prst="chevron">
              <a:avLst>
                <a:gd name="adj" fmla="val 50000"/>
              </a:avLst>
            </a:prstGeom>
            <a:solidFill>
              <a:srgbClr val="599BD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16"/>
            <p:cNvSpPr txBox="1"/>
            <p:nvPr/>
          </p:nvSpPr>
          <p:spPr>
            <a:xfrm>
              <a:off x="8239187" y="1607785"/>
              <a:ext cx="1703651" cy="1135766"/>
            </a:xfrm>
            <a:prstGeom prst="rect">
              <a:avLst/>
            </a:prstGeom>
            <a:noFill/>
            <a:ln>
              <a:noFill/>
            </a:ln>
          </p:spPr>
          <p:txBody>
            <a:bodyPr spcFirstLastPara="1" wrap="square" lIns="76000" tIns="25325" rIns="25325" bIns="25325" anchor="ctr" anchorCtr="0">
              <a:noAutofit/>
            </a:bodyPr>
            <a:lstStyle/>
            <a:p>
              <a:pPr marL="0" marR="0" lvl="0" indent="0" algn="ctr" rtl="0">
                <a:lnSpc>
                  <a:spcPct val="90000"/>
                </a:lnSpc>
                <a:spcBef>
                  <a:spcPts val="0"/>
                </a:spcBef>
                <a:spcAft>
                  <a:spcPts val="0"/>
                </a:spcAft>
                <a:buNone/>
              </a:pPr>
              <a:r>
                <a:rPr lang="tr-TR" sz="1900" b="0" i="0" u="none" strike="noStrike" cap="none">
                  <a:solidFill>
                    <a:schemeClr val="lt1"/>
                  </a:solidFill>
                  <a:latin typeface="Calibri"/>
                  <a:ea typeface="Calibri"/>
                  <a:cs typeface="Calibri"/>
                  <a:sym typeface="Calibri"/>
                </a:rPr>
                <a:t>Sosyal bütünleşmeye katkıda bulunma</a:t>
              </a:r>
              <a:endParaRPr/>
            </a:p>
          </p:txBody>
        </p:sp>
      </p:grpSp>
      <p:pic>
        <p:nvPicPr>
          <p:cNvPr id="144" name="Google Shape;144;p16"/>
          <p:cNvPicPr preferRelativeResize="0"/>
          <p:nvPr/>
        </p:nvPicPr>
        <p:blipFill rotWithShape="1">
          <a:blip r:embed="rId3">
            <a:alphaModFix/>
          </a:blip>
          <a:srcRect/>
          <a:stretch/>
        </p:blipFill>
        <p:spPr>
          <a:xfrm>
            <a:off x="10621715" y="5300338"/>
            <a:ext cx="1995291" cy="999333"/>
          </a:xfrm>
          <a:prstGeom prst="rect">
            <a:avLst/>
          </a:prstGeom>
          <a:noFill/>
          <a:ln>
            <a:noFill/>
          </a:ln>
        </p:spPr>
      </p:pic>
    </p:spTree>
    <p:extLst>
      <p:ext uri="{BB962C8B-B14F-4D97-AF65-F5344CB8AC3E}">
        <p14:creationId xmlns:p14="http://schemas.microsoft.com/office/powerpoint/2010/main" val="1284462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E855C2-0314-4AB0-8107-CEE7DDB05E7A}"/>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18805548-A2FE-41BE-812A-ECF67191A0DF}"/>
              </a:ext>
            </a:extLst>
          </p:cNvPr>
          <p:cNvSpPr>
            <a:spLocks noGrp="1"/>
          </p:cNvSpPr>
          <p:nvPr>
            <p:ph idx="1"/>
          </p:nvPr>
        </p:nvSpPr>
        <p:spPr/>
        <p:txBody>
          <a:bodyPr/>
          <a:lstStyle/>
          <a:p>
            <a:pPr marL="0" marR="0" indent="0" algn="just">
              <a:lnSpc>
                <a:spcPct val="150000"/>
              </a:lnSpc>
              <a:spcBef>
                <a:spcPts val="0"/>
              </a:spcBef>
              <a:spcAft>
                <a:spcPts val="0"/>
              </a:spcAft>
              <a:buNone/>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Gürdal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Tamdoğan</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O. (2009). Enformasyon zincirinde bilgi erişim sistemleri, bilgi erişim sürecinde kütüphane kurumu ve diğer bilgi merkezleri. </a:t>
            </a:r>
            <a:r>
              <a:rPr lang="tr-TR" sz="1800" i="1" dirty="0">
                <a:effectLst/>
                <a:latin typeface="Times New Roman" panose="02020603050405020304" pitchFamily="18" charset="0"/>
                <a:ea typeface="Calibri" panose="020F0502020204030204" pitchFamily="34" charset="0"/>
                <a:cs typeface="Times New Roman" panose="02020603050405020304" pitchFamily="18" charset="0"/>
              </a:rPr>
              <a:t>Türk Kütüphaneciliği</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i="1" dirty="0">
                <a:effectLst/>
                <a:latin typeface="Times New Roman" panose="02020603050405020304" pitchFamily="18" charset="0"/>
                <a:ea typeface="Calibri" panose="020F0502020204030204" pitchFamily="34" charset="0"/>
                <a:cs typeface="Times New Roman" panose="02020603050405020304" pitchFamily="18" charset="0"/>
              </a:rPr>
              <a:t>23</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(1), 151–168. Erişim adresi:  tk.org.tr/</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index.php</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/TK/ar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ticle</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download</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/463/454</a:t>
            </a:r>
            <a:endParaRPr lang="tr-TR" sz="1800" dirty="0">
              <a:effectLst/>
              <a:latin typeface="Times New Roman" panose="02020603050405020304" pitchFamily="18" charset="0"/>
              <a:ea typeface="Calibri" panose="020F0502020204030204" pitchFamily="34" charset="0"/>
              <a:cs typeface="Calibri" panose="020F0502020204030204" pitchFamily="34" charset="0"/>
            </a:endParaRPr>
          </a:p>
          <a:p>
            <a:pPr marL="0" marR="0" indent="0" algn="just">
              <a:lnSpc>
                <a:spcPct val="150000"/>
              </a:lnSpc>
              <a:spcBef>
                <a:spcPts val="0"/>
              </a:spcBef>
              <a:spcAft>
                <a:spcPts val="0"/>
              </a:spcAft>
              <a:buNone/>
            </a:pPr>
            <a:endParaRPr lang="tr-TR"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50000"/>
              </a:lnSpc>
              <a:spcBef>
                <a:spcPts val="0"/>
              </a:spcBef>
              <a:spcAft>
                <a:spcPts val="0"/>
              </a:spcAft>
              <a:buNone/>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Keenan, S., &amp;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Johnston</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C. (2000). </a:t>
            </a:r>
            <a:r>
              <a:rPr lang="tr-TR" sz="1800" i="1" dirty="0">
                <a:effectLst/>
                <a:latin typeface="Times New Roman" panose="02020603050405020304" pitchFamily="18" charset="0"/>
                <a:ea typeface="Calibri" panose="020F0502020204030204" pitchFamily="34" charset="0"/>
                <a:cs typeface="Times New Roman" panose="02020603050405020304" pitchFamily="18" charset="0"/>
              </a:rPr>
              <a:t>Concise </a:t>
            </a:r>
            <a:r>
              <a:rPr lang="tr-TR" sz="1800" i="1" dirty="0" err="1">
                <a:effectLst/>
                <a:latin typeface="Times New Roman" panose="02020603050405020304" pitchFamily="18" charset="0"/>
                <a:ea typeface="Calibri" panose="020F0502020204030204" pitchFamily="34" charset="0"/>
                <a:cs typeface="Times New Roman" panose="02020603050405020304" pitchFamily="18" charset="0"/>
              </a:rPr>
              <a:t>dictionary</a:t>
            </a:r>
            <a:r>
              <a:rPr lang="tr-TR" sz="1800" i="1" dirty="0">
                <a:effectLst/>
                <a:latin typeface="Times New Roman" panose="02020603050405020304" pitchFamily="18" charset="0"/>
                <a:ea typeface="Calibri" panose="020F0502020204030204" pitchFamily="34" charset="0"/>
                <a:cs typeface="Times New Roman" panose="02020603050405020304" pitchFamily="18" charset="0"/>
              </a:rPr>
              <a:t> of </a:t>
            </a:r>
            <a:r>
              <a:rPr lang="tr-TR" sz="1800" i="1" dirty="0" err="1">
                <a:effectLst/>
                <a:latin typeface="Times New Roman" panose="02020603050405020304" pitchFamily="18" charset="0"/>
                <a:ea typeface="Calibri" panose="020F0502020204030204" pitchFamily="34" charset="0"/>
                <a:cs typeface="Times New Roman" panose="02020603050405020304" pitchFamily="18" charset="0"/>
              </a:rPr>
              <a:t>library</a:t>
            </a:r>
            <a:r>
              <a:rPr lang="tr-TR"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i="1"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tr-TR"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i="1" dirty="0" err="1">
                <a:effectLst/>
                <a:latin typeface="Times New Roman" panose="02020603050405020304" pitchFamily="18" charset="0"/>
                <a:ea typeface="Calibri" panose="020F0502020204030204" pitchFamily="34" charset="0"/>
                <a:cs typeface="Times New Roman" panose="02020603050405020304" pitchFamily="18" charset="0"/>
              </a:rPr>
              <a:t>information</a:t>
            </a:r>
            <a:r>
              <a:rPr lang="tr-TR"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i="1" dirty="0" err="1">
                <a:effectLst/>
                <a:latin typeface="Times New Roman" panose="02020603050405020304" pitchFamily="18" charset="0"/>
                <a:ea typeface="Calibri" panose="020F0502020204030204" pitchFamily="34" charset="0"/>
                <a:cs typeface="Times New Roman" panose="02020603050405020304" pitchFamily="18" charset="0"/>
              </a:rPr>
              <a:t>science</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London</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New Jersey: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Bowker-Saur</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tr-TR" sz="1800" dirty="0">
              <a:effectLst/>
              <a:latin typeface="Times New Roman" panose="02020603050405020304" pitchFamily="18"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503482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370</Words>
  <Application>Microsoft Office PowerPoint</Application>
  <PresentationFormat>Geniş ekran</PresentationFormat>
  <Paragraphs>25</Paragraphs>
  <Slides>7</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Kullanıcı grubu, bilgi gereksinimleri ve bilgi davranışlarının</vt:lpstr>
      <vt:lpstr>Bilgi erişim ve Bilgi Erişim Sistemleri</vt:lpstr>
      <vt:lpstr>Bilgi erişim ve Bilgi Erişim Sistemleri</vt:lpstr>
      <vt:lpstr>Bilgi Hizmetleri</vt:lpstr>
      <vt:lpstr>Hizmet Sunmada Önemi</vt:lpstr>
      <vt:lpstr> Hizmet Sunmada Önemi </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Kullanıcı grubu, bilgi gereksinimleri ve bilgi davranışlarının</dc:title>
  <dc:creator>Okur</dc:creator>
  <cp:lastModifiedBy>Neslihan.Er</cp:lastModifiedBy>
  <cp:revision>4</cp:revision>
  <dcterms:created xsi:type="dcterms:W3CDTF">2019-10-31T11:46:37Z</dcterms:created>
  <dcterms:modified xsi:type="dcterms:W3CDTF">2022-07-02T19:43:14Z</dcterms:modified>
</cp:coreProperties>
</file>