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4" r:id="rId9"/>
    <p:sldId id="266" r:id="rId10"/>
    <p:sldId id="267" r:id="rId11"/>
    <p:sldId id="268" r:id="rId12"/>
    <p:sldId id="269" r:id="rId13"/>
    <p:sldId id="270" r:id="rId14"/>
    <p:sldId id="262" r:id="rId15"/>
    <p:sldId id="26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4BE8-B023-432E-9CAD-983A0EDEBD48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CC49-41A5-4AEF-B3EF-70543C6D1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043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4BE8-B023-432E-9CAD-983A0EDEBD48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CC49-41A5-4AEF-B3EF-70543C6D1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61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4BE8-B023-432E-9CAD-983A0EDEBD48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CC49-41A5-4AEF-B3EF-70543C6D1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8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4BE8-B023-432E-9CAD-983A0EDEBD48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CC49-41A5-4AEF-B3EF-70543C6D1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4BE8-B023-432E-9CAD-983A0EDEBD48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CC49-41A5-4AEF-B3EF-70543C6D1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98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4BE8-B023-432E-9CAD-983A0EDEBD48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CC49-41A5-4AEF-B3EF-70543C6D1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23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4BE8-B023-432E-9CAD-983A0EDEBD48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CC49-41A5-4AEF-B3EF-70543C6D1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2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4BE8-B023-432E-9CAD-983A0EDEBD48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CC49-41A5-4AEF-B3EF-70543C6D1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0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4BE8-B023-432E-9CAD-983A0EDEBD48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CC49-41A5-4AEF-B3EF-70543C6D1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6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4BE8-B023-432E-9CAD-983A0EDEBD48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CC49-41A5-4AEF-B3EF-70543C6D1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4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94BE8-B023-432E-9CAD-983A0EDEBD48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0CC49-41A5-4AEF-B3EF-70543C6D1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4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94BE8-B023-432E-9CAD-983A0EDEBD48}" type="datetimeFigureOut">
              <a:rPr lang="en-US" smtClean="0"/>
              <a:t>8/13/2018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0CC49-41A5-4AEF-B3EF-70543C6D13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9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Gazete</a:t>
            </a:r>
            <a:r>
              <a:rPr lang="tr-TR" dirty="0" smtClean="0"/>
              <a:t> ve </a:t>
            </a:r>
            <a:r>
              <a:rPr lang="tr-TR" dirty="0"/>
              <a:t>K</a:t>
            </a:r>
            <a:r>
              <a:rPr lang="en-US" dirty="0" err="1" smtClean="0"/>
              <a:t>amusal</a:t>
            </a:r>
            <a:r>
              <a:rPr lang="en-US" dirty="0" smtClean="0"/>
              <a:t> </a:t>
            </a:r>
            <a:r>
              <a:rPr lang="tr-TR" dirty="0" err="1"/>
              <a:t>A</a:t>
            </a:r>
            <a:r>
              <a:rPr lang="en-US" dirty="0" err="1" smtClean="0"/>
              <a:t>lan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tr-TR" dirty="0" smtClean="0"/>
              <a:t>2</a:t>
            </a:r>
            <a:r>
              <a:rPr lang="en-US" dirty="0" smtClean="0"/>
              <a:t>. </a:t>
            </a:r>
            <a:r>
              <a:rPr lang="en-US" dirty="0" err="1" smtClean="0"/>
              <a:t>Hafta</a:t>
            </a:r>
            <a:endParaRPr lang="en-US" dirty="0" smtClean="0"/>
          </a:p>
          <a:p>
            <a:r>
              <a:rPr lang="en-US" dirty="0" smtClean="0"/>
              <a:t>Dr. </a:t>
            </a:r>
            <a:r>
              <a:rPr lang="en-US" dirty="0" err="1" smtClean="0"/>
              <a:t>Öğr</a:t>
            </a:r>
            <a:r>
              <a:rPr lang="en-US" dirty="0" smtClean="0"/>
              <a:t>. </a:t>
            </a:r>
            <a:r>
              <a:rPr lang="en-US" dirty="0" err="1" smtClean="0"/>
              <a:t>Üyesi</a:t>
            </a:r>
            <a:r>
              <a:rPr lang="en-US" dirty="0" smtClean="0"/>
              <a:t> Gül </a:t>
            </a:r>
            <a:r>
              <a:rPr lang="en-US" dirty="0" err="1" smtClean="0"/>
              <a:t>Karagöz</a:t>
            </a:r>
            <a:r>
              <a:rPr lang="en-US" dirty="0" smtClean="0"/>
              <a:t> </a:t>
            </a:r>
            <a:r>
              <a:rPr lang="en-US" dirty="0" err="1" smtClean="0"/>
              <a:t>Kızılca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7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Osmanlı ve Kamusal Alan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*Osmanlı İmparatorluğu’nda kamusal alan ve kamuoyundan söz etmek mümkün müdür?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dirty="0" smtClean="0"/>
              <a:t>*Osmanlı İmparatorluğu’nda gazetenin ortaya çıkışı ve kamusal alan ilişkisi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dirty="0" smtClean="0"/>
              <a:t>*Muhalefet ve kamuoyu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984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Osmanlı </a:t>
            </a:r>
            <a:r>
              <a:rPr lang="tr-TR" dirty="0"/>
              <a:t>İ</a:t>
            </a:r>
            <a:r>
              <a:rPr lang="tr-TR" dirty="0" smtClean="0"/>
              <a:t>mparatorluğu’nda kamusal alan mekanları</a:t>
            </a:r>
          </a:p>
          <a:p>
            <a:pPr marL="0" indent="0">
              <a:buNone/>
            </a:pPr>
            <a:r>
              <a:rPr lang="tr-TR" dirty="0" smtClean="0"/>
              <a:t>*Berber dükkanları</a:t>
            </a:r>
          </a:p>
          <a:p>
            <a:pPr marL="0" indent="0">
              <a:buNone/>
            </a:pPr>
            <a:r>
              <a:rPr lang="tr-TR" dirty="0" smtClean="0"/>
              <a:t>*Kahvehaneler</a:t>
            </a:r>
          </a:p>
          <a:p>
            <a:pPr marL="0" indent="0">
              <a:buNone/>
            </a:pPr>
            <a:r>
              <a:rPr lang="tr-TR" dirty="0" smtClean="0"/>
              <a:t>*Hamamlar</a:t>
            </a:r>
          </a:p>
          <a:p>
            <a:pPr marL="0" indent="0">
              <a:buNone/>
            </a:pPr>
            <a:r>
              <a:rPr lang="tr-TR" dirty="0" smtClean="0"/>
              <a:t>*Dini mekanlar (Cami, kilise, sinagog)</a:t>
            </a:r>
          </a:p>
          <a:p>
            <a:pPr marL="0" indent="0">
              <a:buNone/>
            </a:pPr>
            <a:r>
              <a:rPr lang="tr-TR" dirty="0" smtClean="0"/>
              <a:t>*Kıraathaneler</a:t>
            </a:r>
          </a:p>
          <a:p>
            <a:pPr marL="0" indent="0">
              <a:buNone/>
            </a:pPr>
            <a:r>
              <a:rPr lang="tr-TR" dirty="0" smtClean="0"/>
              <a:t>*Meyhaneler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34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Osmanlı Kahvehanesi</a:t>
            </a: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818" y="1825625"/>
            <a:ext cx="59043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05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2484549" cy="4709151"/>
          </a:xfrm>
        </p:spPr>
        <p:txBody>
          <a:bodyPr/>
          <a:lstStyle/>
          <a:p>
            <a:r>
              <a:rPr lang="tr-TR" dirty="0" smtClean="0"/>
              <a:t>Berber Dükkanı</a:t>
            </a:r>
            <a:br>
              <a:rPr lang="tr-TR" dirty="0" smtClean="0"/>
            </a:br>
            <a:endParaRPr lang="en-US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43966" y="365126"/>
            <a:ext cx="3915178" cy="66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1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Osmanlı İmparatorluğu ve Gazeteler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sz="2400" dirty="0" smtClean="0"/>
              <a:t>İlk gazeteler: Osmanlı İmparatorluğu’nda ilk gazete Fransızlar tarafından 1795 yılında basılan </a:t>
            </a:r>
            <a:r>
              <a:rPr lang="tr-TR" sz="2400" i="1" dirty="0" err="1" smtClean="0"/>
              <a:t>Bulletin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des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Nouvelles</a:t>
            </a:r>
            <a:r>
              <a:rPr lang="tr-TR" sz="2400" dirty="0" smtClean="0"/>
              <a:t>(Haber Bülteni)’</a:t>
            </a:r>
            <a:r>
              <a:rPr lang="tr-TR" sz="2400" dirty="0" err="1" smtClean="0"/>
              <a:t>dir</a:t>
            </a:r>
            <a:r>
              <a:rPr lang="tr-TR" sz="2400" dirty="0" smtClean="0"/>
              <a:t>. Gazetenin kaç sayı çıktığı bilinmemektedir. Fransız elçiliği tarafından devrimin propagandasını yapmak üzere çıkarılmıştır.</a:t>
            </a:r>
          </a:p>
          <a:p>
            <a:pPr algn="just"/>
            <a:endParaRPr lang="tr-TR" dirty="0" smtClean="0"/>
          </a:p>
          <a:p>
            <a:pPr algn="just"/>
            <a:endParaRPr lang="en-US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633" y="3000776"/>
            <a:ext cx="5209727" cy="319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0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Osmanlı İmparatorluğu’nda ilk resmi gazete 1831 yılında yayınlanan </a:t>
            </a:r>
            <a:r>
              <a:rPr lang="tr-TR" i="1" dirty="0" smtClean="0"/>
              <a:t>Takvim-i </a:t>
            </a:r>
            <a:r>
              <a:rPr lang="tr-TR" i="1" dirty="0" err="1" smtClean="0"/>
              <a:t>Vekayi</a:t>
            </a:r>
            <a:r>
              <a:rPr lang="tr-TR" dirty="0" err="1" smtClean="0"/>
              <a:t>’dir</a:t>
            </a:r>
            <a:r>
              <a:rPr lang="tr-TR" dirty="0" smtClean="0"/>
              <a:t>.</a:t>
            </a:r>
          </a:p>
          <a:p>
            <a:pPr algn="just"/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14" y="2253803"/>
            <a:ext cx="5319538" cy="392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333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Tarihsel çerçeve:</a:t>
            </a:r>
          </a:p>
          <a:p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*Haber ihtiyacının artmasına neden olan etkenler 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-Ticaret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-Devletlerarası ilişkiler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719996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Haber </a:t>
            </a:r>
            <a:r>
              <a:rPr lang="en-US" dirty="0" err="1" smtClean="0"/>
              <a:t>ihtiyacının</a:t>
            </a:r>
            <a:r>
              <a:rPr lang="en-US" dirty="0" smtClean="0"/>
              <a:t> </a:t>
            </a:r>
            <a:r>
              <a:rPr lang="en-US" dirty="0" err="1" smtClean="0"/>
              <a:t>artmasına</a:t>
            </a:r>
            <a:r>
              <a:rPr lang="en-US" dirty="0" smtClean="0"/>
              <a:t> </a:t>
            </a:r>
            <a:r>
              <a:rPr lang="en-US" dirty="0" err="1" smtClean="0"/>
              <a:t>neden</a:t>
            </a:r>
            <a:r>
              <a:rPr lang="en-US" dirty="0" smtClean="0"/>
              <a:t> </a:t>
            </a:r>
            <a:r>
              <a:rPr lang="en-US" dirty="0" err="1" smtClean="0"/>
              <a:t>olan</a:t>
            </a:r>
            <a:r>
              <a:rPr lang="en-US" dirty="0" smtClean="0"/>
              <a:t> </a:t>
            </a:r>
            <a:r>
              <a:rPr lang="en-US" dirty="0" err="1" smtClean="0"/>
              <a:t>etkenler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-Yönetim biçimlerinde yaşanan değişiklikler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-Matbaanın yaygınlaşması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-Okuryazarlığın artması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-Aydınlanmanın etkisi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24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Kapitalizm gazete ilişkisi</a:t>
            </a:r>
          </a:p>
          <a:p>
            <a:endParaRPr lang="tr-TR" dirty="0" smtClean="0"/>
          </a:p>
          <a:p>
            <a:r>
              <a:rPr lang="tr-TR" dirty="0" smtClean="0"/>
              <a:t>Ulus devlet gazete ilişkisi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Aydınlanma gazete ilişkisi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21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İlk gazeteler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/>
              <a:t> </a:t>
            </a:r>
          </a:p>
          <a:p>
            <a:pPr algn="just"/>
            <a:r>
              <a:rPr lang="tr-TR" dirty="0" smtClean="0"/>
              <a:t>Roma İmparatorluğu’nda Sezar döneminde, </a:t>
            </a:r>
            <a:r>
              <a:rPr lang="en-US" dirty="0" err="1" smtClean="0"/>
              <a:t>resmi</a:t>
            </a:r>
            <a:r>
              <a:rPr lang="en-US" dirty="0" smtClean="0"/>
              <a:t> </a:t>
            </a:r>
            <a:r>
              <a:rPr lang="en-US" dirty="0" err="1" smtClean="0"/>
              <a:t>gazete</a:t>
            </a:r>
            <a:r>
              <a:rPr lang="tr-TR" dirty="0" smtClean="0"/>
              <a:t> </a:t>
            </a:r>
            <a:r>
              <a:rPr lang="en-US" dirty="0" err="1" smtClean="0"/>
              <a:t>ola</a:t>
            </a:r>
            <a:r>
              <a:rPr lang="tr-TR" dirty="0" err="1" smtClean="0"/>
              <a:t>rak</a:t>
            </a:r>
            <a:r>
              <a:rPr lang="tr-TR" dirty="0" smtClean="0"/>
              <a:t> adlandırılabilecek</a:t>
            </a:r>
            <a:r>
              <a:rPr lang="en-US" dirty="0" smtClean="0"/>
              <a:t> “</a:t>
            </a:r>
            <a:r>
              <a:rPr lang="en-US" dirty="0" err="1" smtClean="0"/>
              <a:t>Acta</a:t>
            </a:r>
            <a:r>
              <a:rPr lang="en-US" dirty="0" smtClean="0"/>
              <a:t> </a:t>
            </a:r>
            <a:r>
              <a:rPr lang="en-US" dirty="0" err="1" smtClean="0"/>
              <a:t>Publica</a:t>
            </a:r>
            <a:r>
              <a:rPr lang="en-US" dirty="0" smtClean="0"/>
              <a:t>” </a:t>
            </a:r>
            <a:r>
              <a:rPr lang="en-US" dirty="0" err="1" smtClean="0"/>
              <a:t>adlı</a:t>
            </a:r>
            <a:r>
              <a:rPr lang="en-US" dirty="0" smtClean="0"/>
              <a:t> </a:t>
            </a:r>
            <a:r>
              <a:rPr lang="en-US" dirty="0" err="1" smtClean="0"/>
              <a:t>tek</a:t>
            </a:r>
            <a:r>
              <a:rPr lang="en-US" dirty="0" smtClean="0"/>
              <a:t> </a:t>
            </a:r>
            <a:r>
              <a:rPr lang="en-US" dirty="0" err="1" smtClean="0"/>
              <a:t>sayfalık</a:t>
            </a:r>
            <a:r>
              <a:rPr lang="en-US" dirty="0" smtClean="0"/>
              <a:t> </a:t>
            </a:r>
            <a:r>
              <a:rPr lang="en-US" dirty="0" err="1" smtClean="0"/>
              <a:t>bültenler</a:t>
            </a:r>
            <a:r>
              <a:rPr lang="en-US" dirty="0" smtClean="0"/>
              <a:t> </a:t>
            </a:r>
            <a:r>
              <a:rPr lang="tr-TR" dirty="0" smtClean="0"/>
              <a:t>basılmıştır</a:t>
            </a:r>
            <a:r>
              <a:rPr lang="en-US" dirty="0" smtClean="0"/>
              <a:t>. </a:t>
            </a:r>
            <a:r>
              <a:rPr lang="en-US" dirty="0" err="1" smtClean="0"/>
              <a:t>Yine</a:t>
            </a:r>
            <a:r>
              <a:rPr lang="en-US" dirty="0" smtClean="0"/>
              <a:t>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dönemde</a:t>
            </a:r>
            <a:r>
              <a:rPr lang="en-US" dirty="0" smtClean="0"/>
              <a:t>, </a:t>
            </a:r>
            <a:r>
              <a:rPr lang="en-US" dirty="0" err="1" smtClean="0"/>
              <a:t>halkı</a:t>
            </a:r>
            <a:r>
              <a:rPr lang="en-US" dirty="0" smtClean="0"/>
              <a:t> </a:t>
            </a:r>
            <a:r>
              <a:rPr lang="en-US" dirty="0" err="1" smtClean="0"/>
              <a:t>ilgilendiren</a:t>
            </a:r>
            <a:r>
              <a:rPr lang="en-US" dirty="0" smtClean="0"/>
              <a:t> </a:t>
            </a:r>
            <a:r>
              <a:rPr lang="en-US" dirty="0" err="1" smtClean="0"/>
              <a:t>günlük</a:t>
            </a:r>
            <a:r>
              <a:rPr lang="en-US" dirty="0" smtClean="0"/>
              <a:t> </a:t>
            </a:r>
            <a:r>
              <a:rPr lang="en-US" dirty="0" err="1" smtClean="0"/>
              <a:t>önemli</a:t>
            </a:r>
            <a:r>
              <a:rPr lang="en-US" dirty="0" smtClean="0"/>
              <a:t> </a:t>
            </a:r>
            <a:r>
              <a:rPr lang="en-US" dirty="0" err="1" smtClean="0"/>
              <a:t>olayları</a:t>
            </a:r>
            <a:r>
              <a:rPr lang="en-US" dirty="0" smtClean="0"/>
              <a:t> </a:t>
            </a:r>
            <a:r>
              <a:rPr lang="en-US" dirty="0" err="1" smtClean="0"/>
              <a:t>kapsayan</a:t>
            </a:r>
            <a:r>
              <a:rPr lang="en-US" dirty="0" smtClean="0"/>
              <a:t> “</a:t>
            </a:r>
            <a:r>
              <a:rPr lang="en-US" dirty="0" err="1" smtClean="0"/>
              <a:t>Acta</a:t>
            </a:r>
            <a:r>
              <a:rPr lang="en-US" dirty="0" smtClean="0"/>
              <a:t> </a:t>
            </a:r>
            <a:r>
              <a:rPr lang="en-US" dirty="0" err="1" smtClean="0"/>
              <a:t>Diurna</a:t>
            </a:r>
            <a:r>
              <a:rPr lang="en-US" dirty="0" smtClean="0"/>
              <a:t>” </a:t>
            </a:r>
            <a:r>
              <a:rPr lang="en-US" dirty="0" err="1" smtClean="0"/>
              <a:t>adıyla</a:t>
            </a:r>
            <a:r>
              <a:rPr lang="en-US" dirty="0" smtClean="0"/>
              <a:t> </a:t>
            </a:r>
            <a:r>
              <a:rPr lang="en-US" dirty="0" err="1" smtClean="0"/>
              <a:t>bildiriler</a:t>
            </a:r>
            <a:r>
              <a:rPr lang="tr-TR" dirty="0" smtClean="0"/>
              <a:t> halkın görebileceği mekanlara asılmıştır. </a:t>
            </a:r>
            <a:r>
              <a:rPr lang="en-US" dirty="0" err="1" smtClean="0"/>
              <a:t>Acta</a:t>
            </a:r>
            <a:r>
              <a:rPr lang="en-US" dirty="0" smtClean="0"/>
              <a:t> </a:t>
            </a:r>
            <a:r>
              <a:rPr lang="en-US" dirty="0" err="1" smtClean="0"/>
              <a:t>Diurnalar</a:t>
            </a:r>
            <a:r>
              <a:rPr lang="en-US" dirty="0" smtClean="0"/>
              <a:t>, </a:t>
            </a:r>
            <a:r>
              <a:rPr lang="en-US" dirty="0" err="1" smtClean="0"/>
              <a:t>bugünkü</a:t>
            </a:r>
            <a:r>
              <a:rPr lang="en-US" dirty="0" smtClean="0"/>
              <a:t> </a:t>
            </a:r>
            <a:r>
              <a:rPr lang="en-US" dirty="0" err="1" smtClean="0"/>
              <a:t>gazetenin</a:t>
            </a:r>
            <a:r>
              <a:rPr lang="en-US" dirty="0" smtClean="0"/>
              <a:t> </a:t>
            </a:r>
            <a:r>
              <a:rPr lang="en-US" dirty="0" err="1" smtClean="0"/>
              <a:t>atası</a:t>
            </a:r>
            <a:r>
              <a:rPr lang="en-US" dirty="0" smtClean="0"/>
              <a:t> </a:t>
            </a:r>
            <a:r>
              <a:rPr lang="en-US" dirty="0" err="1" smtClean="0"/>
              <a:t>sayılmaktadır</a:t>
            </a:r>
            <a:r>
              <a:rPr lang="en-US" dirty="0" smtClean="0"/>
              <a:t>. </a:t>
            </a:r>
            <a:endParaRPr lang="tr-TR" dirty="0" smtClean="0"/>
          </a:p>
          <a:p>
            <a:pPr algn="just"/>
            <a:r>
              <a:rPr lang="tr-TR" dirty="0" smtClean="0"/>
              <a:t>Çin’de M.S 911 yılında </a:t>
            </a:r>
            <a:r>
              <a:rPr lang="tr-TR" dirty="0" err="1" smtClean="0"/>
              <a:t>Tang</a:t>
            </a:r>
            <a:r>
              <a:rPr lang="tr-TR" dirty="0" smtClean="0"/>
              <a:t> hanedanı döneminde yayınlanan ve elle çoğaltılan </a:t>
            </a:r>
            <a:r>
              <a:rPr lang="tr-TR" i="1" dirty="0" err="1" smtClean="0"/>
              <a:t>Pao</a:t>
            </a:r>
            <a:r>
              <a:rPr lang="tr-TR" dirty="0" smtClean="0"/>
              <a:t> (Rapor)’dur. 17. yüzyıla değin elle çoğaltılamaya devam edilmiştir.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792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İlk gazete formları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Haber mektupları</a:t>
            </a:r>
          </a:p>
          <a:p>
            <a:endParaRPr lang="tr-TR" dirty="0"/>
          </a:p>
          <a:p>
            <a:r>
              <a:rPr lang="tr-TR" dirty="0" smtClean="0"/>
              <a:t>Haber yaprakları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Broşürler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Haber bültenleri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Haber kitapçıkları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643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Kamusal Alan</a:t>
            </a:r>
            <a:endParaRPr lang="en-US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Habermas</a:t>
            </a:r>
            <a:r>
              <a:rPr lang="tr-TR" dirty="0" smtClean="0"/>
              <a:t> ve kamusal alan kavramı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Okuryazarlık ve kamusal alan ilişkisi</a:t>
            </a:r>
          </a:p>
          <a:p>
            <a:endParaRPr lang="tr-TR" dirty="0"/>
          </a:p>
          <a:p>
            <a:r>
              <a:rPr lang="tr-TR" dirty="0" smtClean="0"/>
              <a:t>Kamusal mekanlar ve kamuoyunun oluşması</a:t>
            </a:r>
          </a:p>
        </p:txBody>
      </p:sp>
    </p:spTree>
    <p:extLst>
      <p:ext uri="{BB962C8B-B14F-4D97-AF65-F5344CB8AC3E}">
        <p14:creationId xmlns:p14="http://schemas.microsoft.com/office/powerpoint/2010/main" val="3212597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381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Kamusal</a:t>
            </a:r>
            <a:r>
              <a:rPr lang="en-US" dirty="0" smtClean="0"/>
              <a:t> </a:t>
            </a:r>
            <a:r>
              <a:rPr lang="en-US" dirty="0" err="1" smtClean="0"/>
              <a:t>alan</a:t>
            </a:r>
            <a:r>
              <a:rPr lang="en-US" dirty="0" smtClean="0"/>
              <a:t> </a:t>
            </a:r>
            <a:r>
              <a:rPr lang="en-US" dirty="0" err="1" smtClean="0"/>
              <a:t>mekanları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tr-TR" dirty="0" smtClean="0"/>
              <a:t>*</a:t>
            </a:r>
            <a:r>
              <a:rPr lang="en-US" dirty="0" err="1" smtClean="0"/>
              <a:t>Batı’da</a:t>
            </a:r>
            <a:r>
              <a:rPr lang="en-US" dirty="0" smtClean="0"/>
              <a:t> </a:t>
            </a:r>
            <a:r>
              <a:rPr lang="en-US" dirty="0" err="1" smtClean="0"/>
              <a:t>kamusal</a:t>
            </a:r>
            <a:r>
              <a:rPr lang="en-US" dirty="0" smtClean="0"/>
              <a:t> </a:t>
            </a:r>
            <a:r>
              <a:rPr lang="en-US" dirty="0" err="1" smtClean="0"/>
              <a:t>alan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 err="1" smtClean="0"/>
              <a:t>Salonlar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tr-TR" dirty="0" err="1" smtClean="0"/>
              <a:t>Caféler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15" y="1825625"/>
            <a:ext cx="4628868" cy="46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22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*</a:t>
            </a:r>
            <a:r>
              <a:rPr lang="en-US" dirty="0" err="1" smtClean="0"/>
              <a:t>Batı’da</a:t>
            </a:r>
            <a:r>
              <a:rPr lang="en-US" dirty="0" smtClean="0"/>
              <a:t> </a:t>
            </a:r>
            <a:r>
              <a:rPr lang="en-US" dirty="0" err="1" smtClean="0"/>
              <a:t>kamusal</a:t>
            </a:r>
            <a:r>
              <a:rPr lang="en-US" dirty="0" smtClean="0"/>
              <a:t> </a:t>
            </a:r>
            <a:r>
              <a:rPr lang="en-US" dirty="0" err="1" smtClean="0"/>
              <a:t>alan</a:t>
            </a:r>
            <a:endParaRPr lang="en-US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-Meydanlar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 smtClean="0"/>
              <a:t>-Kulüpler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-Dernekler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872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300</Words>
  <Application>Microsoft Office PowerPoint</Application>
  <PresentationFormat>Geniş ekran</PresentationFormat>
  <Paragraphs>84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Teması</vt:lpstr>
      <vt:lpstr>Gazete ve Kamusal Alan</vt:lpstr>
      <vt:lpstr>PowerPoint Sunusu</vt:lpstr>
      <vt:lpstr>PowerPoint Sunusu</vt:lpstr>
      <vt:lpstr>PowerPoint Sunusu</vt:lpstr>
      <vt:lpstr>İlk gazeteler</vt:lpstr>
      <vt:lpstr>İlk gazete formları</vt:lpstr>
      <vt:lpstr>Kamusal Alan</vt:lpstr>
      <vt:lpstr>PowerPoint Sunusu</vt:lpstr>
      <vt:lpstr>PowerPoint Sunusu</vt:lpstr>
      <vt:lpstr>PowerPoint Sunusu</vt:lpstr>
      <vt:lpstr>PowerPoint Sunusu</vt:lpstr>
      <vt:lpstr>Osmanlı Kahvehanesi</vt:lpstr>
      <vt:lpstr>Berber Dükkanı </vt:lpstr>
      <vt:lpstr>Osmanlı İmparatorluğu ve Gazeteler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Gazete ve Kamusal Alan</dc:title>
  <dc:creator>Gul</dc:creator>
  <cp:lastModifiedBy>Gul</cp:lastModifiedBy>
  <cp:revision>11</cp:revision>
  <dcterms:created xsi:type="dcterms:W3CDTF">2018-08-13T21:45:09Z</dcterms:created>
  <dcterms:modified xsi:type="dcterms:W3CDTF">2018-08-13T23:38:13Z</dcterms:modified>
</cp:coreProperties>
</file>