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84" y="12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808AE-AFB5-4B45-A3CD-46ADD41BB0D4}" type="datetimeFigureOut">
              <a:rPr lang="tr-TR" smtClean="0"/>
              <a:t>18.12.2019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5B48A-7CF7-479E-B00A-D28C8C46A1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3832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808AE-AFB5-4B45-A3CD-46ADD41BB0D4}" type="datetimeFigureOut">
              <a:rPr lang="tr-TR" smtClean="0"/>
              <a:t>18.12.2019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5B48A-7CF7-479E-B00A-D28C8C46A1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093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808AE-AFB5-4B45-A3CD-46ADD41BB0D4}" type="datetimeFigureOut">
              <a:rPr lang="tr-TR" smtClean="0"/>
              <a:t>18.12.2019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5B48A-7CF7-479E-B00A-D28C8C46A1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5334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808AE-AFB5-4B45-A3CD-46ADD41BB0D4}" type="datetimeFigureOut">
              <a:rPr lang="tr-TR" smtClean="0"/>
              <a:t>18.12.2019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5B48A-7CF7-479E-B00A-D28C8C46A1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5354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808AE-AFB5-4B45-A3CD-46ADD41BB0D4}" type="datetimeFigureOut">
              <a:rPr lang="tr-TR" smtClean="0"/>
              <a:t>18.12.2019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5B48A-7CF7-479E-B00A-D28C8C46A1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3565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808AE-AFB5-4B45-A3CD-46ADD41BB0D4}" type="datetimeFigureOut">
              <a:rPr lang="tr-TR" smtClean="0"/>
              <a:t>18.12.2019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5B48A-7CF7-479E-B00A-D28C8C46A1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7203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808AE-AFB5-4B45-A3CD-46ADD41BB0D4}" type="datetimeFigureOut">
              <a:rPr lang="tr-TR" smtClean="0"/>
              <a:t>18.12.2019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5B48A-7CF7-479E-B00A-D28C8C46A1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2579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808AE-AFB5-4B45-A3CD-46ADD41BB0D4}" type="datetimeFigureOut">
              <a:rPr lang="tr-TR" smtClean="0"/>
              <a:t>18.12.2019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5B48A-7CF7-479E-B00A-D28C8C46A1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5413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808AE-AFB5-4B45-A3CD-46ADD41BB0D4}" type="datetimeFigureOut">
              <a:rPr lang="tr-TR" smtClean="0"/>
              <a:t>18.12.2019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5B48A-7CF7-479E-B00A-D28C8C46A1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6781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808AE-AFB5-4B45-A3CD-46ADD41BB0D4}" type="datetimeFigureOut">
              <a:rPr lang="tr-TR" smtClean="0"/>
              <a:t>18.12.2019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5B48A-7CF7-479E-B00A-D28C8C46A1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2530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808AE-AFB5-4B45-A3CD-46ADD41BB0D4}" type="datetimeFigureOut">
              <a:rPr lang="tr-TR" smtClean="0"/>
              <a:t>18.12.2019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5B48A-7CF7-479E-B00A-D28C8C46A1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6096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808AE-AFB5-4B45-A3CD-46ADD41BB0D4}" type="datetimeFigureOut">
              <a:rPr lang="tr-TR" smtClean="0"/>
              <a:t>18.12.2019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5B48A-7CF7-479E-B00A-D28C8C46A1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9871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1. Hafta-Türkçe'nin yapısı ve özellikleri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1689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4400" dirty="0" smtClean="0"/>
              <a:t>Yazım özellikleri</a:t>
            </a:r>
          </a:p>
          <a:p>
            <a:r>
              <a:rPr lang="tr-TR" sz="4400" dirty="0" smtClean="0"/>
              <a:t>Şeffaf yazım- Her harfin bir ses karşılığı var.</a:t>
            </a:r>
          </a:p>
          <a:p>
            <a:r>
              <a:rPr lang="tr-TR" sz="4400" dirty="0" smtClean="0"/>
              <a:t>29 harf</a:t>
            </a:r>
          </a:p>
          <a:p>
            <a:r>
              <a:rPr lang="tr-TR" sz="4400" dirty="0" smtClean="0"/>
              <a:t>8 ünlü (a, e, o, ö, u, ü ı, i)</a:t>
            </a:r>
          </a:p>
          <a:p>
            <a:r>
              <a:rPr lang="tr-TR" sz="4400" dirty="0" smtClean="0"/>
              <a:t>28 ünsüz (ğ özel durum) </a:t>
            </a: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3953751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4400" dirty="0" smtClean="0"/>
              <a:t>Dil özellikleri</a:t>
            </a:r>
          </a:p>
          <a:p>
            <a:r>
              <a:rPr lang="tr-TR" sz="4400" dirty="0" smtClean="0"/>
              <a:t>Sondan eklemeli</a:t>
            </a:r>
          </a:p>
          <a:p>
            <a:r>
              <a:rPr lang="tr-TR" sz="4400" dirty="0" smtClean="0"/>
              <a:t>Eklemeler kurallık ve sıralı</a:t>
            </a:r>
          </a:p>
          <a:p>
            <a:r>
              <a:rPr lang="tr-TR" sz="4400" dirty="0" smtClean="0"/>
              <a:t>Ünlü ve ünsüz uyumu</a:t>
            </a:r>
          </a:p>
          <a:p>
            <a:r>
              <a:rPr lang="tr-TR" sz="4400" dirty="0" smtClean="0"/>
              <a:t>Eklemelerde ünlü ünsüz uyumu geçerli</a:t>
            </a: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1787171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Hece yapısı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%98’i Ü, ÜZ, ZÜ, ZÜZ yapısında,</a:t>
            </a:r>
          </a:p>
          <a:p>
            <a:endParaRPr lang="tr-TR" dirty="0"/>
          </a:p>
          <a:p>
            <a:r>
              <a:rPr lang="tr-TR" dirty="0" smtClean="0"/>
              <a:t>%80’i ZÜ ve </a:t>
            </a:r>
            <a:r>
              <a:rPr lang="tr-TR" dirty="0" smtClean="0"/>
              <a:t>ZÜZ yapısında,</a:t>
            </a:r>
          </a:p>
          <a:p>
            <a:endParaRPr lang="tr-TR" dirty="0"/>
          </a:p>
          <a:p>
            <a:r>
              <a:rPr lang="tr-TR" dirty="0" smtClean="0"/>
              <a:t>Sözcüklerin hece sınırları çok belirgin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27523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Cümlede ö</a:t>
            </a:r>
            <a:r>
              <a:rPr lang="tr-TR" sz="3600" dirty="0" smtClean="0"/>
              <a:t>zne kullanılamayabilir. </a:t>
            </a:r>
            <a:endParaRPr lang="tr-TR" sz="3600" dirty="0" smtClean="0"/>
          </a:p>
          <a:p>
            <a:pPr marL="0" indent="0">
              <a:buNone/>
            </a:pPr>
            <a:endParaRPr lang="tr-TR" sz="3600" dirty="0" smtClean="0"/>
          </a:p>
          <a:p>
            <a:r>
              <a:rPr lang="tr-TR" sz="3600" dirty="0" smtClean="0"/>
              <a:t>Cümlede ögelerin sırası esnek. </a:t>
            </a:r>
            <a:endParaRPr lang="tr-TR" sz="3600" dirty="0"/>
          </a:p>
          <a:p>
            <a:endParaRPr lang="tr-TR" sz="3600" dirty="0" smtClean="0"/>
          </a:p>
          <a:p>
            <a:r>
              <a:rPr lang="tr-TR" sz="3600" dirty="0" smtClean="0"/>
              <a:t>Bağıl cümlecikler oluşturulurken ögelerin sorası değişiyor.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849101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27529"/>
            <a:ext cx="10515600" cy="5549434"/>
          </a:xfrm>
        </p:spPr>
        <p:txBody>
          <a:bodyPr>
            <a:noAutofit/>
          </a:bodyPr>
          <a:lstStyle/>
          <a:p>
            <a:r>
              <a:rPr lang="tr-TR" sz="3600" dirty="0" err="1" smtClean="0"/>
              <a:t>Alomorf</a:t>
            </a:r>
            <a:r>
              <a:rPr lang="tr-TR" sz="3600" dirty="0" smtClean="0"/>
              <a:t> çok fazla.</a:t>
            </a:r>
          </a:p>
          <a:p>
            <a:endParaRPr lang="tr-TR" sz="3600" dirty="0"/>
          </a:p>
          <a:p>
            <a:endParaRPr lang="tr-TR" sz="3600" dirty="0" smtClean="0"/>
          </a:p>
          <a:p>
            <a:r>
              <a:rPr lang="tr-TR" sz="3600" dirty="0" smtClean="0"/>
              <a:t>Sözcük başında ünsüz kümesi yalnızca ödünç sözcüklerde rastlanıyor. </a:t>
            </a:r>
          </a:p>
          <a:p>
            <a:endParaRPr lang="tr-TR" sz="3600" dirty="0"/>
          </a:p>
          <a:p>
            <a:endParaRPr lang="tr-TR" sz="3600" dirty="0" smtClean="0"/>
          </a:p>
          <a:p>
            <a:r>
              <a:rPr lang="tr-TR" sz="3600" dirty="0" smtClean="0"/>
              <a:t>Sözcük sonunda ünsüz kümesi için yalnızca ÜZZ formu var.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958421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pPr algn="ctr"/>
            <a:r>
              <a:rPr lang="tr-TR" sz="6600" dirty="0" smtClean="0"/>
              <a:t>Dil gelişimini tartışalım!</a:t>
            </a:r>
            <a:endParaRPr lang="tr-TR" sz="6600" dirty="0"/>
          </a:p>
        </p:txBody>
      </p:sp>
    </p:spTree>
    <p:extLst>
      <p:ext uri="{BB962C8B-B14F-4D97-AF65-F5344CB8AC3E}">
        <p14:creationId xmlns:p14="http://schemas.microsoft.com/office/powerpoint/2010/main" val="23842734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sz="5400" dirty="0" smtClean="0"/>
              <a:t>Dil ve yazım özelliklerinin okuma ve yazma gelişimine etkilerini tartışalım!</a:t>
            </a: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3794809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140</Words>
  <Application>Microsoft Office PowerPoint</Application>
  <PresentationFormat>Geniş ekran</PresentationFormat>
  <Paragraphs>38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1. Hafta-Türkçe'nin yapısı ve özellikleri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Hafta-Türkçe'nin yapısı ve özellikleri</dc:title>
  <dc:creator>HAKEM</dc:creator>
  <cp:lastModifiedBy>HAKEM</cp:lastModifiedBy>
  <cp:revision>5</cp:revision>
  <dcterms:created xsi:type="dcterms:W3CDTF">2019-12-18T03:47:46Z</dcterms:created>
  <dcterms:modified xsi:type="dcterms:W3CDTF">2019-12-18T04:34:06Z</dcterms:modified>
</cp:coreProperties>
</file>