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6" r:id="rId3"/>
    <p:sldId id="280" r:id="rId4"/>
    <p:sldId id="257" r:id="rId5"/>
    <p:sldId id="274" r:id="rId6"/>
    <p:sldId id="264" r:id="rId7"/>
    <p:sldId id="292" r:id="rId8"/>
    <p:sldId id="291" r:id="rId9"/>
    <p:sldId id="266" r:id="rId10"/>
    <p:sldId id="293" r:id="rId11"/>
    <p:sldId id="265" r:id="rId12"/>
    <p:sldId id="310" r:id="rId13"/>
    <p:sldId id="267"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42CFDCF6-212C-46BE-9735-020559F729F2}">
          <p14:sldIdLst>
            <p14:sldId id="273"/>
            <p14:sldId id="256"/>
            <p14:sldId id="280"/>
            <p14:sldId id="257"/>
            <p14:sldId id="274"/>
            <p14:sldId id="264"/>
            <p14:sldId id="292"/>
            <p14:sldId id="291"/>
            <p14:sldId id="266"/>
            <p14:sldId id="293"/>
            <p14:sldId id="265"/>
            <p14:sldId id="310"/>
            <p14:sldId id="267"/>
          </p14:sldIdLst>
        </p14:section>
        <p14:section name="Başlıksız Bölüm" id="{C6134FCD-B6AE-42B4-8857-A704BA7FA93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49" autoAdjust="0"/>
    <p:restoredTop sz="94660"/>
  </p:normalViewPr>
  <p:slideViewPr>
    <p:cSldViewPr>
      <p:cViewPr varScale="1">
        <p:scale>
          <a:sx n="87" d="100"/>
          <a:sy n="87" d="100"/>
        </p:scale>
        <p:origin x="151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3">
                <a:lumMod val="75000"/>
                <a:alpha val="84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663120" y="2348880"/>
            <a:ext cx="5678157" cy="584775"/>
          </a:xfrm>
          <a:prstGeom prst="rect">
            <a:avLst/>
          </a:prstGeom>
        </p:spPr>
        <p:txBody>
          <a:bodyPr wrap="none">
            <a:spAutoFit/>
          </a:bodyPr>
          <a:lstStyle/>
          <a:p>
            <a:pPr lvl="0" indent="450850" algn="ctr" fontAlgn="base">
              <a:spcBef>
                <a:spcPct val="0"/>
              </a:spcBef>
              <a:spcAft>
                <a:spcPct val="0"/>
              </a:spcAft>
            </a:pPr>
            <a:r>
              <a:rPr lang="tr-TR" sz="3200" b="1" dirty="0" smtClean="0">
                <a:latin typeface="Arial" pitchFamily="34" charset="0"/>
                <a:ea typeface="Times New Roman" pitchFamily="18" charset="0"/>
                <a:cs typeface="Arial" pitchFamily="34" charset="0"/>
              </a:rPr>
              <a:t>GELİŞİM  VE DÖNEMLERİ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55576" y="1628800"/>
            <a:ext cx="7560840" cy="1323439"/>
          </a:xfrm>
          <a:prstGeom prst="rect">
            <a:avLst/>
          </a:prstGeom>
        </p:spPr>
        <p:txBody>
          <a:bodyPr wrap="square">
            <a:spAutoFit/>
          </a:bodyPr>
          <a:lstStyle/>
          <a:p>
            <a:pPr lvl="0" indent="450850" algn="just" fontAlgn="base">
              <a:spcBef>
                <a:spcPct val="0"/>
              </a:spcBef>
              <a:spcAft>
                <a:spcPct val="0"/>
              </a:spcAft>
            </a:pPr>
            <a:r>
              <a:rPr lang="tr-TR" sz="2000" b="1" dirty="0" smtClean="0">
                <a:latin typeface="Arial" pitchFamily="34" charset="0"/>
                <a:ea typeface="Times New Roman" pitchFamily="18" charset="0"/>
                <a:cs typeface="Arial" pitchFamily="34" charset="0"/>
              </a:rPr>
              <a:t>Gelişim ardışık ve düzenli bir ilerleme ile olur:</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Gelişimin bütün alanlarında ilerlemeler belli bir sıra içerisinde düzenli bir şekilde olur. Motor gelişim açısından çocuk, yürüdükten </a:t>
            </a:r>
            <a:r>
              <a:rPr lang="tr-TR" sz="2000" dirty="0" smtClean="0">
                <a:latin typeface="Arial" pitchFamily="34" charset="0"/>
                <a:ea typeface="Times New Roman" pitchFamily="18" charset="0"/>
                <a:cs typeface="Arial" pitchFamily="34" charset="0"/>
              </a:rPr>
              <a:t>sonra koşabilir. </a:t>
            </a:r>
            <a:endParaRPr lang="tr-TR" sz="2000" dirty="0" smtClean="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683568" y="1700808"/>
            <a:ext cx="8001056"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Gelişimde bireysel ayrılıklar vardır: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Çocukta ana dilini öğrenme, konuşma açısından farklılıklar olmaktadır. Bazı çocuklar erken bazı çocuklar ise geç konuşurlar. Bireysel ayrılıklarda hem kalıtımın hem de çevrenin etkisi bulunmaktadır.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1" name="Rectangle 3"/>
          <p:cNvSpPr>
            <a:spLocks noChangeArrowheads="1"/>
          </p:cNvSpPr>
          <p:nvPr/>
        </p:nvSpPr>
        <p:spPr bwMode="auto">
          <a:xfrm>
            <a:off x="0" y="2921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539552" y="836712"/>
            <a:ext cx="8229600" cy="4525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DÖNEMLERİ VE GELİŞİM GÖREVLERİ</a:t>
            </a:r>
          </a:p>
          <a:p>
            <a:pPr marL="0" marR="0" lvl="0" indent="450850" algn="just" defTabSz="914400" rtl="0" eaLnBrk="1" fontAlgn="base" latinLnBrk="0" hangingPunct="1">
              <a:lnSpc>
                <a:spcPct val="100000"/>
              </a:lnSpc>
              <a:spcBef>
                <a:spcPct val="0"/>
              </a:spcBef>
              <a:spcAft>
                <a:spcPct val="0"/>
              </a:spcAft>
              <a:buClrTx/>
              <a:buSzTx/>
              <a:buFontTx/>
              <a:buNone/>
              <a:tabLst/>
            </a:pPr>
            <a:endParaRPr lang="tr-TR" sz="2000" b="1" dirty="0" smtClean="0">
              <a:latin typeface="Arial"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İnsanın gelişimini daha iyi gözlemek ve anlamak için gelişim psikologları insan belirli yaşlarda ve belirli becerilerin odaklaştığı dönemler içinde incelemektedir. Gelişim yaşam boyu devam eden bir süreçtir. Bu süreç içinde belli dönemlerde bireylerin kazanmaları gereken beceriler, özellikler ve davranışlar bulunmaktadır. Gelişim görevleri olarak isimlendirilen bu beceri, özellik ve davranış kümelerini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Havinghurst</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değişik yaşam dönemlerine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göre incelemiştir.</a:t>
            </a:r>
            <a:r>
              <a:rPr kumimoji="0" lang="tr-TR" sz="20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 görevleri her yaşam döneminde başarılması önemli olan ve bireyi mutluluğa, çevreyle olumlu etkileşime götüren davranışlardır. Dönemlerinde gerçekleştirilemeyen gelişim görevleri bireyi mutsuzluğa </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iter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30937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85852" y="1142984"/>
            <a:ext cx="756084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DÖNEMLERİ VE GELİŞİM GÖREVLERİ</a:t>
            </a:r>
          </a:p>
          <a:p>
            <a:pPr marL="0" marR="0" lvl="0" indent="450850" algn="just" defTabSz="914400" rtl="0" eaLnBrk="1" fontAlgn="base" latinLnBrk="0" hangingPunct="1">
              <a:lnSpc>
                <a:spcPct val="100000"/>
              </a:lnSpc>
              <a:spcBef>
                <a:spcPct val="0"/>
              </a:spcBef>
              <a:spcAft>
                <a:spcPct val="0"/>
              </a:spcAft>
              <a:buClrTx/>
              <a:buSzTx/>
              <a:buFontTx/>
              <a:buNone/>
              <a:tabLst/>
            </a:pPr>
            <a:endParaRPr lang="tr-TR" sz="2000" b="1" dirty="0" smtClean="0">
              <a:latin typeface="Arial"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İnsanın gelişimini daha iyi gözlemek ve anlamak için gelişim psikologları insan belirli yaşlarda ve belirli becerilerin odaklaştığı dönemler içinde incelemektedir. Gelişim yaşam boyu devam eden bir süreçtir. Bu süreç içinde belli dönemlerde bireylerin kazanmaları gereken beceriler, özellikler ve davranışlar bulunmaktadır. Gelişim görevleri olarak isimlendirilen bu beceri, özellik ve davranış kümelerini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Havinghurst</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değişik yaşam dönemlerine göre öbeklemiştir.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 görevleri her yaşam döneminde başarılması önemli olan ve bireyi mutluluğa, çevreyle olumlu etkileşime götüren davranışlardır. Dönemlerinde gerçekleştirilemeyen gelişim görevleri bireyi mutsuzluğa iter ve çevresiyle duygusal etkileşime girmesini ketler.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Picture 2" descr="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7158" y="285728"/>
            <a:ext cx="2071702" cy="1643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971600" y="1013247"/>
            <a:ext cx="756084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 doğum öncesi dönemden yaşamın sonuna kadar devam eden bir süreç olarak ele alınmaktadır.</a:t>
            </a:r>
          </a:p>
          <a:p>
            <a:pPr marL="0" marR="0" lvl="0" indent="450850"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Gelişimin bu denli geniş bir zaman yelpazesini kapsaması beraberinde pek çok kuramın, yöntemin ve görüşün ortaya çıkmasına neden olmuştur. Gelişim psikologları da sadece gelişimin tanımını yapmak yerine bütün kavram ve ilkeleri gelişim aşamalarındaki sıraları, neden-sonuç ilişkileri ile gelişimsel değişimleri açıklama çabasına girmişlerdir.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000100" y="642918"/>
            <a:ext cx="7416824" cy="2246769"/>
          </a:xfrm>
          <a:prstGeom prst="rect">
            <a:avLst/>
          </a:prstGeom>
        </p:spPr>
        <p:txBody>
          <a:bodyPr wrap="square">
            <a:spAutoFit/>
          </a:bodyPr>
          <a:lstStyle/>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Gelişim kuramlarının amacı bu sürecin doğasını anlamak ve açıklamaktır. Gelişim psikologları tarafından gelişimin doğal bir süreç olduğu yada dış etkenlerin etkisi ile oluştuğu halen tartışılmakta ve açıklanmaya çalışılmaktadır. Bu çabalar gelişimde büyüme, olgunlaşma, hazır oluş, kritik dönem, öğrenme, tekrar gibi kavramların ortaya çıkmasına neden olmuştur.</a:t>
            </a:r>
            <a:endParaRPr lang="tr-TR" sz="2000" dirty="0" smtClean="0">
              <a:latin typeface="Arial" pitchFamily="34" charset="0"/>
              <a:cs typeface="Arial" pitchFamily="34" charset="0"/>
            </a:endParaRPr>
          </a:p>
        </p:txBody>
      </p:sp>
      <p:pic>
        <p:nvPicPr>
          <p:cNvPr id="1026" name="Picture 2" descr="http://image.shutterstock.com/display_pic_with_logo/264916/264916,1231159254,7/stock-vector-people-stages-of-development-22805611.jpg"/>
          <p:cNvPicPr>
            <a:picLocks noChangeAspect="1" noChangeArrowheads="1"/>
          </p:cNvPicPr>
          <p:nvPr/>
        </p:nvPicPr>
        <p:blipFill>
          <a:blip r:embed="rId2" cstate="print">
            <a:clrChange>
              <a:clrFrom>
                <a:srgbClr val="FEFEFE"/>
              </a:clrFrom>
              <a:clrTo>
                <a:srgbClr val="FEFEFE">
                  <a:alpha val="0"/>
                </a:srgbClr>
              </a:clrTo>
            </a:clrChange>
          </a:blip>
          <a:srcRect b="8086"/>
          <a:stretch>
            <a:fillRect/>
          </a:stretch>
        </p:blipFill>
        <p:spPr bwMode="auto">
          <a:xfrm>
            <a:off x="2500298" y="2928934"/>
            <a:ext cx="4286250" cy="288032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20000"/>
                <a:lumOff val="80000"/>
              </a:schemeClr>
            </a:gs>
            <a:gs pos="50000">
              <a:schemeClr val="accent1">
                <a:tint val="44500"/>
                <a:satMod val="160000"/>
              </a:schemeClr>
            </a:gs>
            <a:gs pos="100000">
              <a:schemeClr val="accent3">
                <a:lumMod val="75000"/>
                <a:alpha val="84000"/>
              </a:schemeClr>
            </a:gs>
          </a:gsLst>
          <a:lin ang="5400000" scaled="0"/>
          <a:tileRect/>
        </a:gradFill>
        <a:effectLst/>
      </p:bgPr>
    </p:bg>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755576" y="58847"/>
            <a:ext cx="7344816"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Gelişimle İlgili Temel Kavramlar</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lvl="0" indent="450850" algn="just" fontAlgn="base">
              <a:spcBef>
                <a:spcPct val="0"/>
              </a:spcBef>
              <a:spcAft>
                <a:spcPct val="0"/>
              </a:spcAf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Döllenmeden ölüme kadar süren yaşam dönemi içinde organizmada gözlenen düzenli ve sürekli değişikliklerdir. Büyüme, olgunlaşma, öğrenme ve yaşantı sonucu kişide gözlenebilir nitelik ve nicelik boyutundaki değişiklikleri içerir. </a:t>
            </a: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a:p>
            <a:pPr lvl="0" indent="450850" algn="just" fontAlgn="base">
              <a:spcBef>
                <a:spcPct val="0"/>
              </a:spcBef>
              <a:spcAft>
                <a:spcPct val="0"/>
              </a:spcAft>
            </a:pPr>
            <a:endParaRPr lang="tr-TR" sz="2000" b="1" dirty="0" smtClean="0">
              <a:latin typeface="Arial" pitchFamily="34" charset="0"/>
              <a:ea typeface="Times New Roman" pitchFamily="18" charset="0"/>
              <a:cs typeface="Arial" pitchFamily="34" charset="0"/>
            </a:endParaRPr>
          </a:p>
        </p:txBody>
      </p:sp>
      <p:sp>
        <p:nvSpPr>
          <p:cNvPr id="14341" name="Oval 5"/>
          <p:cNvSpPr>
            <a:spLocks noChangeArrowheads="1"/>
          </p:cNvSpPr>
          <p:nvPr/>
        </p:nvSpPr>
        <p:spPr bwMode="auto">
          <a:xfrm>
            <a:off x="1484412" y="3622711"/>
            <a:ext cx="1206624" cy="672083"/>
          </a:xfrm>
          <a:prstGeom prst="ellipse">
            <a:avLst/>
          </a:prstGeom>
          <a:gradFill>
            <a:gsLst>
              <a:gs pos="0">
                <a:schemeClr val="accent3">
                  <a:lumMod val="60000"/>
                  <a:lumOff val="4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r>
              <a:rPr lang="tr-TR" sz="1400" dirty="0" smtClean="0"/>
              <a:t>BÜYÜME</a:t>
            </a:r>
            <a:endParaRPr lang="tr-TR" sz="1400" dirty="0"/>
          </a:p>
        </p:txBody>
      </p:sp>
      <p:sp>
        <p:nvSpPr>
          <p:cNvPr id="14342" name="Oval 6"/>
          <p:cNvSpPr>
            <a:spLocks noChangeArrowheads="1"/>
          </p:cNvSpPr>
          <p:nvPr/>
        </p:nvSpPr>
        <p:spPr bwMode="auto">
          <a:xfrm>
            <a:off x="3436456" y="3550703"/>
            <a:ext cx="1800200" cy="744091"/>
          </a:xfrm>
          <a:prstGeom prst="ellipse">
            <a:avLst/>
          </a:prstGeom>
          <a:gradFill>
            <a:gsLst>
              <a:gs pos="0">
                <a:schemeClr val="accent3">
                  <a:lumMod val="60000"/>
                  <a:lumOff val="4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r>
              <a:rPr lang="tr-TR" sz="1400" dirty="0" smtClean="0"/>
              <a:t>OLGUNLAŞMA</a:t>
            </a:r>
            <a:endParaRPr lang="tr-TR" sz="1400" dirty="0"/>
          </a:p>
        </p:txBody>
      </p:sp>
      <p:sp>
        <p:nvSpPr>
          <p:cNvPr id="14343" name="Oval 7"/>
          <p:cNvSpPr>
            <a:spLocks noChangeArrowheads="1"/>
          </p:cNvSpPr>
          <p:nvPr/>
        </p:nvSpPr>
        <p:spPr bwMode="auto">
          <a:xfrm>
            <a:off x="6018920" y="3550703"/>
            <a:ext cx="1419770" cy="672083"/>
          </a:xfrm>
          <a:prstGeom prst="ellipse">
            <a:avLst/>
          </a:prstGeom>
          <a:gradFill>
            <a:gsLst>
              <a:gs pos="0">
                <a:schemeClr val="accent2">
                  <a:lumMod val="20000"/>
                  <a:lumOff val="80000"/>
                </a:schemeClr>
              </a:gs>
              <a:gs pos="50000">
                <a:schemeClr val="accent1">
                  <a:tint val="44500"/>
                  <a:satMod val="160000"/>
                </a:schemeClr>
              </a:gs>
              <a:gs pos="100000">
                <a:schemeClr val="accent3">
                  <a:lumMod val="75000"/>
                  <a:alpha val="84000"/>
                </a:schemeClr>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r>
              <a:rPr lang="tr-TR" sz="1400" dirty="0" smtClean="0"/>
              <a:t>ÖĞRENME</a:t>
            </a:r>
            <a:endParaRPr lang="tr-TR" sz="1400" dirty="0"/>
          </a:p>
        </p:txBody>
      </p:sp>
      <p:sp>
        <p:nvSpPr>
          <p:cNvPr id="14344" name="Line 8"/>
          <p:cNvSpPr>
            <a:spLocks noChangeShapeType="1"/>
          </p:cNvSpPr>
          <p:nvPr/>
        </p:nvSpPr>
        <p:spPr bwMode="auto">
          <a:xfrm>
            <a:off x="2704356" y="3958752"/>
            <a:ext cx="5715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14345" name="Line 9"/>
          <p:cNvSpPr>
            <a:spLocks noChangeShapeType="1"/>
          </p:cNvSpPr>
          <p:nvPr/>
        </p:nvSpPr>
        <p:spPr bwMode="auto">
          <a:xfrm>
            <a:off x="5364088" y="3958319"/>
            <a:ext cx="47625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8" name="7 Dikdörtgen"/>
          <p:cNvSpPr/>
          <p:nvPr/>
        </p:nvSpPr>
        <p:spPr>
          <a:xfrm>
            <a:off x="3500430" y="5458061"/>
            <a:ext cx="1672253" cy="369332"/>
          </a:xfrm>
          <a:prstGeom prst="rect">
            <a:avLst/>
          </a:prstGeom>
        </p:spPr>
        <p:txBody>
          <a:bodyPr wrap="none">
            <a:spAutoFit/>
          </a:bodyPr>
          <a:lstStyle/>
          <a:p>
            <a:r>
              <a:rPr lang="tr-TR" i="1" dirty="0" smtClean="0">
                <a:latin typeface="Arial" pitchFamily="34" charset="0"/>
                <a:cs typeface="Arial" pitchFamily="34" charset="0"/>
              </a:rPr>
              <a:t>Gelişim Süreci</a:t>
            </a:r>
            <a:endParaRPr lang="tr-TR"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571472" y="500042"/>
            <a:ext cx="7929618" cy="3785652"/>
          </a:xfrm>
          <a:prstGeom prst="rect">
            <a:avLst/>
          </a:prstGeom>
        </p:spPr>
        <p:txBody>
          <a:bodyPr wrap="square">
            <a:spAutoFit/>
          </a:bodyPr>
          <a:lstStyle/>
          <a:p>
            <a:pPr lvl="0" indent="450850" algn="just" eaLnBrk="0" fontAlgn="base" hangingPunct="0">
              <a:spcBef>
                <a:spcPct val="0"/>
              </a:spcBef>
              <a:spcAft>
                <a:spcPct val="0"/>
              </a:spcAft>
            </a:pPr>
            <a:r>
              <a:rPr lang="tr-TR" sz="2000" b="1" dirty="0" smtClean="0">
                <a:latin typeface="Arial" pitchFamily="34" charset="0"/>
                <a:ea typeface="Times New Roman" pitchFamily="18" charset="0"/>
                <a:cs typeface="Arial" pitchFamily="34" charset="0"/>
              </a:rPr>
              <a:t>Gelişimin Biyolojik ve Çevresel Temelleri</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İnsan gelişimini belirleyici hususların temelinde kalıtım ve çevre vardır. Araştırmacıların gözlemleri ve çalışma verileri gelişim alanlarına göre incelendiğinde kalıtım veya çevre faktörünün tek başına etkili olmadığını göstermektedir. Gelişim, kalıtım ile çevrenin etkileşimi neticesinde gerçekleşmektedir.</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Gelişim psikologlarının hem fikir olduğu görüş doğrultusunda kalıtımın inkar edilmesi veya çevre faktörünün gelişim üzerindeki etkisinin inkar edilmesi mümkün değildir. Ancak bilimsel bakış açısına göre bazı uzmanlar kalıtımın (genlerin) etkilerinin, bazı uzmanlar ise çevrenin (sosyokültürel ortam, doğum sırası vb.) etkilerinin daha ağırlıklı bir role sahip olduğunu vurgulamaktadır.</a:t>
            </a:r>
            <a:endParaRPr lang="tr-T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611560" y="1544017"/>
            <a:ext cx="7704856"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 İlkeleri</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 kalıtım ve çevrenin etkileşimiyle gerçekleşir: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Kalıtım yoluyla var olan özellikleriniz çevre koşullarıyla etkileşime girerek gelişimi belirler. Bireyin sahip olduğu özellikler, genlerin belirlediği sınırlar içinde çevreyle etkileşim içinde biçimlenir</a:t>
            </a: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971600" y="1628800"/>
            <a:ext cx="7632848" cy="2677656"/>
          </a:xfrm>
          <a:prstGeom prst="rect">
            <a:avLst/>
          </a:prstGeom>
        </p:spPr>
        <p:txBody>
          <a:bodyPr wrap="square">
            <a:spAutoFit/>
          </a:bodyPr>
          <a:lstStyle/>
          <a:p>
            <a:pPr lvl="0" indent="450850" algn="just" eaLnBrk="0" fontAlgn="base" hangingPunct="0">
              <a:spcBef>
                <a:spcPct val="0"/>
              </a:spcBef>
              <a:spcAft>
                <a:spcPct val="0"/>
              </a:spcAft>
            </a:pPr>
            <a:r>
              <a:rPr lang="tr-TR" sz="2400" b="1" dirty="0" smtClean="0">
                <a:latin typeface="Arial" pitchFamily="34" charset="0"/>
                <a:ea typeface="Times New Roman" pitchFamily="18" charset="0"/>
                <a:cs typeface="Arial" pitchFamily="34" charset="0"/>
              </a:rPr>
              <a:t>Gelişim sürekli bir oluşumdur ve aşamalar halinde gerçekleşir:</a:t>
            </a:r>
            <a:endParaRPr lang="tr-TR" sz="2400" dirty="0" smtClean="0">
              <a:latin typeface="Arial" pitchFamily="34" charset="0"/>
              <a:cs typeface="Arial" pitchFamily="34" charset="0"/>
            </a:endParaRPr>
          </a:p>
          <a:p>
            <a:pPr lvl="0" indent="450850" algn="just" eaLnBrk="0" fontAlgn="base" hangingPunct="0">
              <a:spcBef>
                <a:spcPct val="0"/>
              </a:spcBef>
              <a:spcAft>
                <a:spcPct val="0"/>
              </a:spcAft>
            </a:pPr>
            <a:r>
              <a:rPr lang="tr-TR" sz="2400" dirty="0" smtClean="0">
                <a:latin typeface="Arial" pitchFamily="34" charset="0"/>
                <a:ea typeface="Times New Roman" pitchFamily="18" charset="0"/>
                <a:cs typeface="Arial" pitchFamily="34" charset="0"/>
              </a:rPr>
              <a:t>Gelişim sürekli bir oluşumdur ve aşamalar halinde ileriye doğru, belirli bir birikimle gerçekleşir. Gelişimdeki aşamaların her biri bir önceki aşamayı temel aldığı gibi bir sonraki aşamaya da zemin </a:t>
            </a:r>
            <a:r>
              <a:rPr lang="tr-TR" sz="2400" dirty="0" smtClean="0">
                <a:latin typeface="Arial" pitchFamily="34" charset="0"/>
                <a:ea typeface="Times New Roman" pitchFamily="18" charset="0"/>
                <a:cs typeface="Arial" pitchFamily="34" charset="0"/>
              </a:rPr>
              <a:t>teşkil eder. </a:t>
            </a:r>
            <a:endParaRPr lang="tr-T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259632" y="1628800"/>
            <a:ext cx="6489840" cy="1938992"/>
          </a:xfrm>
          <a:prstGeom prst="rect">
            <a:avLst/>
          </a:prstGeom>
        </p:spPr>
        <p:txBody>
          <a:bodyPr wrap="square">
            <a:spAutoFit/>
          </a:bodyPr>
          <a:lstStyle/>
          <a:p>
            <a:pPr lvl="0" indent="450850" algn="just" eaLnBrk="0" fontAlgn="base" hangingPunct="0">
              <a:spcBef>
                <a:spcPct val="0"/>
              </a:spcBef>
              <a:spcAft>
                <a:spcPct val="0"/>
              </a:spcAft>
            </a:pPr>
            <a:r>
              <a:rPr lang="tr-TR" sz="2400" b="1" dirty="0" smtClean="0">
                <a:latin typeface="Arial" pitchFamily="34" charset="0"/>
                <a:ea typeface="Times New Roman" pitchFamily="18" charset="0"/>
                <a:cs typeface="Arial" pitchFamily="34" charset="0"/>
              </a:rPr>
              <a:t>Gelişim bütünlük içerisinde gerçekleşir:</a:t>
            </a:r>
            <a:endParaRPr lang="tr-TR" sz="2400" dirty="0" smtClean="0">
              <a:latin typeface="Arial" pitchFamily="34" charset="0"/>
              <a:cs typeface="Arial" pitchFamily="34" charset="0"/>
            </a:endParaRPr>
          </a:p>
          <a:p>
            <a:pPr lvl="0" indent="450850" algn="just" eaLnBrk="0" fontAlgn="base" hangingPunct="0">
              <a:spcBef>
                <a:spcPct val="0"/>
              </a:spcBef>
              <a:spcAft>
                <a:spcPct val="0"/>
              </a:spcAft>
            </a:pPr>
            <a:r>
              <a:rPr lang="tr-TR" sz="2400" dirty="0" smtClean="0">
                <a:latin typeface="Arial" pitchFamily="34" charset="0"/>
                <a:ea typeface="Times New Roman" pitchFamily="18" charset="0"/>
                <a:cs typeface="Arial" pitchFamily="34" charset="0"/>
              </a:rPr>
              <a:t>Gelişimi fiziki gelişim, sosyal gelişim ve zihinsel gelişim gibi değişik alanlarda incelesek bile, gelişim bir bütündür. Herhangi bir alandaki gelişim diğerini etkilemektedir</a:t>
            </a:r>
            <a:r>
              <a:rPr lang="tr-TR" sz="2400" dirty="0" smtClean="0">
                <a:latin typeface="Arial" pitchFamily="34" charset="0"/>
                <a:ea typeface="Times New Roman" pitchFamily="18" charset="0"/>
                <a:cs typeface="Arial" pitchFamily="34" charset="0"/>
              </a:rPr>
              <a:t>.</a:t>
            </a:r>
            <a:endParaRPr lang="tr-T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115616" y="1700808"/>
            <a:ext cx="6715172" cy="2554545"/>
          </a:xfrm>
          <a:prstGeom prst="rect">
            <a:avLst/>
          </a:prstGeom>
        </p:spPr>
        <p:txBody>
          <a:bodyPr wrap="square">
            <a:spAutoFit/>
          </a:bodyPr>
          <a:lstStyle/>
          <a:p>
            <a:pPr lvl="0" indent="450850" algn="just" eaLnBrk="0" fontAlgn="base" hangingPunct="0">
              <a:spcBef>
                <a:spcPct val="0"/>
              </a:spcBef>
              <a:spcAft>
                <a:spcPct val="0"/>
              </a:spcAft>
            </a:pPr>
            <a:r>
              <a:rPr lang="tr-TR" sz="2000" b="1" dirty="0" smtClean="0">
                <a:latin typeface="Arial" pitchFamily="34" charset="0"/>
                <a:ea typeface="Times New Roman" pitchFamily="18" charset="0"/>
                <a:cs typeface="Arial" pitchFamily="34" charset="0"/>
              </a:rPr>
              <a:t>Gelişimin kendine özgü yönelimleri vardır:</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Gelişim baştan ayağa ve içten dışa doğrudur. Baştan ayağa doğru gelişim doğum öncesi ve doğum sonrası dönemlerde gözlenir. Embriyonun önce başı sonra kol ve bacakları gelişir. Doğum sonrasında da bebek önce başını kaldırılabilir, daha sonra oturabilir, ayağa kalkar ve nihayet yürür.</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endParaRPr lang="tr-T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674</TotalTime>
  <Words>676</Words>
  <Application>Microsoft Office PowerPoint</Application>
  <PresentationFormat>Ekran Gösterisi (4:3)</PresentationFormat>
  <Paragraphs>53</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93</cp:revision>
  <dcterms:created xsi:type="dcterms:W3CDTF">2012-03-26T19:05:27Z</dcterms:created>
  <dcterms:modified xsi:type="dcterms:W3CDTF">2018-02-13T14:03:38Z</dcterms:modified>
</cp:coreProperties>
</file>