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0" r:id="rId4"/>
    <p:sldId id="263" r:id="rId5"/>
    <p:sldId id="268" r:id="rId6"/>
    <p:sldId id="264" r:id="rId7"/>
    <p:sldId id="267" r:id="rId8"/>
    <p:sldId id="266"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Üst Düzey Zihinsel Özelliklerin Ölçülmesi</a:t>
            </a:r>
            <a:endParaRPr lang="tr-TR" dirty="0"/>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Ömer </a:t>
            </a:r>
            <a:r>
              <a:rPr lang="en-US" dirty="0" err="1" smtClean="0"/>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Üst düzey zihinsel özelliklerin ölçülmesi</a:t>
            </a:r>
          </a:p>
        </p:txBody>
      </p:sp>
      <p:sp>
        <p:nvSpPr>
          <p:cNvPr id="3" name="İçerik Yer Tutucusu 2"/>
          <p:cNvSpPr>
            <a:spLocks noGrp="1"/>
          </p:cNvSpPr>
          <p:nvPr>
            <p:ph idx="1"/>
          </p:nvPr>
        </p:nvSpPr>
        <p:spPr/>
        <p:txBody>
          <a:bodyPr/>
          <a:lstStyle/>
          <a:p>
            <a:pPr marL="0" indent="0" algn="just">
              <a:buNone/>
            </a:pPr>
            <a:r>
              <a:rPr lang="tr-TR" dirty="0" smtClean="0"/>
              <a:t>Üst düzey zihinsel özelliklerin ölçülmesi süreci tartışıldığı üzere klasik ölçme yaklaşımlarından farklı yaklaşımlarla yapılmaktadır.</a:t>
            </a:r>
          </a:p>
          <a:p>
            <a:pPr marL="0" indent="0" algn="just">
              <a:buNone/>
            </a:pPr>
            <a:endParaRPr lang="tr-TR" b="1" dirty="0"/>
          </a:p>
          <a:p>
            <a:pPr marL="0" indent="0" algn="just">
              <a:buNone/>
            </a:pPr>
            <a:r>
              <a:rPr lang="tr-TR" b="1" dirty="0" smtClean="0"/>
              <a:t>*</a:t>
            </a:r>
            <a:r>
              <a:rPr lang="tr-TR" dirty="0" smtClean="0"/>
              <a:t>Performansa </a:t>
            </a:r>
            <a:r>
              <a:rPr lang="tr-TR" dirty="0"/>
              <a:t>dayalı durum belirleme (</a:t>
            </a:r>
            <a:r>
              <a:rPr lang="tr-TR" dirty="0" err="1"/>
              <a:t>performance</a:t>
            </a:r>
            <a:r>
              <a:rPr lang="tr-TR" dirty="0"/>
              <a:t> </a:t>
            </a:r>
            <a:r>
              <a:rPr lang="tr-TR" dirty="0" err="1"/>
              <a:t>based</a:t>
            </a:r>
            <a:r>
              <a:rPr lang="tr-TR" dirty="0"/>
              <a:t> </a:t>
            </a:r>
            <a:r>
              <a:rPr lang="tr-TR" dirty="0" err="1"/>
              <a:t>assessment</a:t>
            </a:r>
            <a:r>
              <a:rPr lang="tr-TR" dirty="0"/>
              <a:t>)</a:t>
            </a:r>
          </a:p>
          <a:p>
            <a:pPr marL="0" indent="0" algn="just">
              <a:buNone/>
            </a:pPr>
            <a:r>
              <a:rPr lang="tr-TR" b="1" dirty="0" smtClean="0"/>
              <a:t>*</a:t>
            </a:r>
            <a:r>
              <a:rPr lang="tr-TR" dirty="0" smtClean="0"/>
              <a:t>Gerçek </a:t>
            </a:r>
            <a:r>
              <a:rPr lang="tr-TR" dirty="0"/>
              <a:t>yaşama dayalı durum belirleme (</a:t>
            </a:r>
            <a:r>
              <a:rPr lang="tr-TR" dirty="0" err="1"/>
              <a:t>authentic</a:t>
            </a:r>
            <a:r>
              <a:rPr lang="tr-TR" dirty="0"/>
              <a:t> </a:t>
            </a:r>
            <a:r>
              <a:rPr lang="tr-TR" dirty="0" err="1"/>
              <a:t>assessment</a:t>
            </a:r>
            <a:r>
              <a:rPr lang="tr-TR" dirty="0"/>
              <a:t>)</a:t>
            </a:r>
          </a:p>
          <a:p>
            <a:pPr marL="0" indent="0" algn="just">
              <a:buNone/>
            </a:pPr>
            <a:r>
              <a:rPr lang="tr-TR" b="1" dirty="0" smtClean="0"/>
              <a:t>*</a:t>
            </a:r>
            <a:r>
              <a:rPr lang="tr-TR" dirty="0" err="1" smtClean="0"/>
              <a:t>Portfolyoya</a:t>
            </a:r>
            <a:r>
              <a:rPr lang="tr-TR" dirty="0" smtClean="0"/>
              <a:t> </a:t>
            </a:r>
            <a:r>
              <a:rPr lang="tr-TR" dirty="0"/>
              <a:t>dayalı durum belirleme (</a:t>
            </a:r>
            <a:r>
              <a:rPr lang="tr-TR" dirty="0" err="1"/>
              <a:t>portfolio</a:t>
            </a:r>
            <a:r>
              <a:rPr lang="tr-TR" dirty="0"/>
              <a:t> </a:t>
            </a:r>
            <a:r>
              <a:rPr lang="tr-TR" dirty="0" err="1"/>
              <a:t>assessment</a:t>
            </a:r>
            <a:r>
              <a:rPr lang="tr-TR" dirty="0"/>
              <a:t>)</a:t>
            </a:r>
          </a:p>
          <a:p>
            <a:pPr algn="just"/>
            <a:endParaRPr lang="tr-TR" dirty="0"/>
          </a:p>
        </p:txBody>
      </p:sp>
    </p:spTree>
    <p:extLst>
      <p:ext uri="{BB962C8B-B14F-4D97-AF65-F5344CB8AC3E}">
        <p14:creationId xmlns:p14="http://schemas.microsoft.com/office/powerpoint/2010/main" val="4048073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817418"/>
            <a:ext cx="10515600" cy="873270"/>
          </a:xfrm>
        </p:spPr>
        <p:txBody>
          <a:bodyPr>
            <a:normAutofit fontScale="90000"/>
          </a:bodyPr>
          <a:lstStyle/>
          <a:p>
            <a:r>
              <a:rPr lang="tr-TR" sz="3600" dirty="0" smtClean="0"/>
              <a:t>Performansa </a:t>
            </a:r>
            <a:r>
              <a:rPr lang="tr-TR" sz="3600" dirty="0"/>
              <a:t>dayalı durum belirleme </a:t>
            </a:r>
            <a:r>
              <a:rPr lang="tr-TR" sz="3600" dirty="0" smtClean="0"/>
              <a:t/>
            </a:r>
            <a:br>
              <a:rPr lang="tr-TR" sz="3600" dirty="0" smtClean="0"/>
            </a:br>
            <a:r>
              <a:rPr lang="tr-TR" sz="3600" dirty="0" smtClean="0"/>
              <a:t>(</a:t>
            </a:r>
            <a:r>
              <a:rPr lang="tr-TR" sz="3600" dirty="0" err="1"/>
              <a:t>performance</a:t>
            </a:r>
            <a:r>
              <a:rPr lang="tr-TR" sz="3600" dirty="0"/>
              <a:t> </a:t>
            </a:r>
            <a:r>
              <a:rPr lang="tr-TR" sz="3600" dirty="0" err="1"/>
              <a:t>based</a:t>
            </a:r>
            <a:r>
              <a:rPr lang="tr-TR" sz="3600" dirty="0"/>
              <a:t> </a:t>
            </a:r>
            <a:r>
              <a:rPr lang="tr-TR" sz="3600" dirty="0" err="1"/>
              <a:t>assessment</a:t>
            </a:r>
            <a:r>
              <a:rPr lang="tr-TR" sz="3600" dirty="0"/>
              <a:t>)</a:t>
            </a:r>
            <a:r>
              <a:rPr lang="tr-TR" dirty="0"/>
              <a:t/>
            </a:r>
            <a:br>
              <a:rPr lang="tr-TR" dirty="0"/>
            </a:br>
            <a:endParaRPr lang="tr-TR" dirty="0"/>
          </a:p>
        </p:txBody>
      </p:sp>
      <p:sp>
        <p:nvSpPr>
          <p:cNvPr id="3" name="İçerik Yer Tutucusu 2"/>
          <p:cNvSpPr>
            <a:spLocks noGrp="1"/>
          </p:cNvSpPr>
          <p:nvPr>
            <p:ph idx="1"/>
          </p:nvPr>
        </p:nvSpPr>
        <p:spPr/>
        <p:txBody>
          <a:bodyPr/>
          <a:lstStyle/>
          <a:p>
            <a:pPr marL="0" indent="0" algn="just">
              <a:buNone/>
            </a:pPr>
            <a:r>
              <a:rPr lang="tr-TR" dirty="0"/>
              <a:t>Performansa dayalı durum belirleme</a:t>
            </a:r>
            <a:r>
              <a:rPr lang="en-US" dirty="0"/>
              <a:t>, </a:t>
            </a:r>
            <a:r>
              <a:rPr lang="en-US" dirty="0" err="1"/>
              <a:t>öğretmenin</a:t>
            </a:r>
            <a:r>
              <a:rPr lang="en-US" dirty="0"/>
              <a:t> </a:t>
            </a:r>
            <a:r>
              <a:rPr lang="en-US" dirty="0" err="1"/>
              <a:t>öğrencilerini</a:t>
            </a:r>
            <a:r>
              <a:rPr lang="en-US" dirty="0"/>
              <a:t> belli </a:t>
            </a:r>
            <a:r>
              <a:rPr lang="en-US" dirty="0" err="1"/>
              <a:t>bir</a:t>
            </a:r>
            <a:r>
              <a:rPr lang="en-US" dirty="0"/>
              <a:t> </a:t>
            </a:r>
            <a:r>
              <a:rPr lang="en-US" dirty="0" err="1"/>
              <a:t>alandaki</a:t>
            </a:r>
            <a:r>
              <a:rPr lang="en-US" dirty="0"/>
              <a:t> </a:t>
            </a:r>
            <a:r>
              <a:rPr lang="en-US" dirty="0" err="1"/>
              <a:t>bilgi</a:t>
            </a:r>
            <a:r>
              <a:rPr lang="en-US" dirty="0"/>
              <a:t> </a:t>
            </a:r>
            <a:r>
              <a:rPr lang="en-US" dirty="0" err="1"/>
              <a:t>ve</a:t>
            </a:r>
            <a:r>
              <a:rPr lang="en-US" dirty="0"/>
              <a:t> </a:t>
            </a:r>
            <a:r>
              <a:rPr lang="en-US" dirty="0" err="1"/>
              <a:t>becerilerinin</a:t>
            </a:r>
            <a:r>
              <a:rPr lang="en-US" dirty="0"/>
              <a:t> </a:t>
            </a:r>
            <a:r>
              <a:rPr lang="en-US" dirty="0" err="1"/>
              <a:t>sergiledikleri</a:t>
            </a:r>
            <a:r>
              <a:rPr lang="en-US" dirty="0"/>
              <a:t>, </a:t>
            </a:r>
            <a:r>
              <a:rPr lang="en-US" dirty="0" err="1"/>
              <a:t>bir</a:t>
            </a:r>
            <a:r>
              <a:rPr lang="en-US" dirty="0"/>
              <a:t> </a:t>
            </a:r>
            <a:r>
              <a:rPr lang="en-US" dirty="0" err="1"/>
              <a:t>ürün</a:t>
            </a:r>
            <a:r>
              <a:rPr lang="en-US" dirty="0"/>
              <a:t> </a:t>
            </a:r>
            <a:r>
              <a:rPr lang="en-US" dirty="0" err="1"/>
              <a:t>oluşturdukları</a:t>
            </a:r>
            <a:r>
              <a:rPr lang="en-US" dirty="0"/>
              <a:t>, </a:t>
            </a:r>
            <a:r>
              <a:rPr lang="en-US" dirty="0" err="1"/>
              <a:t>bir</a:t>
            </a:r>
            <a:r>
              <a:rPr lang="en-US" dirty="0"/>
              <a:t> </a:t>
            </a:r>
            <a:r>
              <a:rPr lang="en-US" dirty="0" err="1"/>
              <a:t>yanıt</a:t>
            </a:r>
            <a:r>
              <a:rPr lang="en-US" dirty="0"/>
              <a:t> </a:t>
            </a:r>
            <a:r>
              <a:rPr lang="en-US" dirty="0" err="1"/>
              <a:t>yapılandırdıkları</a:t>
            </a:r>
            <a:r>
              <a:rPr lang="en-US" dirty="0"/>
              <a:t> </a:t>
            </a:r>
            <a:r>
              <a:rPr lang="en-US" dirty="0" err="1"/>
              <a:t>ya</a:t>
            </a:r>
            <a:r>
              <a:rPr lang="en-US" dirty="0"/>
              <a:t> da </a:t>
            </a:r>
            <a:r>
              <a:rPr lang="en-US" dirty="0" err="1"/>
              <a:t>sunuş</a:t>
            </a:r>
            <a:r>
              <a:rPr lang="en-US" dirty="0"/>
              <a:t> </a:t>
            </a:r>
            <a:r>
              <a:rPr lang="en-US" dirty="0" err="1"/>
              <a:t>yaptıkları</a:t>
            </a:r>
            <a:r>
              <a:rPr lang="en-US" dirty="0"/>
              <a:t> </a:t>
            </a:r>
            <a:r>
              <a:rPr lang="en-US" dirty="0" err="1"/>
              <a:t>durumlarda</a:t>
            </a:r>
            <a:r>
              <a:rPr lang="en-US" dirty="0"/>
              <a:t> </a:t>
            </a:r>
            <a:r>
              <a:rPr lang="en-US" dirty="0" err="1"/>
              <a:t>gözlemleyerek</a:t>
            </a:r>
            <a:r>
              <a:rPr lang="en-US" dirty="0"/>
              <a:t>, </a:t>
            </a:r>
            <a:r>
              <a:rPr lang="en-US" dirty="0" err="1"/>
              <a:t>onların</a:t>
            </a:r>
            <a:r>
              <a:rPr lang="en-US" dirty="0"/>
              <a:t> </a:t>
            </a:r>
            <a:r>
              <a:rPr lang="en-US" dirty="0" err="1"/>
              <a:t>başarıları</a:t>
            </a:r>
            <a:r>
              <a:rPr lang="en-US" dirty="0"/>
              <a:t> </a:t>
            </a:r>
            <a:r>
              <a:rPr lang="en-US" dirty="0" err="1"/>
              <a:t>hakkında</a:t>
            </a:r>
            <a:r>
              <a:rPr lang="en-US" dirty="0"/>
              <a:t> </a:t>
            </a:r>
            <a:r>
              <a:rPr lang="en-US" dirty="0" err="1"/>
              <a:t>karara</a:t>
            </a:r>
            <a:r>
              <a:rPr lang="en-US" dirty="0"/>
              <a:t> </a:t>
            </a:r>
            <a:r>
              <a:rPr lang="en-US" dirty="0" err="1"/>
              <a:t>vermelerine</a:t>
            </a:r>
            <a:r>
              <a:rPr lang="en-US" dirty="0"/>
              <a:t> </a:t>
            </a:r>
            <a:r>
              <a:rPr lang="en-US" dirty="0" err="1"/>
              <a:t>katkı</a:t>
            </a:r>
            <a:r>
              <a:rPr lang="en-US" dirty="0"/>
              <a:t> </a:t>
            </a:r>
            <a:r>
              <a:rPr lang="en-US" dirty="0" err="1"/>
              <a:t>sağlayan</a:t>
            </a:r>
            <a:r>
              <a:rPr lang="en-US" dirty="0"/>
              <a:t> </a:t>
            </a:r>
            <a:r>
              <a:rPr lang="en-US" dirty="0" err="1"/>
              <a:t>bir</a:t>
            </a:r>
            <a:r>
              <a:rPr lang="en-US" dirty="0"/>
              <a:t> </a:t>
            </a:r>
            <a:r>
              <a:rPr lang="en-US" dirty="0" err="1"/>
              <a:t>yöntemdir</a:t>
            </a:r>
            <a:r>
              <a:rPr lang="en-US" dirty="0"/>
              <a:t>. </a:t>
            </a:r>
          </a:p>
          <a:p>
            <a:pPr marL="0" indent="0" algn="just">
              <a:buNone/>
            </a:pPr>
            <a:r>
              <a:rPr lang="en-US" dirty="0"/>
              <a:t>Bu </a:t>
            </a:r>
            <a:r>
              <a:rPr lang="en-US" dirty="0" err="1"/>
              <a:t>yöntemde</a:t>
            </a:r>
            <a:r>
              <a:rPr lang="en-US" dirty="0"/>
              <a:t> </a:t>
            </a:r>
            <a:r>
              <a:rPr lang="en-US" dirty="0" err="1"/>
              <a:t>odak</a:t>
            </a:r>
            <a:r>
              <a:rPr lang="en-US" dirty="0"/>
              <a:t> </a:t>
            </a:r>
            <a:r>
              <a:rPr lang="en-US" dirty="0" err="1"/>
              <a:t>noktası</a:t>
            </a:r>
            <a:r>
              <a:rPr lang="en-US" dirty="0"/>
              <a:t> </a:t>
            </a:r>
            <a:r>
              <a:rPr lang="en-US" dirty="0" err="1"/>
              <a:t>öğrencilerin</a:t>
            </a:r>
            <a:r>
              <a:rPr lang="en-US" dirty="0"/>
              <a:t> </a:t>
            </a:r>
            <a:r>
              <a:rPr lang="en-US" dirty="0" err="1"/>
              <a:t>sahip</a:t>
            </a:r>
            <a:r>
              <a:rPr lang="en-US" dirty="0"/>
              <a:t> </a:t>
            </a:r>
            <a:r>
              <a:rPr lang="en-US" dirty="0" err="1"/>
              <a:t>oldukları</a:t>
            </a:r>
            <a:r>
              <a:rPr lang="en-US" dirty="0"/>
              <a:t> </a:t>
            </a:r>
            <a:r>
              <a:rPr lang="en-US" dirty="0" err="1"/>
              <a:t>bilgi</a:t>
            </a:r>
            <a:r>
              <a:rPr lang="en-US" dirty="0"/>
              <a:t> </a:t>
            </a:r>
            <a:r>
              <a:rPr lang="en-US" dirty="0" err="1"/>
              <a:t>ve</a:t>
            </a:r>
            <a:r>
              <a:rPr lang="en-US" dirty="0"/>
              <a:t> </a:t>
            </a:r>
            <a:r>
              <a:rPr lang="en-US" dirty="0" err="1"/>
              <a:t>becerilerini</a:t>
            </a:r>
            <a:r>
              <a:rPr lang="en-US" dirty="0"/>
              <a:t> </a:t>
            </a:r>
            <a:r>
              <a:rPr lang="en-US" dirty="0" err="1"/>
              <a:t>kullanarak</a:t>
            </a:r>
            <a:r>
              <a:rPr lang="en-US" dirty="0"/>
              <a:t> </a:t>
            </a:r>
            <a:r>
              <a:rPr lang="en-US" dirty="0" err="1"/>
              <a:t>bir</a:t>
            </a:r>
            <a:r>
              <a:rPr lang="en-US" dirty="0"/>
              <a:t> </a:t>
            </a:r>
            <a:r>
              <a:rPr lang="en-US" dirty="0" err="1"/>
              <a:t>ürün</a:t>
            </a:r>
            <a:r>
              <a:rPr lang="en-US" dirty="0"/>
              <a:t> </a:t>
            </a:r>
            <a:r>
              <a:rPr lang="en-US" dirty="0" err="1"/>
              <a:t>oluşturmaları</a:t>
            </a:r>
            <a:r>
              <a:rPr lang="en-US" dirty="0"/>
              <a:t> </a:t>
            </a:r>
            <a:r>
              <a:rPr lang="en-US" dirty="0" err="1"/>
              <a:t>ya</a:t>
            </a:r>
            <a:r>
              <a:rPr lang="en-US" dirty="0"/>
              <a:t> da </a:t>
            </a:r>
            <a:r>
              <a:rPr lang="en-US" dirty="0" err="1"/>
              <a:t>bir</a:t>
            </a:r>
            <a:r>
              <a:rPr lang="en-US" dirty="0"/>
              <a:t> </a:t>
            </a:r>
            <a:r>
              <a:rPr lang="en-US" dirty="0" err="1"/>
              <a:t>görevi</a:t>
            </a:r>
            <a:r>
              <a:rPr lang="en-US" dirty="0"/>
              <a:t> </a:t>
            </a:r>
            <a:r>
              <a:rPr lang="en-US" dirty="0" err="1"/>
              <a:t>yerine</a:t>
            </a:r>
            <a:r>
              <a:rPr lang="en-US" dirty="0"/>
              <a:t> </a:t>
            </a:r>
            <a:r>
              <a:rPr lang="en-US" dirty="0" err="1"/>
              <a:t>getirmeleri</a:t>
            </a:r>
            <a:r>
              <a:rPr lang="en-US" dirty="0"/>
              <a:t> </a:t>
            </a:r>
            <a:r>
              <a:rPr lang="en-US" dirty="0" err="1"/>
              <a:t>üzerindedir</a:t>
            </a:r>
            <a:r>
              <a:rPr lang="en-US" dirty="0"/>
              <a:t>.</a:t>
            </a:r>
          </a:p>
          <a:p>
            <a:pPr marL="0" indent="0">
              <a:buNone/>
            </a:pPr>
            <a:endParaRPr lang="tr-TR" dirty="0"/>
          </a:p>
        </p:txBody>
      </p:sp>
    </p:spTree>
    <p:extLst>
      <p:ext uri="{BB962C8B-B14F-4D97-AF65-F5344CB8AC3E}">
        <p14:creationId xmlns:p14="http://schemas.microsoft.com/office/powerpoint/2010/main" val="3721942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smtClean="0"/>
              <a:t>Performans</a:t>
            </a:r>
            <a:r>
              <a:rPr lang="en-US" dirty="0" smtClean="0"/>
              <a:t> </a:t>
            </a:r>
            <a:r>
              <a:rPr lang="en-US" dirty="0" err="1" smtClean="0"/>
              <a:t>görevi</a:t>
            </a:r>
            <a:endParaRPr lang="tr-TR" dirty="0"/>
          </a:p>
        </p:txBody>
      </p:sp>
      <p:sp>
        <p:nvSpPr>
          <p:cNvPr id="3" name="İçerik Yer Tutucusu 2"/>
          <p:cNvSpPr>
            <a:spLocks noGrp="1"/>
          </p:cNvSpPr>
          <p:nvPr>
            <p:ph idx="1"/>
          </p:nvPr>
        </p:nvSpPr>
        <p:spPr/>
        <p:txBody>
          <a:bodyPr/>
          <a:lstStyle/>
          <a:p>
            <a:pPr marL="0" indent="0" algn="just">
              <a:buNone/>
            </a:pPr>
            <a:r>
              <a:rPr lang="en-US" dirty="0" err="1" smtClean="0"/>
              <a:t>Performans</a:t>
            </a:r>
            <a:r>
              <a:rPr lang="en-US" dirty="0" smtClean="0"/>
              <a:t> </a:t>
            </a:r>
            <a:r>
              <a:rPr lang="en-US" dirty="0" err="1" smtClean="0"/>
              <a:t>görevleri</a:t>
            </a:r>
            <a:r>
              <a:rPr lang="en-US" dirty="0" smtClean="0"/>
              <a:t> </a:t>
            </a:r>
            <a:r>
              <a:rPr lang="tr-TR" dirty="0" smtClean="0"/>
              <a:t>öğrencilere</a:t>
            </a:r>
            <a:r>
              <a:rPr lang="en-US" dirty="0" smtClean="0"/>
              <a:t> </a:t>
            </a:r>
            <a:r>
              <a:rPr lang="en-US" dirty="0" err="1" smtClean="0"/>
              <a:t>gerçek</a:t>
            </a:r>
            <a:r>
              <a:rPr lang="en-US" dirty="0" smtClean="0"/>
              <a:t> </a:t>
            </a:r>
            <a:r>
              <a:rPr lang="en-US" dirty="0" err="1" smtClean="0"/>
              <a:t>yaşamda</a:t>
            </a:r>
            <a:r>
              <a:rPr lang="en-US" dirty="0" smtClean="0"/>
              <a:t> </a:t>
            </a:r>
            <a:r>
              <a:rPr lang="en-US" dirty="0" err="1" smtClean="0"/>
              <a:t>karşılaşabilecekleri</a:t>
            </a:r>
            <a:r>
              <a:rPr lang="en-US" dirty="0" smtClean="0"/>
              <a:t> problem </a:t>
            </a:r>
            <a:r>
              <a:rPr lang="en-US" dirty="0" err="1" smtClean="0"/>
              <a:t>durumlarını</a:t>
            </a:r>
            <a:r>
              <a:rPr lang="en-US" dirty="0" smtClean="0"/>
              <a:t> </a:t>
            </a:r>
            <a:r>
              <a:rPr lang="en-US" dirty="0" err="1" smtClean="0"/>
              <a:t>sunan</a:t>
            </a:r>
            <a:r>
              <a:rPr lang="en-US" dirty="0" smtClean="0"/>
              <a:t> ve </a:t>
            </a:r>
            <a:r>
              <a:rPr lang="en-US" dirty="0" err="1" smtClean="0"/>
              <a:t>öğrencilerin</a:t>
            </a:r>
            <a:r>
              <a:rPr lang="en-US" dirty="0" smtClean="0"/>
              <a:t> </a:t>
            </a:r>
            <a:r>
              <a:rPr lang="en-US" dirty="0" err="1" smtClean="0"/>
              <a:t>üst</a:t>
            </a:r>
            <a:r>
              <a:rPr lang="en-US" dirty="0" smtClean="0"/>
              <a:t> </a:t>
            </a:r>
            <a:r>
              <a:rPr lang="en-US" dirty="0" err="1" smtClean="0"/>
              <a:t>düzey</a:t>
            </a:r>
            <a:r>
              <a:rPr lang="en-US" dirty="0" smtClean="0"/>
              <a:t> </a:t>
            </a:r>
            <a:r>
              <a:rPr lang="en-US" dirty="0" err="1" smtClean="0"/>
              <a:t>zihinsel</a:t>
            </a:r>
            <a:r>
              <a:rPr lang="en-US" dirty="0" smtClean="0"/>
              <a:t> </a:t>
            </a:r>
            <a:r>
              <a:rPr lang="en-US" dirty="0" err="1" smtClean="0"/>
              <a:t>becerilerinin</a:t>
            </a:r>
            <a:r>
              <a:rPr lang="en-US" dirty="0" smtClean="0"/>
              <a:t> </a:t>
            </a:r>
            <a:r>
              <a:rPr lang="en-US" dirty="0" err="1" smtClean="0"/>
              <a:t>geliştirilmesini</a:t>
            </a:r>
            <a:r>
              <a:rPr lang="en-US" dirty="0" smtClean="0"/>
              <a:t> ve </a:t>
            </a:r>
            <a:r>
              <a:rPr lang="en-US" dirty="0" err="1" smtClean="0"/>
              <a:t>ölçülmesini</a:t>
            </a:r>
            <a:r>
              <a:rPr lang="en-US" dirty="0" smtClean="0"/>
              <a:t> </a:t>
            </a:r>
            <a:r>
              <a:rPr lang="en-US" dirty="0" err="1" smtClean="0"/>
              <a:t>amaçlayan</a:t>
            </a:r>
            <a:r>
              <a:rPr lang="en-US" dirty="0" smtClean="0"/>
              <a:t> </a:t>
            </a:r>
            <a:r>
              <a:rPr lang="en-US" dirty="0" err="1" smtClean="0"/>
              <a:t>etkinliklerdir</a:t>
            </a:r>
            <a:r>
              <a:rPr lang="en-US" dirty="0" smtClean="0"/>
              <a:t>.</a:t>
            </a:r>
          </a:p>
          <a:p>
            <a:pPr marL="0" indent="0" algn="just">
              <a:buNone/>
            </a:pPr>
            <a:r>
              <a:rPr lang="en-US" dirty="0" err="1" smtClean="0"/>
              <a:t>İki</a:t>
            </a:r>
            <a:r>
              <a:rPr lang="en-US" dirty="0" smtClean="0"/>
              <a:t> </a:t>
            </a:r>
            <a:r>
              <a:rPr lang="en-US" dirty="0" err="1" smtClean="0"/>
              <a:t>tür</a:t>
            </a:r>
            <a:r>
              <a:rPr lang="en-US" dirty="0" smtClean="0"/>
              <a:t> </a:t>
            </a:r>
            <a:r>
              <a:rPr lang="tr-TR" dirty="0" smtClean="0"/>
              <a:t>performans</a:t>
            </a:r>
            <a:r>
              <a:rPr lang="en-US" dirty="0" smtClean="0"/>
              <a:t> </a:t>
            </a:r>
            <a:r>
              <a:rPr lang="en-US" dirty="0" err="1" smtClean="0"/>
              <a:t>görevi</a:t>
            </a:r>
            <a:r>
              <a:rPr lang="en-US" dirty="0" smtClean="0"/>
              <a:t> </a:t>
            </a:r>
            <a:r>
              <a:rPr lang="en-US" dirty="0" err="1" smtClean="0"/>
              <a:t>vardır</a:t>
            </a:r>
            <a:r>
              <a:rPr lang="tr-TR" dirty="0" smtClean="0"/>
              <a:t> (</a:t>
            </a:r>
            <a:r>
              <a:rPr lang="tr-TR" dirty="0" err="1" smtClean="0"/>
              <a:t>Linn</a:t>
            </a:r>
            <a:r>
              <a:rPr lang="tr-TR" dirty="0" smtClean="0"/>
              <a:t> ve </a:t>
            </a:r>
            <a:r>
              <a:rPr lang="tr-TR" dirty="0" err="1" smtClean="0"/>
              <a:t>Gronlund</a:t>
            </a:r>
            <a:r>
              <a:rPr lang="tr-TR" dirty="0" smtClean="0"/>
              <a:t>, 1995; </a:t>
            </a:r>
            <a:r>
              <a:rPr lang="tr-TR" dirty="0" err="1" smtClean="0"/>
              <a:t>McMillan</a:t>
            </a:r>
            <a:r>
              <a:rPr lang="tr-TR" dirty="0" smtClean="0"/>
              <a:t>, 2007)</a:t>
            </a:r>
            <a:r>
              <a:rPr lang="en-US" dirty="0" smtClean="0"/>
              <a:t>:</a:t>
            </a:r>
          </a:p>
          <a:p>
            <a:pPr marL="0" indent="0" algn="just">
              <a:buNone/>
            </a:pPr>
            <a:r>
              <a:rPr lang="en-US" i="1" dirty="0" err="1" smtClean="0"/>
              <a:t>Genişletilmiş</a:t>
            </a:r>
            <a:r>
              <a:rPr lang="en-US" i="1" dirty="0" smtClean="0"/>
              <a:t> </a:t>
            </a:r>
            <a:r>
              <a:rPr lang="en-US" i="1" dirty="0" err="1" smtClean="0"/>
              <a:t>yanıtlı</a:t>
            </a:r>
            <a:r>
              <a:rPr lang="en-US" i="1" dirty="0" smtClean="0"/>
              <a:t> </a:t>
            </a:r>
            <a:r>
              <a:rPr lang="en-US" i="1" dirty="0" err="1" smtClean="0"/>
              <a:t>performans</a:t>
            </a:r>
            <a:r>
              <a:rPr lang="en-US" i="1" dirty="0" smtClean="0"/>
              <a:t> </a:t>
            </a:r>
            <a:r>
              <a:rPr lang="en-US" i="1" dirty="0" err="1" smtClean="0"/>
              <a:t>görevleri</a:t>
            </a:r>
            <a:endParaRPr lang="en-US" i="1" dirty="0" smtClean="0"/>
          </a:p>
          <a:p>
            <a:pPr marL="0" indent="0" algn="just">
              <a:buNone/>
            </a:pPr>
            <a:r>
              <a:rPr lang="en-US" i="1" dirty="0" err="1" smtClean="0"/>
              <a:t>Sınırlandırılmıs</a:t>
            </a:r>
            <a:r>
              <a:rPr lang="en-US" i="1" dirty="0" smtClean="0"/>
              <a:t> </a:t>
            </a:r>
            <a:r>
              <a:rPr lang="en-US" i="1" dirty="0" err="1" smtClean="0"/>
              <a:t>performans</a:t>
            </a:r>
            <a:r>
              <a:rPr lang="en-US" i="1" dirty="0" smtClean="0"/>
              <a:t> </a:t>
            </a:r>
            <a:r>
              <a:rPr lang="en-US" i="1" dirty="0" err="1" smtClean="0"/>
              <a:t>görevleri</a:t>
            </a:r>
            <a:endParaRPr lang="tr-TR" i="1" dirty="0"/>
          </a:p>
        </p:txBody>
      </p:sp>
    </p:spTree>
    <p:extLst>
      <p:ext uri="{BB962C8B-B14F-4D97-AF65-F5344CB8AC3E}">
        <p14:creationId xmlns:p14="http://schemas.microsoft.com/office/powerpoint/2010/main" val="3894779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i="1" dirty="0" smtClean="0"/>
              <a:t>Genişletilmiş Yanıtlı Performans Görevleri: </a:t>
            </a:r>
            <a:r>
              <a:rPr lang="tr-TR" dirty="0" smtClean="0"/>
              <a:t>Bu görevler bilginin toplanması, düzenlenmesi, çözümlenmesi ve yorumlanması süreçlerini içeren ve uzun sürede tamamlanan çalışmalardır.</a:t>
            </a:r>
          </a:p>
          <a:p>
            <a:pPr marL="0" indent="0" algn="just">
              <a:buNone/>
            </a:pPr>
            <a:endParaRPr lang="tr-TR" dirty="0"/>
          </a:p>
          <a:p>
            <a:pPr marL="0" indent="0" algn="just">
              <a:buNone/>
            </a:pPr>
            <a:r>
              <a:rPr lang="tr-TR" i="1" dirty="0" smtClean="0"/>
              <a:t>Sınırlandırılmış Performans Görevleri: </a:t>
            </a:r>
            <a:r>
              <a:rPr lang="tr-TR" dirty="0" smtClean="0"/>
              <a:t>Bu tür görevler sınıf içerisinde kısa sürede tamamlanabilen, öğrencinin fazla veri toplamasını gerektirmeyen görevlerdir. Genellikle belirli bir kazanıma özeldir. </a:t>
            </a:r>
            <a:endParaRPr lang="tr-TR" dirty="0"/>
          </a:p>
        </p:txBody>
      </p:sp>
    </p:spTree>
    <p:extLst>
      <p:ext uri="{BB962C8B-B14F-4D97-AF65-F5344CB8AC3E}">
        <p14:creationId xmlns:p14="http://schemas.microsoft.com/office/powerpoint/2010/main" val="172744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smtClean="0"/>
              <a:t>Performans</a:t>
            </a:r>
            <a:r>
              <a:rPr lang="en-US" dirty="0" smtClean="0"/>
              <a:t> </a:t>
            </a:r>
            <a:r>
              <a:rPr lang="en-US" dirty="0" err="1" smtClean="0"/>
              <a:t>görevinin</a:t>
            </a:r>
            <a:r>
              <a:rPr lang="en-US" dirty="0" smtClean="0"/>
              <a:t> </a:t>
            </a:r>
            <a:r>
              <a:rPr lang="en-US" dirty="0" err="1" smtClean="0"/>
              <a:t>bölümleri</a:t>
            </a:r>
            <a:r>
              <a:rPr lang="en-US" dirty="0" smtClean="0"/>
              <a:t> </a:t>
            </a:r>
            <a:endParaRPr lang="tr-TR" dirty="0"/>
          </a:p>
        </p:txBody>
      </p:sp>
      <p:sp>
        <p:nvSpPr>
          <p:cNvPr id="3" name="İçerik Yer Tutucusu 2"/>
          <p:cNvSpPr>
            <a:spLocks noGrp="1"/>
          </p:cNvSpPr>
          <p:nvPr>
            <p:ph idx="1"/>
          </p:nvPr>
        </p:nvSpPr>
        <p:spPr/>
        <p:txBody>
          <a:bodyPr/>
          <a:lstStyle/>
          <a:p>
            <a:pPr marL="0" indent="0" algn="just">
              <a:buNone/>
            </a:pPr>
            <a:r>
              <a:rPr lang="en-US" dirty="0" smtClean="0"/>
              <a:t>Bir </a:t>
            </a:r>
            <a:r>
              <a:rPr lang="en-US" dirty="0" err="1" smtClean="0"/>
              <a:t>performans</a:t>
            </a:r>
            <a:r>
              <a:rPr lang="en-US" dirty="0" smtClean="0"/>
              <a:t> </a:t>
            </a:r>
            <a:r>
              <a:rPr lang="en-US" dirty="0" err="1" smtClean="0"/>
              <a:t>görevi</a:t>
            </a:r>
            <a:r>
              <a:rPr lang="en-US" dirty="0" smtClean="0"/>
              <a:t> </a:t>
            </a:r>
            <a:r>
              <a:rPr lang="en-US" dirty="0" err="1" smtClean="0"/>
              <a:t>dört</a:t>
            </a:r>
            <a:r>
              <a:rPr lang="en-US" dirty="0" smtClean="0"/>
              <a:t> </a:t>
            </a:r>
            <a:r>
              <a:rPr lang="en-US" dirty="0" err="1" smtClean="0"/>
              <a:t>temel</a:t>
            </a:r>
            <a:r>
              <a:rPr lang="en-US" dirty="0" smtClean="0"/>
              <a:t> </a:t>
            </a:r>
            <a:r>
              <a:rPr lang="en-US" dirty="0" err="1" smtClean="0"/>
              <a:t>bölümden</a:t>
            </a:r>
            <a:r>
              <a:rPr lang="en-US" dirty="0" smtClean="0"/>
              <a:t> </a:t>
            </a:r>
            <a:r>
              <a:rPr lang="en-US" dirty="0" err="1" smtClean="0"/>
              <a:t>oluşmaktadır</a:t>
            </a:r>
            <a:r>
              <a:rPr lang="en-US" dirty="0"/>
              <a:t> </a:t>
            </a:r>
            <a:r>
              <a:rPr lang="en-US" dirty="0" smtClean="0"/>
              <a:t>(</a:t>
            </a:r>
            <a:r>
              <a:rPr lang="en-US" dirty="0" err="1" smtClean="0"/>
              <a:t>Doğan</a:t>
            </a:r>
            <a:r>
              <a:rPr lang="en-US" dirty="0" smtClean="0"/>
              <a:t>, 2006; </a:t>
            </a:r>
            <a:r>
              <a:rPr lang="en-US" dirty="0" err="1" smtClean="0"/>
              <a:t>Kutlu</a:t>
            </a:r>
            <a:r>
              <a:rPr lang="en-US" dirty="0" smtClean="0"/>
              <a:t>, </a:t>
            </a:r>
            <a:r>
              <a:rPr lang="en-US" dirty="0" err="1" smtClean="0"/>
              <a:t>Karakaya</a:t>
            </a:r>
            <a:r>
              <a:rPr lang="en-US" dirty="0" smtClean="0"/>
              <a:t> ve </a:t>
            </a:r>
            <a:r>
              <a:rPr lang="en-US" dirty="0" err="1" smtClean="0"/>
              <a:t>Doğan</a:t>
            </a:r>
            <a:r>
              <a:rPr lang="en-US" dirty="0" smtClean="0"/>
              <a:t>, 2008):</a:t>
            </a:r>
            <a:endParaRPr lang="tr-TR" dirty="0" smtClean="0"/>
          </a:p>
          <a:p>
            <a:pPr marL="0" indent="0" algn="just">
              <a:buNone/>
            </a:pPr>
            <a:endParaRPr lang="en-US" dirty="0" smtClean="0"/>
          </a:p>
          <a:p>
            <a:pPr marL="0" indent="0" algn="just">
              <a:buNone/>
            </a:pPr>
            <a:r>
              <a:rPr lang="en-US" i="1" dirty="0" err="1" smtClean="0"/>
              <a:t>Tanımlama</a:t>
            </a:r>
            <a:endParaRPr lang="en-US" i="1" dirty="0" smtClean="0"/>
          </a:p>
          <a:p>
            <a:pPr marL="0" indent="0" algn="just">
              <a:buNone/>
            </a:pPr>
            <a:r>
              <a:rPr lang="en-US" i="1" dirty="0" smtClean="0"/>
              <a:t>Görev</a:t>
            </a:r>
          </a:p>
          <a:p>
            <a:pPr marL="0" indent="0" algn="just">
              <a:buNone/>
            </a:pPr>
            <a:r>
              <a:rPr lang="en-US" i="1" dirty="0" err="1" smtClean="0"/>
              <a:t>Yönerge</a:t>
            </a:r>
            <a:endParaRPr lang="en-US" i="1" dirty="0" smtClean="0"/>
          </a:p>
          <a:p>
            <a:pPr marL="0" indent="0" algn="just">
              <a:buNone/>
            </a:pPr>
            <a:r>
              <a:rPr lang="en-US" i="1" dirty="0" err="1" smtClean="0"/>
              <a:t>Puanlama</a:t>
            </a:r>
            <a:r>
              <a:rPr lang="en-US" i="1" dirty="0" smtClean="0"/>
              <a:t> </a:t>
            </a:r>
            <a:r>
              <a:rPr lang="en-US" i="1" dirty="0" err="1" smtClean="0"/>
              <a:t>yöntemi</a:t>
            </a:r>
            <a:endParaRPr lang="en-US" i="1" dirty="0" smtClean="0"/>
          </a:p>
          <a:p>
            <a:pPr algn="just"/>
            <a:endParaRPr lang="tr-TR" dirty="0"/>
          </a:p>
        </p:txBody>
      </p:sp>
    </p:spTree>
    <p:extLst>
      <p:ext uri="{BB962C8B-B14F-4D97-AF65-F5344CB8AC3E}">
        <p14:creationId xmlns:p14="http://schemas.microsoft.com/office/powerpoint/2010/main" val="1627114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lgn="just">
              <a:buNone/>
            </a:pPr>
            <a:r>
              <a:rPr lang="tr-TR" i="1" dirty="0" smtClean="0"/>
              <a:t>Tanımlama</a:t>
            </a:r>
          </a:p>
          <a:p>
            <a:pPr marL="0" indent="0" algn="just">
              <a:buNone/>
            </a:pPr>
            <a:r>
              <a:rPr lang="tr-TR" dirty="0" smtClean="0"/>
              <a:t>Performans görevinin ilk kısmı olan tanımlama, ilgili görevin kimlik kartı olarak görülebilir. Performans görevinin hangi ders için hazırlandığı, hangi kazanımlara ilişkin olduğu gibi bilgilerle öğrenciye ilişkin bilgilere de yer verilebilir. Öğrenci, ulaşmayı hedeflediği kazanımlardan da bahsedebilir.</a:t>
            </a:r>
          </a:p>
          <a:p>
            <a:pPr marL="0" indent="0" algn="just">
              <a:buNone/>
            </a:pPr>
            <a:endParaRPr lang="tr-TR" i="1" dirty="0"/>
          </a:p>
          <a:p>
            <a:pPr marL="0" indent="0" algn="just">
              <a:buNone/>
            </a:pPr>
            <a:r>
              <a:rPr lang="tr-TR" i="1" dirty="0" smtClean="0"/>
              <a:t>Görev</a:t>
            </a:r>
          </a:p>
          <a:p>
            <a:pPr marL="0" indent="0" algn="just">
              <a:buNone/>
            </a:pPr>
            <a:r>
              <a:rPr lang="tr-TR" dirty="0" smtClean="0"/>
              <a:t>Görev bölümünde öğrenciye çözüm bulması gereken bir problem durumu ya da tamamlaması gereken bir görev sunulur.</a:t>
            </a:r>
            <a:endParaRPr lang="tr-TR" dirty="0"/>
          </a:p>
        </p:txBody>
      </p:sp>
    </p:spTree>
    <p:extLst>
      <p:ext uri="{BB962C8B-B14F-4D97-AF65-F5344CB8AC3E}">
        <p14:creationId xmlns:p14="http://schemas.microsoft.com/office/powerpoint/2010/main" val="3850861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i="1" dirty="0" smtClean="0"/>
              <a:t>Yönerge</a:t>
            </a:r>
          </a:p>
          <a:p>
            <a:pPr marL="0" indent="0" algn="just">
              <a:buNone/>
            </a:pPr>
            <a:r>
              <a:rPr lang="tr-TR" dirty="0" smtClean="0"/>
              <a:t>Yönerge kısmında, öğrencinin görevi yerine getirirken dikkat etmesi gereken noktalar belirtilmelidir. </a:t>
            </a:r>
          </a:p>
          <a:p>
            <a:pPr marL="0" indent="0" algn="just">
              <a:buNone/>
            </a:pPr>
            <a:endParaRPr lang="tr-TR" dirty="0"/>
          </a:p>
          <a:p>
            <a:pPr marL="0" indent="0" algn="just">
              <a:buNone/>
            </a:pPr>
            <a:r>
              <a:rPr lang="tr-TR" i="1" dirty="0" smtClean="0"/>
              <a:t>Puanlama</a:t>
            </a:r>
          </a:p>
          <a:p>
            <a:pPr marL="0" indent="0" algn="just">
              <a:buNone/>
            </a:pPr>
            <a:r>
              <a:rPr lang="tr-TR" dirty="0" smtClean="0"/>
              <a:t>Puanlamada ise öğrencinin ilgili görevi tamamladıktan sonra hangi ölçütlere göre değerlendireceği ile ilgili bilgiler yer almalıdır. Bunun yanında öz değerlendirme formları da verilebilir.</a:t>
            </a:r>
            <a:endParaRPr lang="tr-TR" dirty="0"/>
          </a:p>
        </p:txBody>
      </p:sp>
    </p:spTree>
    <p:extLst>
      <p:ext uri="{BB962C8B-B14F-4D97-AF65-F5344CB8AC3E}">
        <p14:creationId xmlns:p14="http://schemas.microsoft.com/office/powerpoint/2010/main" val="10265544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a:bodyPr>
          <a:lstStyle/>
          <a:p>
            <a:pPr marL="0" indent="0" algn="just">
              <a:buNone/>
            </a:pPr>
            <a:endParaRPr lang="tr-TR" sz="2400" dirty="0"/>
          </a:p>
          <a:p>
            <a:pPr marL="0" indent="0" algn="just">
              <a:buNone/>
            </a:pPr>
            <a:r>
              <a:rPr lang="tr-TR" sz="2200" dirty="0" err="1" smtClean="0"/>
              <a:t>Linn</a:t>
            </a:r>
            <a:r>
              <a:rPr lang="tr-TR" sz="2200" dirty="0" smtClean="0"/>
              <a:t>, R. L. </a:t>
            </a:r>
            <a:r>
              <a:rPr lang="tr-TR" sz="2200" smtClean="0"/>
              <a:t>ve </a:t>
            </a:r>
            <a:r>
              <a:rPr lang="tr-TR" sz="2200" dirty="0" err="1" smtClean="0"/>
              <a:t>Gronlund</a:t>
            </a:r>
            <a:r>
              <a:rPr lang="tr-TR" sz="2200" dirty="0" smtClean="0"/>
              <a:t>, N. E. (1995). </a:t>
            </a:r>
            <a:r>
              <a:rPr lang="tr-TR" sz="2200" i="1" dirty="0" err="1" smtClean="0"/>
              <a:t>Measurement</a:t>
            </a:r>
            <a:r>
              <a:rPr lang="tr-TR" sz="2200" i="1" dirty="0" smtClean="0"/>
              <a:t> </a:t>
            </a:r>
            <a:r>
              <a:rPr lang="tr-TR" sz="2200" i="1" dirty="0" err="1" smtClean="0"/>
              <a:t>assessment</a:t>
            </a:r>
            <a:r>
              <a:rPr lang="tr-TR" sz="2200" i="1" dirty="0" smtClean="0"/>
              <a:t> in </a:t>
            </a:r>
            <a:r>
              <a:rPr lang="tr-TR" sz="2200" i="1" dirty="0" err="1" smtClean="0"/>
              <a:t>teaching</a:t>
            </a:r>
            <a:r>
              <a:rPr lang="tr-TR" sz="2200" i="1" dirty="0" smtClean="0"/>
              <a:t> (7. baskı). </a:t>
            </a:r>
            <a:r>
              <a:rPr lang="tr-TR" sz="2200" dirty="0" smtClean="0"/>
              <a:t>NJ:		 </a:t>
            </a:r>
            <a:r>
              <a:rPr lang="tr-TR" sz="2200" dirty="0" err="1" smtClean="0"/>
              <a:t>Prentice-Hall</a:t>
            </a:r>
            <a:endParaRPr lang="tr-TR" sz="2200" dirty="0" smtClean="0"/>
          </a:p>
          <a:p>
            <a:pPr marL="0" indent="0" algn="just">
              <a:buNone/>
            </a:pPr>
            <a:endParaRPr lang="tr-TR" sz="2200" dirty="0"/>
          </a:p>
          <a:p>
            <a:pPr marL="0" indent="0" algn="just">
              <a:buNone/>
            </a:pPr>
            <a:r>
              <a:rPr lang="tr-TR" sz="2200" dirty="0" err="1" smtClean="0"/>
              <a:t>McMillan</a:t>
            </a:r>
            <a:r>
              <a:rPr lang="tr-TR" sz="2200" dirty="0" smtClean="0"/>
              <a:t>, J. H. (2007). </a:t>
            </a:r>
            <a:r>
              <a:rPr lang="tr-TR" sz="2200" i="1" dirty="0" err="1" smtClean="0"/>
              <a:t>Classroom</a:t>
            </a:r>
            <a:r>
              <a:rPr lang="tr-TR" sz="2200" i="1" dirty="0" smtClean="0"/>
              <a:t> </a:t>
            </a:r>
            <a:r>
              <a:rPr lang="tr-TR" sz="2200" i="1" dirty="0" err="1" smtClean="0"/>
              <a:t>assessment</a:t>
            </a:r>
            <a:r>
              <a:rPr lang="tr-TR" sz="2200" i="1" dirty="0" smtClean="0"/>
              <a:t>: </a:t>
            </a:r>
            <a:r>
              <a:rPr lang="tr-TR" sz="2200" i="1" dirty="0" err="1" smtClean="0"/>
              <a:t>Principles</a:t>
            </a:r>
            <a:r>
              <a:rPr lang="tr-TR" sz="2200" i="1" dirty="0" smtClean="0"/>
              <a:t> </a:t>
            </a:r>
            <a:r>
              <a:rPr lang="tr-TR" sz="2200" i="1" dirty="0" err="1" smtClean="0"/>
              <a:t>and</a:t>
            </a:r>
            <a:r>
              <a:rPr lang="tr-TR" sz="2200" i="1" dirty="0" smtClean="0"/>
              <a:t> </a:t>
            </a:r>
            <a:r>
              <a:rPr lang="tr-TR" sz="2200" i="1" dirty="0" err="1" smtClean="0"/>
              <a:t>practise</a:t>
            </a:r>
            <a:r>
              <a:rPr lang="tr-TR" sz="2200" i="1" dirty="0" smtClean="0"/>
              <a:t> </a:t>
            </a:r>
            <a:r>
              <a:rPr lang="tr-TR" sz="2200" i="1" dirty="0" err="1" smtClean="0"/>
              <a:t>for</a:t>
            </a:r>
            <a:r>
              <a:rPr lang="tr-TR" sz="2200" i="1" dirty="0" smtClean="0"/>
              <a:t> </a:t>
            </a:r>
            <a:r>
              <a:rPr lang="tr-TR" sz="2200" i="1" dirty="0" err="1" smtClean="0"/>
              <a:t>effective</a:t>
            </a:r>
            <a:r>
              <a:rPr lang="tr-TR" sz="2200" i="1" dirty="0" smtClean="0"/>
              <a:t>		 </a:t>
            </a:r>
            <a:r>
              <a:rPr lang="tr-TR" sz="2200" i="1" dirty="0" err="1" smtClean="0"/>
              <a:t>standards-based</a:t>
            </a:r>
            <a:r>
              <a:rPr lang="tr-TR" sz="2200" i="1" dirty="0" smtClean="0"/>
              <a:t> </a:t>
            </a:r>
            <a:r>
              <a:rPr lang="tr-TR" sz="2200" i="1" dirty="0" err="1" smtClean="0"/>
              <a:t>instruction</a:t>
            </a:r>
            <a:r>
              <a:rPr lang="tr-TR" sz="2200" i="1" dirty="0"/>
              <a:t> </a:t>
            </a:r>
            <a:r>
              <a:rPr lang="tr-TR" sz="2200" i="1" dirty="0" smtClean="0"/>
              <a:t>(4. baskı). </a:t>
            </a:r>
            <a:r>
              <a:rPr lang="tr-TR" sz="2200" dirty="0" smtClean="0"/>
              <a:t>USA: </a:t>
            </a:r>
            <a:r>
              <a:rPr lang="tr-TR" sz="2200" dirty="0" err="1" smtClean="0"/>
              <a:t>Pearson</a:t>
            </a:r>
            <a:endParaRPr lang="tr-TR" sz="2200" dirty="0"/>
          </a:p>
        </p:txBody>
      </p:sp>
    </p:spTree>
    <p:extLst>
      <p:ext uri="{BB962C8B-B14F-4D97-AF65-F5344CB8AC3E}">
        <p14:creationId xmlns:p14="http://schemas.microsoft.com/office/powerpoint/2010/main" val="415974150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380</Words>
  <Application>Microsoft Office PowerPoint</Application>
  <PresentationFormat>Geniş ekran</PresentationFormat>
  <Paragraphs>41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Üst Düzey Zihinsel Özelliklerin Ölçülmesi</vt:lpstr>
      <vt:lpstr>Üst düzey zihinsel özelliklerin ölçülmesi</vt:lpstr>
      <vt:lpstr>Performansa dayalı durum belirleme  (performance based assessment) </vt:lpstr>
      <vt:lpstr>Performans görevi</vt:lpstr>
      <vt:lpstr>PowerPoint Sunusu</vt:lpstr>
      <vt:lpstr>Performans görevinin bölümleri </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19</cp:revision>
  <dcterms:created xsi:type="dcterms:W3CDTF">2017-05-16T13:19:38Z</dcterms:created>
  <dcterms:modified xsi:type="dcterms:W3CDTF">2018-01-30T17:25:14Z</dcterms:modified>
</cp:coreProperties>
</file>