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5" r:id="rId1"/>
  </p:sldMasterIdLst>
  <p:sldIdLst>
    <p:sldId id="256" r:id="rId2"/>
    <p:sldId id="294" r:id="rId3"/>
    <p:sldId id="295" r:id="rId4"/>
    <p:sldId id="296" r:id="rId5"/>
    <p:sldId id="290" r:id="rId6"/>
    <p:sldId id="291" r:id="rId7"/>
    <p:sldId id="257" r:id="rId8"/>
    <p:sldId id="258" r:id="rId9"/>
    <p:sldId id="259" r:id="rId10"/>
    <p:sldId id="271" r:id="rId11"/>
    <p:sldId id="281" r:id="rId12"/>
    <p:sldId id="273" r:id="rId13"/>
    <p:sldId id="272" r:id="rId14"/>
    <p:sldId id="274" r:id="rId15"/>
    <p:sldId id="275" r:id="rId16"/>
    <p:sldId id="285" r:id="rId17"/>
    <p:sldId id="276" r:id="rId18"/>
    <p:sldId id="283" r:id="rId19"/>
    <p:sldId id="277" r:id="rId20"/>
    <p:sldId id="278" r:id="rId21"/>
    <p:sldId id="279" r:id="rId22"/>
    <p:sldId id="265" r:id="rId23"/>
    <p:sldId id="286" r:id="rId24"/>
    <p:sldId id="266" r:id="rId25"/>
    <p:sldId id="298" r:id="rId26"/>
    <p:sldId id="299" r:id="rId27"/>
    <p:sldId id="300" r:id="rId28"/>
    <p:sldId id="30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svg"/><Relationship Id="rId1" Type="http://schemas.openxmlformats.org/officeDocument/2006/relationships/image" Target="../media/image4.png"/><Relationship Id="rId6" Type="http://schemas.openxmlformats.org/officeDocument/2006/relationships/image" Target="../media/image11.svg"/><Relationship Id="rId5" Type="http://schemas.openxmlformats.org/officeDocument/2006/relationships/image" Target="../media/image6.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svg"/><Relationship Id="rId1" Type="http://schemas.openxmlformats.org/officeDocument/2006/relationships/image" Target="../media/image7.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svg"/><Relationship Id="rId1" Type="http://schemas.openxmlformats.org/officeDocument/2006/relationships/image" Target="../media/image4.png"/><Relationship Id="rId6" Type="http://schemas.openxmlformats.org/officeDocument/2006/relationships/image" Target="../media/image11.svg"/><Relationship Id="rId5" Type="http://schemas.openxmlformats.org/officeDocument/2006/relationships/image" Target="../media/image6.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svg"/><Relationship Id="rId1" Type="http://schemas.openxmlformats.org/officeDocument/2006/relationships/image" Target="../media/image7.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3BCF4C-915F-446B-994D-57DCB12F81F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F44D155-92CE-4133-8F3F-2CB215B90BBC}">
      <dgm:prSet/>
      <dgm:spPr/>
      <dgm:t>
        <a:bodyPr/>
        <a:lstStyle/>
        <a:p>
          <a:r>
            <a:rPr lang="tr-TR"/>
            <a:t>Bu makale, dünyadaki etik konularla ilgili uluslararası yayınlanmış söylemlere eleştirel bir genel bakış sunmaya çalışmaktadır.</a:t>
          </a:r>
          <a:endParaRPr lang="en-US"/>
        </a:p>
      </dgm:t>
    </dgm:pt>
    <dgm:pt modelId="{2844E58E-FC6F-4BEE-8813-0409F852F810}" type="parTrans" cxnId="{0A11FCCB-7155-4918-BDC6-70BF0EE45274}">
      <dgm:prSet/>
      <dgm:spPr/>
      <dgm:t>
        <a:bodyPr/>
        <a:lstStyle/>
        <a:p>
          <a:endParaRPr lang="en-US"/>
        </a:p>
      </dgm:t>
    </dgm:pt>
    <dgm:pt modelId="{16ECBFFE-25F6-4D85-91B3-24F9A8B006AB}" type="sibTrans" cxnId="{0A11FCCB-7155-4918-BDC6-70BF0EE45274}">
      <dgm:prSet/>
      <dgm:spPr/>
      <dgm:t>
        <a:bodyPr/>
        <a:lstStyle/>
        <a:p>
          <a:endParaRPr lang="en-US"/>
        </a:p>
      </dgm:t>
    </dgm:pt>
    <dgm:pt modelId="{D2DD135E-D4A9-4CC5-BC6E-D42B0D9875C1}">
      <dgm:prSet/>
      <dgm:spPr/>
      <dgm:t>
        <a:bodyPr/>
        <a:lstStyle/>
        <a:p>
          <a:r>
            <a:rPr lang="tr-TR"/>
            <a:t>1990'dan 2002'ye kadar eczacılıkta özellikle etiği ele alan çok az araştırma literatürü vardır.</a:t>
          </a:r>
          <a:endParaRPr lang="en-US"/>
        </a:p>
      </dgm:t>
    </dgm:pt>
    <dgm:pt modelId="{0C98A8B4-A442-48FD-AA51-C2002B4D42E7}" type="parTrans" cxnId="{5D3E99CE-1427-4AB7-B2C3-C30A6B761E7F}">
      <dgm:prSet/>
      <dgm:spPr/>
      <dgm:t>
        <a:bodyPr/>
        <a:lstStyle/>
        <a:p>
          <a:endParaRPr lang="en-US"/>
        </a:p>
      </dgm:t>
    </dgm:pt>
    <dgm:pt modelId="{8666B29F-7477-4FBF-BD94-8A02A5A6B38B}" type="sibTrans" cxnId="{5D3E99CE-1427-4AB7-B2C3-C30A6B761E7F}">
      <dgm:prSet/>
      <dgm:spPr/>
      <dgm:t>
        <a:bodyPr/>
        <a:lstStyle/>
        <a:p>
          <a:endParaRPr lang="en-US"/>
        </a:p>
      </dgm:t>
    </dgm:pt>
    <dgm:pt modelId="{43C37E75-5D3E-40AA-ACC8-7B7DF7E23CA7}">
      <dgm:prSet/>
      <dgm:spPr/>
      <dgm:t>
        <a:bodyPr/>
        <a:lstStyle/>
        <a:p>
          <a:r>
            <a:rPr lang="tr-TR" dirty="0"/>
            <a:t>Neredeyse hiçbiri eczacılık etiği için temel felsefi konulara veya değerlere değinmez ve eczane etiği için özel bir dergi yoktur.  Ancak bu, eczacılık ve etiğin birbirine yabancı olduğu anlamına gelmemelidir; sadece bu tür konular yayınlanmış eczacılık literatüründe sıklıkla incelenmez. </a:t>
          </a:r>
          <a:endParaRPr lang="en-US" dirty="0"/>
        </a:p>
      </dgm:t>
    </dgm:pt>
    <dgm:pt modelId="{D4A29154-68E1-401C-A691-C728C93124A6}" type="parTrans" cxnId="{7A6E0F50-DF65-436D-A6F6-FEA031F005D8}">
      <dgm:prSet/>
      <dgm:spPr/>
      <dgm:t>
        <a:bodyPr/>
        <a:lstStyle/>
        <a:p>
          <a:endParaRPr lang="en-US"/>
        </a:p>
      </dgm:t>
    </dgm:pt>
    <dgm:pt modelId="{CBDAC8A4-CEC0-42FF-AE41-3FA975AD0491}" type="sibTrans" cxnId="{7A6E0F50-DF65-436D-A6F6-FEA031F005D8}">
      <dgm:prSet/>
      <dgm:spPr/>
      <dgm:t>
        <a:bodyPr/>
        <a:lstStyle/>
        <a:p>
          <a:endParaRPr lang="en-US"/>
        </a:p>
      </dgm:t>
    </dgm:pt>
    <dgm:pt modelId="{2A219BEC-858B-4102-A98D-640C98212E14}" type="pres">
      <dgm:prSet presAssocID="{7F3BCF4C-915F-446B-994D-57DCB12F81FA}" presName="root" presStyleCnt="0">
        <dgm:presLayoutVars>
          <dgm:dir/>
          <dgm:resizeHandles val="exact"/>
        </dgm:presLayoutVars>
      </dgm:prSet>
      <dgm:spPr/>
      <dgm:t>
        <a:bodyPr/>
        <a:lstStyle/>
        <a:p>
          <a:endParaRPr lang="tr-TR"/>
        </a:p>
      </dgm:t>
    </dgm:pt>
    <dgm:pt modelId="{C8DE293B-6600-45C6-B09C-2220BC0B90DF}" type="pres">
      <dgm:prSet presAssocID="{7F44D155-92CE-4133-8F3F-2CB215B90BBC}" presName="compNode" presStyleCnt="0"/>
      <dgm:spPr/>
    </dgm:pt>
    <dgm:pt modelId="{927DA89C-D176-47AF-8CBE-CE62B38829AF}" type="pres">
      <dgm:prSet presAssocID="{7F44D155-92CE-4133-8F3F-2CB215B90BBC}" presName="bgRect" presStyleLbl="bgShp" presStyleIdx="0" presStyleCnt="3"/>
      <dgm:spPr/>
    </dgm:pt>
    <dgm:pt modelId="{1EA10A72-0A37-43A8-B1D8-94923994E021}" type="pres">
      <dgm:prSet presAssocID="{7F44D155-92CE-4133-8F3F-2CB215B90BB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Gazete"/>
        </a:ext>
      </dgm:extLst>
    </dgm:pt>
    <dgm:pt modelId="{7960A24D-7467-44F8-B2BB-B76F00010754}" type="pres">
      <dgm:prSet presAssocID="{7F44D155-92CE-4133-8F3F-2CB215B90BBC}" presName="spaceRect" presStyleCnt="0"/>
      <dgm:spPr/>
    </dgm:pt>
    <dgm:pt modelId="{7B53E6D1-53A8-4BB2-83D5-523FB5ADF475}" type="pres">
      <dgm:prSet presAssocID="{7F44D155-92CE-4133-8F3F-2CB215B90BBC}" presName="parTx" presStyleLbl="revTx" presStyleIdx="0" presStyleCnt="3">
        <dgm:presLayoutVars>
          <dgm:chMax val="0"/>
          <dgm:chPref val="0"/>
        </dgm:presLayoutVars>
      </dgm:prSet>
      <dgm:spPr/>
      <dgm:t>
        <a:bodyPr/>
        <a:lstStyle/>
        <a:p>
          <a:endParaRPr lang="tr-TR"/>
        </a:p>
      </dgm:t>
    </dgm:pt>
    <dgm:pt modelId="{341708CA-F695-40D5-90F4-0C2E260F7CB8}" type="pres">
      <dgm:prSet presAssocID="{16ECBFFE-25F6-4D85-91B3-24F9A8B006AB}" presName="sibTrans" presStyleCnt="0"/>
      <dgm:spPr/>
    </dgm:pt>
    <dgm:pt modelId="{09241A21-3214-461D-AE82-12CBEAF0487E}" type="pres">
      <dgm:prSet presAssocID="{D2DD135E-D4A9-4CC5-BC6E-D42B0D9875C1}" presName="compNode" presStyleCnt="0"/>
      <dgm:spPr/>
    </dgm:pt>
    <dgm:pt modelId="{69D2E30F-3C14-4159-A8ED-09537983CAB4}" type="pres">
      <dgm:prSet presAssocID="{D2DD135E-D4A9-4CC5-BC6E-D42B0D9875C1}" presName="bgRect" presStyleLbl="bgShp" presStyleIdx="1" presStyleCnt="3"/>
      <dgm:spPr/>
    </dgm:pt>
    <dgm:pt modelId="{38722983-C0EB-4A5C-AC9B-E788224E6BD3}" type="pres">
      <dgm:prSet presAssocID="{D2DD135E-D4A9-4CC5-BC6E-D42B0D9875C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Kitaplar"/>
        </a:ext>
      </dgm:extLst>
    </dgm:pt>
    <dgm:pt modelId="{CDDEC96E-3C87-460F-805F-3B1E46CC1C07}" type="pres">
      <dgm:prSet presAssocID="{D2DD135E-D4A9-4CC5-BC6E-D42B0D9875C1}" presName="spaceRect" presStyleCnt="0"/>
      <dgm:spPr/>
    </dgm:pt>
    <dgm:pt modelId="{C36A0CBB-0E73-4D07-9A19-04997BDA9EB7}" type="pres">
      <dgm:prSet presAssocID="{D2DD135E-D4A9-4CC5-BC6E-D42B0D9875C1}" presName="parTx" presStyleLbl="revTx" presStyleIdx="1" presStyleCnt="3">
        <dgm:presLayoutVars>
          <dgm:chMax val="0"/>
          <dgm:chPref val="0"/>
        </dgm:presLayoutVars>
      </dgm:prSet>
      <dgm:spPr/>
      <dgm:t>
        <a:bodyPr/>
        <a:lstStyle/>
        <a:p>
          <a:endParaRPr lang="tr-TR"/>
        </a:p>
      </dgm:t>
    </dgm:pt>
    <dgm:pt modelId="{EEE42BBB-B57A-442C-A433-D8083AE0825B}" type="pres">
      <dgm:prSet presAssocID="{8666B29F-7477-4FBF-BD94-8A02A5A6B38B}" presName="sibTrans" presStyleCnt="0"/>
      <dgm:spPr/>
    </dgm:pt>
    <dgm:pt modelId="{A7E6B878-E2CB-4FD8-871A-D810F6B33906}" type="pres">
      <dgm:prSet presAssocID="{43C37E75-5D3E-40AA-ACC8-7B7DF7E23CA7}" presName="compNode" presStyleCnt="0"/>
      <dgm:spPr/>
    </dgm:pt>
    <dgm:pt modelId="{3B10A7DF-9070-47B5-BC17-9C131E34B250}" type="pres">
      <dgm:prSet presAssocID="{43C37E75-5D3E-40AA-ACC8-7B7DF7E23CA7}" presName="bgRect" presStyleLbl="bgShp" presStyleIdx="2" presStyleCnt="3"/>
      <dgm:spPr/>
    </dgm:pt>
    <dgm:pt modelId="{7880DDD0-A99F-49B8-8DB4-8C356D19E34F}" type="pres">
      <dgm:prSet presAssocID="{43C37E75-5D3E-40AA-ACC8-7B7DF7E23CA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Tıp"/>
        </a:ext>
      </dgm:extLst>
    </dgm:pt>
    <dgm:pt modelId="{6630BD7A-40D5-48F3-B119-7B28783F1C44}" type="pres">
      <dgm:prSet presAssocID="{43C37E75-5D3E-40AA-ACC8-7B7DF7E23CA7}" presName="spaceRect" presStyleCnt="0"/>
      <dgm:spPr/>
    </dgm:pt>
    <dgm:pt modelId="{C12342F0-0BF3-468E-8715-551DD93847EA}" type="pres">
      <dgm:prSet presAssocID="{43C37E75-5D3E-40AA-ACC8-7B7DF7E23CA7}" presName="parTx" presStyleLbl="revTx" presStyleIdx="2" presStyleCnt="3">
        <dgm:presLayoutVars>
          <dgm:chMax val="0"/>
          <dgm:chPref val="0"/>
        </dgm:presLayoutVars>
      </dgm:prSet>
      <dgm:spPr/>
      <dgm:t>
        <a:bodyPr/>
        <a:lstStyle/>
        <a:p>
          <a:endParaRPr lang="tr-TR"/>
        </a:p>
      </dgm:t>
    </dgm:pt>
  </dgm:ptLst>
  <dgm:cxnLst>
    <dgm:cxn modelId="{7DAC9812-1275-4A1E-8808-5D2BBCD066FC}" type="presOf" srcId="{D2DD135E-D4A9-4CC5-BC6E-D42B0D9875C1}" destId="{C36A0CBB-0E73-4D07-9A19-04997BDA9EB7}" srcOrd="0" destOrd="0" presId="urn:microsoft.com/office/officeart/2018/2/layout/IconVerticalSolidList"/>
    <dgm:cxn modelId="{5D3E99CE-1427-4AB7-B2C3-C30A6B761E7F}" srcId="{7F3BCF4C-915F-446B-994D-57DCB12F81FA}" destId="{D2DD135E-D4A9-4CC5-BC6E-D42B0D9875C1}" srcOrd="1" destOrd="0" parTransId="{0C98A8B4-A442-48FD-AA51-C2002B4D42E7}" sibTransId="{8666B29F-7477-4FBF-BD94-8A02A5A6B38B}"/>
    <dgm:cxn modelId="{BC565C4B-EB7A-4DE4-8E0B-1F57E74EB249}" type="presOf" srcId="{7F44D155-92CE-4133-8F3F-2CB215B90BBC}" destId="{7B53E6D1-53A8-4BB2-83D5-523FB5ADF475}" srcOrd="0" destOrd="0" presId="urn:microsoft.com/office/officeart/2018/2/layout/IconVerticalSolidList"/>
    <dgm:cxn modelId="{7A6E0F50-DF65-436D-A6F6-FEA031F005D8}" srcId="{7F3BCF4C-915F-446B-994D-57DCB12F81FA}" destId="{43C37E75-5D3E-40AA-ACC8-7B7DF7E23CA7}" srcOrd="2" destOrd="0" parTransId="{D4A29154-68E1-401C-A691-C728C93124A6}" sibTransId="{CBDAC8A4-CEC0-42FF-AE41-3FA975AD0491}"/>
    <dgm:cxn modelId="{0A11FCCB-7155-4918-BDC6-70BF0EE45274}" srcId="{7F3BCF4C-915F-446B-994D-57DCB12F81FA}" destId="{7F44D155-92CE-4133-8F3F-2CB215B90BBC}" srcOrd="0" destOrd="0" parTransId="{2844E58E-FC6F-4BEE-8813-0409F852F810}" sibTransId="{16ECBFFE-25F6-4D85-91B3-24F9A8B006AB}"/>
    <dgm:cxn modelId="{4B5B41BD-AFC9-4396-8A15-F6F943BB0817}" type="presOf" srcId="{7F3BCF4C-915F-446B-994D-57DCB12F81FA}" destId="{2A219BEC-858B-4102-A98D-640C98212E14}" srcOrd="0" destOrd="0" presId="urn:microsoft.com/office/officeart/2018/2/layout/IconVerticalSolidList"/>
    <dgm:cxn modelId="{AA8B5110-BF99-4969-8322-F3E39FB681D7}" type="presOf" srcId="{43C37E75-5D3E-40AA-ACC8-7B7DF7E23CA7}" destId="{C12342F0-0BF3-468E-8715-551DD93847EA}" srcOrd="0" destOrd="0" presId="urn:microsoft.com/office/officeart/2018/2/layout/IconVerticalSolidList"/>
    <dgm:cxn modelId="{9B7F0F58-4B3D-40E8-873A-669AC5E10B86}" type="presParOf" srcId="{2A219BEC-858B-4102-A98D-640C98212E14}" destId="{C8DE293B-6600-45C6-B09C-2220BC0B90DF}" srcOrd="0" destOrd="0" presId="urn:microsoft.com/office/officeart/2018/2/layout/IconVerticalSolidList"/>
    <dgm:cxn modelId="{D7F12DF6-205B-42B8-A2C6-755692559D47}" type="presParOf" srcId="{C8DE293B-6600-45C6-B09C-2220BC0B90DF}" destId="{927DA89C-D176-47AF-8CBE-CE62B38829AF}" srcOrd="0" destOrd="0" presId="urn:microsoft.com/office/officeart/2018/2/layout/IconVerticalSolidList"/>
    <dgm:cxn modelId="{7488C81F-21A6-4FFC-BC98-2CC5F88FA1B1}" type="presParOf" srcId="{C8DE293B-6600-45C6-B09C-2220BC0B90DF}" destId="{1EA10A72-0A37-43A8-B1D8-94923994E021}" srcOrd="1" destOrd="0" presId="urn:microsoft.com/office/officeart/2018/2/layout/IconVerticalSolidList"/>
    <dgm:cxn modelId="{FF968F7A-B471-4E28-A8AD-C3F5477D3B35}" type="presParOf" srcId="{C8DE293B-6600-45C6-B09C-2220BC0B90DF}" destId="{7960A24D-7467-44F8-B2BB-B76F00010754}" srcOrd="2" destOrd="0" presId="urn:microsoft.com/office/officeart/2018/2/layout/IconVerticalSolidList"/>
    <dgm:cxn modelId="{AA09CFCC-F9CB-4B96-A745-67BF4A822114}" type="presParOf" srcId="{C8DE293B-6600-45C6-B09C-2220BC0B90DF}" destId="{7B53E6D1-53A8-4BB2-83D5-523FB5ADF475}" srcOrd="3" destOrd="0" presId="urn:microsoft.com/office/officeart/2018/2/layout/IconVerticalSolidList"/>
    <dgm:cxn modelId="{72664576-8497-421F-82D7-7D7D2526005E}" type="presParOf" srcId="{2A219BEC-858B-4102-A98D-640C98212E14}" destId="{341708CA-F695-40D5-90F4-0C2E260F7CB8}" srcOrd="1" destOrd="0" presId="urn:microsoft.com/office/officeart/2018/2/layout/IconVerticalSolidList"/>
    <dgm:cxn modelId="{E3AF1902-A099-4E69-8AB9-72BE0FD7F7BF}" type="presParOf" srcId="{2A219BEC-858B-4102-A98D-640C98212E14}" destId="{09241A21-3214-461D-AE82-12CBEAF0487E}" srcOrd="2" destOrd="0" presId="urn:microsoft.com/office/officeart/2018/2/layout/IconVerticalSolidList"/>
    <dgm:cxn modelId="{475F4509-2B89-4519-8E84-8770D2C80935}" type="presParOf" srcId="{09241A21-3214-461D-AE82-12CBEAF0487E}" destId="{69D2E30F-3C14-4159-A8ED-09537983CAB4}" srcOrd="0" destOrd="0" presId="urn:microsoft.com/office/officeart/2018/2/layout/IconVerticalSolidList"/>
    <dgm:cxn modelId="{5C9799D2-AFDC-4F6A-83A0-04F081351DC3}" type="presParOf" srcId="{09241A21-3214-461D-AE82-12CBEAF0487E}" destId="{38722983-C0EB-4A5C-AC9B-E788224E6BD3}" srcOrd="1" destOrd="0" presId="urn:microsoft.com/office/officeart/2018/2/layout/IconVerticalSolidList"/>
    <dgm:cxn modelId="{CEF0AA67-970A-48BF-A197-A68947AF50EE}" type="presParOf" srcId="{09241A21-3214-461D-AE82-12CBEAF0487E}" destId="{CDDEC96E-3C87-460F-805F-3B1E46CC1C07}" srcOrd="2" destOrd="0" presId="urn:microsoft.com/office/officeart/2018/2/layout/IconVerticalSolidList"/>
    <dgm:cxn modelId="{EDA2C7F4-33E3-40D7-90CA-8CF1796B9E23}" type="presParOf" srcId="{09241A21-3214-461D-AE82-12CBEAF0487E}" destId="{C36A0CBB-0E73-4D07-9A19-04997BDA9EB7}" srcOrd="3" destOrd="0" presId="urn:microsoft.com/office/officeart/2018/2/layout/IconVerticalSolidList"/>
    <dgm:cxn modelId="{15B9F7D5-F2D4-4740-853D-4B7F7B82C721}" type="presParOf" srcId="{2A219BEC-858B-4102-A98D-640C98212E14}" destId="{EEE42BBB-B57A-442C-A433-D8083AE0825B}" srcOrd="3" destOrd="0" presId="urn:microsoft.com/office/officeart/2018/2/layout/IconVerticalSolidList"/>
    <dgm:cxn modelId="{4E696E6B-9C34-4B16-B012-0B8E90168341}" type="presParOf" srcId="{2A219BEC-858B-4102-A98D-640C98212E14}" destId="{A7E6B878-E2CB-4FD8-871A-D810F6B33906}" srcOrd="4" destOrd="0" presId="urn:microsoft.com/office/officeart/2018/2/layout/IconVerticalSolidList"/>
    <dgm:cxn modelId="{D271B9EE-12F3-4990-A408-C18C1F226785}" type="presParOf" srcId="{A7E6B878-E2CB-4FD8-871A-D810F6B33906}" destId="{3B10A7DF-9070-47B5-BC17-9C131E34B250}" srcOrd="0" destOrd="0" presId="urn:microsoft.com/office/officeart/2018/2/layout/IconVerticalSolidList"/>
    <dgm:cxn modelId="{A8B99ED5-B98A-4759-BC57-D89CF16D9221}" type="presParOf" srcId="{A7E6B878-E2CB-4FD8-871A-D810F6B33906}" destId="{7880DDD0-A99F-49B8-8DB4-8C356D19E34F}" srcOrd="1" destOrd="0" presId="urn:microsoft.com/office/officeart/2018/2/layout/IconVerticalSolidList"/>
    <dgm:cxn modelId="{529A8C6E-DD13-4C93-A599-7F36EBD424A6}" type="presParOf" srcId="{A7E6B878-E2CB-4FD8-871A-D810F6B33906}" destId="{6630BD7A-40D5-48F3-B119-7B28783F1C44}" srcOrd="2" destOrd="0" presId="urn:microsoft.com/office/officeart/2018/2/layout/IconVerticalSolidList"/>
    <dgm:cxn modelId="{6B293445-CACF-4600-8F1A-6486D321BFBB}" type="presParOf" srcId="{A7E6B878-E2CB-4FD8-871A-D810F6B33906}" destId="{C12342F0-0BF3-468E-8715-551DD93847E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6CE3E7-235A-4883-89B6-85958701F7C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F456BEF-6D19-4DF3-BFFD-CF5DF6181873}">
      <dgm:prSet/>
      <dgm:spPr/>
      <dgm:t>
        <a:bodyPr/>
        <a:lstStyle/>
        <a:p>
          <a:r>
            <a:rPr lang="tr-TR"/>
            <a:t>İnceleme, eczacılık etiğindeki bilgi tabanının sistematik hale getirilmesine ve bütünleştirilmesine ihtiyaç olduğunu göstermektedir.</a:t>
          </a:r>
          <a:endParaRPr lang="en-US"/>
        </a:p>
      </dgm:t>
    </dgm:pt>
    <dgm:pt modelId="{97CB77D7-F23B-4314-B4EF-3E0C055E0607}" type="parTrans" cxnId="{05C882FC-5D17-40CF-8F8D-277BEB3A0487}">
      <dgm:prSet/>
      <dgm:spPr/>
      <dgm:t>
        <a:bodyPr/>
        <a:lstStyle/>
        <a:p>
          <a:endParaRPr lang="en-US"/>
        </a:p>
      </dgm:t>
    </dgm:pt>
    <dgm:pt modelId="{DD24D496-3C8C-406D-A267-17C754059EEE}" type="sibTrans" cxnId="{05C882FC-5D17-40CF-8F8D-277BEB3A0487}">
      <dgm:prSet/>
      <dgm:spPr/>
      <dgm:t>
        <a:bodyPr/>
        <a:lstStyle/>
        <a:p>
          <a:endParaRPr lang="en-US"/>
        </a:p>
      </dgm:t>
    </dgm:pt>
    <dgm:pt modelId="{4C2E4651-6DEA-446A-852D-C7E4B2F4EC78}">
      <dgm:prSet/>
      <dgm:spPr/>
      <dgm:t>
        <a:bodyPr/>
        <a:lstStyle/>
        <a:p>
          <a:r>
            <a:rPr lang="tr-TR"/>
            <a:t>“Etik yeterliliği” değerlendirmek önemlidir; eczacılarda bu yetkinliğin nasıl geliştirileceği ve güncelleneceği ve özellikle kurumsal değerlerin ve ödül sistemlerinin faaliyette olduğu iş ortamının nasıl olduğu, etik yeterliliği etkiler.</a:t>
          </a:r>
          <a:endParaRPr lang="en-US"/>
        </a:p>
      </dgm:t>
    </dgm:pt>
    <dgm:pt modelId="{F6F5A09A-0F09-44FC-8B22-21B583721BFD}" type="parTrans" cxnId="{620EA0C7-1DE6-4968-9CE3-FA0A27DC0224}">
      <dgm:prSet/>
      <dgm:spPr/>
      <dgm:t>
        <a:bodyPr/>
        <a:lstStyle/>
        <a:p>
          <a:endParaRPr lang="en-US"/>
        </a:p>
      </dgm:t>
    </dgm:pt>
    <dgm:pt modelId="{C48FC9C7-9D39-4D37-9C09-1B8F579D01B1}" type="sibTrans" cxnId="{620EA0C7-1DE6-4968-9CE3-FA0A27DC0224}">
      <dgm:prSet/>
      <dgm:spPr/>
      <dgm:t>
        <a:bodyPr/>
        <a:lstStyle/>
        <a:p>
          <a:endParaRPr lang="en-US"/>
        </a:p>
      </dgm:t>
    </dgm:pt>
    <dgm:pt modelId="{5D71620F-C6BC-4AC9-9F79-904AF01F9B72}">
      <dgm:prSet/>
      <dgm:spPr/>
      <dgm:t>
        <a:bodyPr/>
        <a:lstStyle/>
        <a:p>
          <a:r>
            <a:rPr lang="tr-TR" dirty="0"/>
            <a:t>Buna ek olarak, eczacılık uygulamalarındaki genel araştırmalar, üstlenilen projelerin gündeme getirdiği etik konulara ilişkin daha fazla farkındalık ve araştırmadan yararlanılabilir.</a:t>
          </a:r>
          <a:endParaRPr lang="en-US" dirty="0"/>
        </a:p>
      </dgm:t>
    </dgm:pt>
    <dgm:pt modelId="{A032D088-1E2E-416F-8B6E-56B325DD376A}" type="parTrans" cxnId="{F496FDF0-C559-489F-9123-90C8DB693574}">
      <dgm:prSet/>
      <dgm:spPr/>
      <dgm:t>
        <a:bodyPr/>
        <a:lstStyle/>
        <a:p>
          <a:endParaRPr lang="en-US"/>
        </a:p>
      </dgm:t>
    </dgm:pt>
    <dgm:pt modelId="{2863057E-D499-400D-83DA-E1C578F59964}" type="sibTrans" cxnId="{F496FDF0-C559-489F-9123-90C8DB693574}">
      <dgm:prSet/>
      <dgm:spPr/>
      <dgm:t>
        <a:bodyPr/>
        <a:lstStyle/>
        <a:p>
          <a:endParaRPr lang="en-US"/>
        </a:p>
      </dgm:t>
    </dgm:pt>
    <dgm:pt modelId="{B81CFCE5-6E61-487A-8F94-0C7642A78189}" type="pres">
      <dgm:prSet presAssocID="{426CE3E7-235A-4883-89B6-85958701F7C9}" presName="root" presStyleCnt="0">
        <dgm:presLayoutVars>
          <dgm:dir/>
          <dgm:resizeHandles val="exact"/>
        </dgm:presLayoutVars>
      </dgm:prSet>
      <dgm:spPr/>
      <dgm:t>
        <a:bodyPr/>
        <a:lstStyle/>
        <a:p>
          <a:endParaRPr lang="tr-TR"/>
        </a:p>
      </dgm:t>
    </dgm:pt>
    <dgm:pt modelId="{0ED3D5DA-6A98-4D3D-AE0A-4949CF6D7BEC}" type="pres">
      <dgm:prSet presAssocID="{1F456BEF-6D19-4DF3-BFFD-CF5DF6181873}" presName="compNode" presStyleCnt="0"/>
      <dgm:spPr/>
    </dgm:pt>
    <dgm:pt modelId="{D35C124A-A86F-4B2C-B24A-904244B90B21}" type="pres">
      <dgm:prSet presAssocID="{1F456BEF-6D19-4DF3-BFFD-CF5DF6181873}" presName="bgRect" presStyleLbl="bgShp" presStyleIdx="0" presStyleCnt="3"/>
      <dgm:spPr/>
    </dgm:pt>
    <dgm:pt modelId="{4366BD43-0034-4402-9513-E451F4256C14}" type="pres">
      <dgm:prSet presAssocID="{1F456BEF-6D19-4DF3-BFFD-CF5DF618187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Tıp"/>
        </a:ext>
      </dgm:extLst>
    </dgm:pt>
    <dgm:pt modelId="{DB30C648-BF1F-46E0-ACE1-2E58FDC5A0E3}" type="pres">
      <dgm:prSet presAssocID="{1F456BEF-6D19-4DF3-BFFD-CF5DF6181873}" presName="spaceRect" presStyleCnt="0"/>
      <dgm:spPr/>
    </dgm:pt>
    <dgm:pt modelId="{42CA339D-9CC3-4DF0-930C-CAC77E029FC6}" type="pres">
      <dgm:prSet presAssocID="{1F456BEF-6D19-4DF3-BFFD-CF5DF6181873}" presName="parTx" presStyleLbl="revTx" presStyleIdx="0" presStyleCnt="3">
        <dgm:presLayoutVars>
          <dgm:chMax val="0"/>
          <dgm:chPref val="0"/>
        </dgm:presLayoutVars>
      </dgm:prSet>
      <dgm:spPr/>
      <dgm:t>
        <a:bodyPr/>
        <a:lstStyle/>
        <a:p>
          <a:endParaRPr lang="tr-TR"/>
        </a:p>
      </dgm:t>
    </dgm:pt>
    <dgm:pt modelId="{5C97B83A-B7B0-482E-ABF0-65D1CC49B711}" type="pres">
      <dgm:prSet presAssocID="{DD24D496-3C8C-406D-A267-17C754059EEE}" presName="sibTrans" presStyleCnt="0"/>
      <dgm:spPr/>
    </dgm:pt>
    <dgm:pt modelId="{4F97154D-6B65-4A57-A88F-10CF4B853689}" type="pres">
      <dgm:prSet presAssocID="{4C2E4651-6DEA-446A-852D-C7E4B2F4EC78}" presName="compNode" presStyleCnt="0"/>
      <dgm:spPr/>
    </dgm:pt>
    <dgm:pt modelId="{205DBD2F-973E-4EDB-90E1-7499C37198C3}" type="pres">
      <dgm:prSet presAssocID="{4C2E4651-6DEA-446A-852D-C7E4B2F4EC78}" presName="bgRect" presStyleLbl="bgShp" presStyleIdx="1" presStyleCnt="3"/>
      <dgm:spPr/>
    </dgm:pt>
    <dgm:pt modelId="{9FD50A0B-1FE1-46B8-A944-F3D7CC67CA21}" type="pres">
      <dgm:prSet presAssocID="{4C2E4651-6DEA-446A-852D-C7E4B2F4EC7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akim"/>
        </a:ext>
      </dgm:extLst>
    </dgm:pt>
    <dgm:pt modelId="{34D0AB46-9AC6-4F11-A61E-A05F79A19879}" type="pres">
      <dgm:prSet presAssocID="{4C2E4651-6DEA-446A-852D-C7E4B2F4EC78}" presName="spaceRect" presStyleCnt="0"/>
      <dgm:spPr/>
    </dgm:pt>
    <dgm:pt modelId="{C1C4F1DF-3333-43B5-974D-22B60A65B36B}" type="pres">
      <dgm:prSet presAssocID="{4C2E4651-6DEA-446A-852D-C7E4B2F4EC78}" presName="parTx" presStyleLbl="revTx" presStyleIdx="1" presStyleCnt="3">
        <dgm:presLayoutVars>
          <dgm:chMax val="0"/>
          <dgm:chPref val="0"/>
        </dgm:presLayoutVars>
      </dgm:prSet>
      <dgm:spPr/>
      <dgm:t>
        <a:bodyPr/>
        <a:lstStyle/>
        <a:p>
          <a:endParaRPr lang="tr-TR"/>
        </a:p>
      </dgm:t>
    </dgm:pt>
    <dgm:pt modelId="{3B8C4EC8-F94C-4BF2-8F65-3999BE452BB2}" type="pres">
      <dgm:prSet presAssocID="{C48FC9C7-9D39-4D37-9C09-1B8F579D01B1}" presName="sibTrans" presStyleCnt="0"/>
      <dgm:spPr/>
    </dgm:pt>
    <dgm:pt modelId="{7CEB77CF-4269-409D-9DFE-F5B3ECD0DD2A}" type="pres">
      <dgm:prSet presAssocID="{5D71620F-C6BC-4AC9-9F79-904AF01F9B72}" presName="compNode" presStyleCnt="0"/>
      <dgm:spPr/>
    </dgm:pt>
    <dgm:pt modelId="{368E6AEE-32A2-4476-B97A-D4DFE092FE4E}" type="pres">
      <dgm:prSet presAssocID="{5D71620F-C6BC-4AC9-9F79-904AF01F9B72}" presName="bgRect" presStyleLbl="bgShp" presStyleIdx="2" presStyleCnt="3"/>
      <dgm:spPr/>
    </dgm:pt>
    <dgm:pt modelId="{DC632454-AB27-4526-B4E3-CF82CB327B27}" type="pres">
      <dgm:prSet presAssocID="{5D71620F-C6BC-4AC9-9F79-904AF01F9B7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Magnifying glass"/>
        </a:ext>
      </dgm:extLst>
    </dgm:pt>
    <dgm:pt modelId="{B1AF9BFE-F885-498D-B931-5EDA87484392}" type="pres">
      <dgm:prSet presAssocID="{5D71620F-C6BC-4AC9-9F79-904AF01F9B72}" presName="spaceRect" presStyleCnt="0"/>
      <dgm:spPr/>
    </dgm:pt>
    <dgm:pt modelId="{EF96B9E3-4873-4B0A-B4AC-B822E65CADA2}" type="pres">
      <dgm:prSet presAssocID="{5D71620F-C6BC-4AC9-9F79-904AF01F9B72}" presName="parTx" presStyleLbl="revTx" presStyleIdx="2" presStyleCnt="3">
        <dgm:presLayoutVars>
          <dgm:chMax val="0"/>
          <dgm:chPref val="0"/>
        </dgm:presLayoutVars>
      </dgm:prSet>
      <dgm:spPr/>
      <dgm:t>
        <a:bodyPr/>
        <a:lstStyle/>
        <a:p>
          <a:endParaRPr lang="tr-TR"/>
        </a:p>
      </dgm:t>
    </dgm:pt>
  </dgm:ptLst>
  <dgm:cxnLst>
    <dgm:cxn modelId="{620EA0C7-1DE6-4968-9CE3-FA0A27DC0224}" srcId="{426CE3E7-235A-4883-89B6-85958701F7C9}" destId="{4C2E4651-6DEA-446A-852D-C7E4B2F4EC78}" srcOrd="1" destOrd="0" parTransId="{F6F5A09A-0F09-44FC-8B22-21B583721BFD}" sibTransId="{C48FC9C7-9D39-4D37-9C09-1B8F579D01B1}"/>
    <dgm:cxn modelId="{F496FDF0-C559-489F-9123-90C8DB693574}" srcId="{426CE3E7-235A-4883-89B6-85958701F7C9}" destId="{5D71620F-C6BC-4AC9-9F79-904AF01F9B72}" srcOrd="2" destOrd="0" parTransId="{A032D088-1E2E-416F-8B6E-56B325DD376A}" sibTransId="{2863057E-D499-400D-83DA-E1C578F59964}"/>
    <dgm:cxn modelId="{A0ECA95B-878D-485D-B4BD-D5E720753AA6}" type="presOf" srcId="{1F456BEF-6D19-4DF3-BFFD-CF5DF6181873}" destId="{42CA339D-9CC3-4DF0-930C-CAC77E029FC6}" srcOrd="0" destOrd="0" presId="urn:microsoft.com/office/officeart/2018/2/layout/IconVerticalSolidList"/>
    <dgm:cxn modelId="{05C882FC-5D17-40CF-8F8D-277BEB3A0487}" srcId="{426CE3E7-235A-4883-89B6-85958701F7C9}" destId="{1F456BEF-6D19-4DF3-BFFD-CF5DF6181873}" srcOrd="0" destOrd="0" parTransId="{97CB77D7-F23B-4314-B4EF-3E0C055E0607}" sibTransId="{DD24D496-3C8C-406D-A267-17C754059EEE}"/>
    <dgm:cxn modelId="{F13300A0-B7D5-4252-8761-6A3130C1903F}" type="presOf" srcId="{4C2E4651-6DEA-446A-852D-C7E4B2F4EC78}" destId="{C1C4F1DF-3333-43B5-974D-22B60A65B36B}" srcOrd="0" destOrd="0" presId="urn:microsoft.com/office/officeart/2018/2/layout/IconVerticalSolidList"/>
    <dgm:cxn modelId="{8021E7E0-302B-4F2D-B260-D9F9E174383B}" type="presOf" srcId="{5D71620F-C6BC-4AC9-9F79-904AF01F9B72}" destId="{EF96B9E3-4873-4B0A-B4AC-B822E65CADA2}" srcOrd="0" destOrd="0" presId="urn:microsoft.com/office/officeart/2018/2/layout/IconVerticalSolidList"/>
    <dgm:cxn modelId="{D29C50B6-97F0-4984-90AD-DF5A581F43CC}" type="presOf" srcId="{426CE3E7-235A-4883-89B6-85958701F7C9}" destId="{B81CFCE5-6E61-487A-8F94-0C7642A78189}" srcOrd="0" destOrd="0" presId="urn:microsoft.com/office/officeart/2018/2/layout/IconVerticalSolidList"/>
    <dgm:cxn modelId="{247FF582-69CA-45C6-AFD9-4B625ECFCF78}" type="presParOf" srcId="{B81CFCE5-6E61-487A-8F94-0C7642A78189}" destId="{0ED3D5DA-6A98-4D3D-AE0A-4949CF6D7BEC}" srcOrd="0" destOrd="0" presId="urn:microsoft.com/office/officeart/2018/2/layout/IconVerticalSolidList"/>
    <dgm:cxn modelId="{A58EEC09-25F9-4924-A3F1-1060EA37D7BF}" type="presParOf" srcId="{0ED3D5DA-6A98-4D3D-AE0A-4949CF6D7BEC}" destId="{D35C124A-A86F-4B2C-B24A-904244B90B21}" srcOrd="0" destOrd="0" presId="urn:microsoft.com/office/officeart/2018/2/layout/IconVerticalSolidList"/>
    <dgm:cxn modelId="{61E707F6-DB69-47D7-8A40-9478D6E8AB9E}" type="presParOf" srcId="{0ED3D5DA-6A98-4D3D-AE0A-4949CF6D7BEC}" destId="{4366BD43-0034-4402-9513-E451F4256C14}" srcOrd="1" destOrd="0" presId="urn:microsoft.com/office/officeart/2018/2/layout/IconVerticalSolidList"/>
    <dgm:cxn modelId="{A43E882B-8182-4F52-9CDE-A986F89051E5}" type="presParOf" srcId="{0ED3D5DA-6A98-4D3D-AE0A-4949CF6D7BEC}" destId="{DB30C648-BF1F-46E0-ACE1-2E58FDC5A0E3}" srcOrd="2" destOrd="0" presId="urn:microsoft.com/office/officeart/2018/2/layout/IconVerticalSolidList"/>
    <dgm:cxn modelId="{337D5FE9-1A57-4F9F-8B85-721BD0D78026}" type="presParOf" srcId="{0ED3D5DA-6A98-4D3D-AE0A-4949CF6D7BEC}" destId="{42CA339D-9CC3-4DF0-930C-CAC77E029FC6}" srcOrd="3" destOrd="0" presId="urn:microsoft.com/office/officeart/2018/2/layout/IconVerticalSolidList"/>
    <dgm:cxn modelId="{3BB8ED00-084C-4A4D-919D-9FB56FB0DDE1}" type="presParOf" srcId="{B81CFCE5-6E61-487A-8F94-0C7642A78189}" destId="{5C97B83A-B7B0-482E-ABF0-65D1CC49B711}" srcOrd="1" destOrd="0" presId="urn:microsoft.com/office/officeart/2018/2/layout/IconVerticalSolidList"/>
    <dgm:cxn modelId="{2F51FAA2-E02F-4F37-8D08-24AC2D569296}" type="presParOf" srcId="{B81CFCE5-6E61-487A-8F94-0C7642A78189}" destId="{4F97154D-6B65-4A57-A88F-10CF4B853689}" srcOrd="2" destOrd="0" presId="urn:microsoft.com/office/officeart/2018/2/layout/IconVerticalSolidList"/>
    <dgm:cxn modelId="{CBD010D6-E46D-46B4-8A54-F972F1AE216D}" type="presParOf" srcId="{4F97154D-6B65-4A57-A88F-10CF4B853689}" destId="{205DBD2F-973E-4EDB-90E1-7499C37198C3}" srcOrd="0" destOrd="0" presId="urn:microsoft.com/office/officeart/2018/2/layout/IconVerticalSolidList"/>
    <dgm:cxn modelId="{D7D40826-B3EE-413E-BB93-5BA1B5CCD795}" type="presParOf" srcId="{4F97154D-6B65-4A57-A88F-10CF4B853689}" destId="{9FD50A0B-1FE1-46B8-A944-F3D7CC67CA21}" srcOrd="1" destOrd="0" presId="urn:microsoft.com/office/officeart/2018/2/layout/IconVerticalSolidList"/>
    <dgm:cxn modelId="{A0E7716C-AB40-4699-87F4-5DB0C5EB41FA}" type="presParOf" srcId="{4F97154D-6B65-4A57-A88F-10CF4B853689}" destId="{34D0AB46-9AC6-4F11-A61E-A05F79A19879}" srcOrd="2" destOrd="0" presId="urn:microsoft.com/office/officeart/2018/2/layout/IconVerticalSolidList"/>
    <dgm:cxn modelId="{1F56052B-BA8C-4630-92EF-DAC853A9F270}" type="presParOf" srcId="{4F97154D-6B65-4A57-A88F-10CF4B853689}" destId="{C1C4F1DF-3333-43B5-974D-22B60A65B36B}" srcOrd="3" destOrd="0" presId="urn:microsoft.com/office/officeart/2018/2/layout/IconVerticalSolidList"/>
    <dgm:cxn modelId="{2D548E40-BA6B-40A6-BE39-66FF304B5E62}" type="presParOf" srcId="{B81CFCE5-6E61-487A-8F94-0C7642A78189}" destId="{3B8C4EC8-F94C-4BF2-8F65-3999BE452BB2}" srcOrd="3" destOrd="0" presId="urn:microsoft.com/office/officeart/2018/2/layout/IconVerticalSolidList"/>
    <dgm:cxn modelId="{D66418E1-A718-4C15-BA59-DDFA089BC121}" type="presParOf" srcId="{B81CFCE5-6E61-487A-8F94-0C7642A78189}" destId="{7CEB77CF-4269-409D-9DFE-F5B3ECD0DD2A}" srcOrd="4" destOrd="0" presId="urn:microsoft.com/office/officeart/2018/2/layout/IconVerticalSolidList"/>
    <dgm:cxn modelId="{EB784027-1062-486E-8335-75C95A6243B1}" type="presParOf" srcId="{7CEB77CF-4269-409D-9DFE-F5B3ECD0DD2A}" destId="{368E6AEE-32A2-4476-B97A-D4DFE092FE4E}" srcOrd="0" destOrd="0" presId="urn:microsoft.com/office/officeart/2018/2/layout/IconVerticalSolidList"/>
    <dgm:cxn modelId="{1DEE096B-25A3-41EF-82A0-E8E770042BA9}" type="presParOf" srcId="{7CEB77CF-4269-409D-9DFE-F5B3ECD0DD2A}" destId="{DC632454-AB27-4526-B4E3-CF82CB327B27}" srcOrd="1" destOrd="0" presId="urn:microsoft.com/office/officeart/2018/2/layout/IconVerticalSolidList"/>
    <dgm:cxn modelId="{4408F538-CD8F-45D6-978D-872CCFEB7E74}" type="presParOf" srcId="{7CEB77CF-4269-409D-9DFE-F5B3ECD0DD2A}" destId="{B1AF9BFE-F885-498D-B931-5EDA87484392}" srcOrd="2" destOrd="0" presId="urn:microsoft.com/office/officeart/2018/2/layout/IconVerticalSolidList"/>
    <dgm:cxn modelId="{C2A67EAA-5254-49F9-B258-9D6062658E23}" type="presParOf" srcId="{7CEB77CF-4269-409D-9DFE-F5B3ECD0DD2A}" destId="{EF96B9E3-4873-4B0A-B4AC-B822E65CADA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313105-2681-4269-AA65-D0232108E45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7E61708-CDB1-4E67-89A7-CF2756D5C2AC}">
      <dgm:prSet/>
      <dgm:spPr/>
      <dgm:t>
        <a:bodyPr/>
        <a:lstStyle/>
        <a:p>
          <a:r>
            <a:rPr lang="tr-TR" dirty="0"/>
            <a:t>1) Sağlık hizmeti uygulamalarıyla ilgili konular</a:t>
          </a:r>
          <a:endParaRPr lang="en-US" dirty="0"/>
        </a:p>
      </dgm:t>
    </dgm:pt>
    <dgm:pt modelId="{FA76DE3D-9D42-41F0-B6AA-FBF4454E2ED7}" type="parTrans" cxnId="{57ADFC87-E50B-4EC9-90F0-52616FB50514}">
      <dgm:prSet/>
      <dgm:spPr/>
      <dgm:t>
        <a:bodyPr/>
        <a:lstStyle/>
        <a:p>
          <a:endParaRPr lang="en-US"/>
        </a:p>
      </dgm:t>
    </dgm:pt>
    <dgm:pt modelId="{7DB4E921-0374-45F5-A3C2-40CAE65C415B}" type="sibTrans" cxnId="{57ADFC87-E50B-4EC9-90F0-52616FB50514}">
      <dgm:prSet/>
      <dgm:spPr/>
      <dgm:t>
        <a:bodyPr/>
        <a:lstStyle/>
        <a:p>
          <a:endParaRPr lang="en-US"/>
        </a:p>
      </dgm:t>
    </dgm:pt>
    <dgm:pt modelId="{C086AD79-86C7-4A3B-8FAF-0B1B966A4ECD}">
      <dgm:prSet/>
      <dgm:spPr/>
      <dgm:t>
        <a:bodyPr/>
        <a:lstStyle/>
        <a:p>
          <a:r>
            <a:rPr lang="tr-TR" dirty="0"/>
            <a:t>2) İş ortamında sağlık hizmetlerinin sunulması.</a:t>
          </a:r>
          <a:endParaRPr lang="en-US" dirty="0"/>
        </a:p>
      </dgm:t>
    </dgm:pt>
    <dgm:pt modelId="{3A3A0C5D-F4A5-4F62-BFBC-93CCEF81D42B}" type="parTrans" cxnId="{650B1983-42EB-46DF-B47B-C3FF16FAEEE9}">
      <dgm:prSet/>
      <dgm:spPr/>
      <dgm:t>
        <a:bodyPr/>
        <a:lstStyle/>
        <a:p>
          <a:endParaRPr lang="en-US"/>
        </a:p>
      </dgm:t>
    </dgm:pt>
    <dgm:pt modelId="{70744D98-A470-4FA0-A520-27ADEE51E587}" type="sibTrans" cxnId="{650B1983-42EB-46DF-B47B-C3FF16FAEEE9}">
      <dgm:prSet/>
      <dgm:spPr/>
      <dgm:t>
        <a:bodyPr/>
        <a:lstStyle/>
        <a:p>
          <a:endParaRPr lang="en-US"/>
        </a:p>
      </dgm:t>
    </dgm:pt>
    <dgm:pt modelId="{35F56F6F-046E-412E-8EC9-67E6EF3ADFF6}" type="pres">
      <dgm:prSet presAssocID="{9E313105-2681-4269-AA65-D0232108E450}" presName="root" presStyleCnt="0">
        <dgm:presLayoutVars>
          <dgm:dir/>
          <dgm:resizeHandles val="exact"/>
        </dgm:presLayoutVars>
      </dgm:prSet>
      <dgm:spPr/>
      <dgm:t>
        <a:bodyPr/>
        <a:lstStyle/>
        <a:p>
          <a:endParaRPr lang="tr-TR"/>
        </a:p>
      </dgm:t>
    </dgm:pt>
    <dgm:pt modelId="{5DEB7CFC-0AD9-4C14-A07F-22959F24D059}" type="pres">
      <dgm:prSet presAssocID="{87E61708-CDB1-4E67-89A7-CF2756D5C2AC}" presName="compNode" presStyleCnt="0"/>
      <dgm:spPr/>
    </dgm:pt>
    <dgm:pt modelId="{828BE15B-271F-4901-897F-AEA8DF797077}" type="pres">
      <dgm:prSet presAssocID="{87E61708-CDB1-4E67-89A7-CF2756D5C2AC}" presName="bgRect" presStyleLbl="bgShp" presStyleIdx="0" presStyleCnt="2"/>
      <dgm:spPr/>
    </dgm:pt>
    <dgm:pt modelId="{805A5ABB-2CF2-413C-AC0C-BB7BD32BC304}" type="pres">
      <dgm:prSet presAssocID="{87E61708-CDB1-4E67-89A7-CF2756D5C2A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tetoskop"/>
        </a:ext>
      </dgm:extLst>
    </dgm:pt>
    <dgm:pt modelId="{506CB523-DCE0-437B-9515-8A3CC3A5FA09}" type="pres">
      <dgm:prSet presAssocID="{87E61708-CDB1-4E67-89A7-CF2756D5C2AC}" presName="spaceRect" presStyleCnt="0"/>
      <dgm:spPr/>
    </dgm:pt>
    <dgm:pt modelId="{FDD722DB-FFD7-4B7B-B089-102496AA2AF5}" type="pres">
      <dgm:prSet presAssocID="{87E61708-CDB1-4E67-89A7-CF2756D5C2AC}" presName="parTx" presStyleLbl="revTx" presStyleIdx="0" presStyleCnt="2">
        <dgm:presLayoutVars>
          <dgm:chMax val="0"/>
          <dgm:chPref val="0"/>
        </dgm:presLayoutVars>
      </dgm:prSet>
      <dgm:spPr/>
      <dgm:t>
        <a:bodyPr/>
        <a:lstStyle/>
        <a:p>
          <a:endParaRPr lang="tr-TR"/>
        </a:p>
      </dgm:t>
    </dgm:pt>
    <dgm:pt modelId="{16356E39-A49A-419A-8BC9-897A9F61553B}" type="pres">
      <dgm:prSet presAssocID="{7DB4E921-0374-45F5-A3C2-40CAE65C415B}" presName="sibTrans" presStyleCnt="0"/>
      <dgm:spPr/>
    </dgm:pt>
    <dgm:pt modelId="{62858275-EAA0-4384-A1A9-0326DBA7704B}" type="pres">
      <dgm:prSet presAssocID="{C086AD79-86C7-4A3B-8FAF-0B1B966A4ECD}" presName="compNode" presStyleCnt="0"/>
      <dgm:spPr/>
    </dgm:pt>
    <dgm:pt modelId="{C0A5CDB0-87A1-436F-83F9-EC4622465414}" type="pres">
      <dgm:prSet presAssocID="{C086AD79-86C7-4A3B-8FAF-0B1B966A4ECD}" presName="bgRect" presStyleLbl="bgShp" presStyleIdx="1" presStyleCnt="2"/>
      <dgm:spPr/>
    </dgm:pt>
    <dgm:pt modelId="{50A69332-1EDE-4777-BA95-D5B1AA336EA6}" type="pres">
      <dgm:prSet presAssocID="{C086AD79-86C7-4A3B-8FAF-0B1B966A4EC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edikal"/>
        </a:ext>
      </dgm:extLst>
    </dgm:pt>
    <dgm:pt modelId="{6FDF749E-5610-4A2E-8EC7-F89D7023EB56}" type="pres">
      <dgm:prSet presAssocID="{C086AD79-86C7-4A3B-8FAF-0B1B966A4ECD}" presName="spaceRect" presStyleCnt="0"/>
      <dgm:spPr/>
    </dgm:pt>
    <dgm:pt modelId="{B1F7BCAB-FE28-4671-A973-52133CF20A5F}" type="pres">
      <dgm:prSet presAssocID="{C086AD79-86C7-4A3B-8FAF-0B1B966A4ECD}" presName="parTx" presStyleLbl="revTx" presStyleIdx="1" presStyleCnt="2">
        <dgm:presLayoutVars>
          <dgm:chMax val="0"/>
          <dgm:chPref val="0"/>
        </dgm:presLayoutVars>
      </dgm:prSet>
      <dgm:spPr/>
      <dgm:t>
        <a:bodyPr/>
        <a:lstStyle/>
        <a:p>
          <a:endParaRPr lang="tr-TR"/>
        </a:p>
      </dgm:t>
    </dgm:pt>
  </dgm:ptLst>
  <dgm:cxnLst>
    <dgm:cxn modelId="{B0ED7858-21DE-413F-A5E9-8B92D4516E79}" type="presOf" srcId="{C086AD79-86C7-4A3B-8FAF-0B1B966A4ECD}" destId="{B1F7BCAB-FE28-4671-A973-52133CF20A5F}" srcOrd="0" destOrd="0" presId="urn:microsoft.com/office/officeart/2018/2/layout/IconVerticalSolidList"/>
    <dgm:cxn modelId="{2ECEC5C8-BCF4-4460-B033-1D050CD793EE}" type="presOf" srcId="{9E313105-2681-4269-AA65-D0232108E450}" destId="{35F56F6F-046E-412E-8EC9-67E6EF3ADFF6}" srcOrd="0" destOrd="0" presId="urn:microsoft.com/office/officeart/2018/2/layout/IconVerticalSolidList"/>
    <dgm:cxn modelId="{57ADFC87-E50B-4EC9-90F0-52616FB50514}" srcId="{9E313105-2681-4269-AA65-D0232108E450}" destId="{87E61708-CDB1-4E67-89A7-CF2756D5C2AC}" srcOrd="0" destOrd="0" parTransId="{FA76DE3D-9D42-41F0-B6AA-FBF4454E2ED7}" sibTransId="{7DB4E921-0374-45F5-A3C2-40CAE65C415B}"/>
    <dgm:cxn modelId="{650B1983-42EB-46DF-B47B-C3FF16FAEEE9}" srcId="{9E313105-2681-4269-AA65-D0232108E450}" destId="{C086AD79-86C7-4A3B-8FAF-0B1B966A4ECD}" srcOrd="1" destOrd="0" parTransId="{3A3A0C5D-F4A5-4F62-BFBC-93CCEF81D42B}" sibTransId="{70744D98-A470-4FA0-A520-27ADEE51E587}"/>
    <dgm:cxn modelId="{EB97C8AD-B387-4EBC-922E-5C08CCFDFD71}" type="presOf" srcId="{87E61708-CDB1-4E67-89A7-CF2756D5C2AC}" destId="{FDD722DB-FFD7-4B7B-B089-102496AA2AF5}" srcOrd="0" destOrd="0" presId="urn:microsoft.com/office/officeart/2018/2/layout/IconVerticalSolidList"/>
    <dgm:cxn modelId="{9F03A17D-F0CF-4A64-A6DC-84562D8DC90E}" type="presParOf" srcId="{35F56F6F-046E-412E-8EC9-67E6EF3ADFF6}" destId="{5DEB7CFC-0AD9-4C14-A07F-22959F24D059}" srcOrd="0" destOrd="0" presId="urn:microsoft.com/office/officeart/2018/2/layout/IconVerticalSolidList"/>
    <dgm:cxn modelId="{29A187F5-C5BA-4664-9DC6-1234B0F0566E}" type="presParOf" srcId="{5DEB7CFC-0AD9-4C14-A07F-22959F24D059}" destId="{828BE15B-271F-4901-897F-AEA8DF797077}" srcOrd="0" destOrd="0" presId="urn:microsoft.com/office/officeart/2018/2/layout/IconVerticalSolidList"/>
    <dgm:cxn modelId="{0BA78211-77DC-4548-80D6-7BD7E6AEE215}" type="presParOf" srcId="{5DEB7CFC-0AD9-4C14-A07F-22959F24D059}" destId="{805A5ABB-2CF2-413C-AC0C-BB7BD32BC304}" srcOrd="1" destOrd="0" presId="urn:microsoft.com/office/officeart/2018/2/layout/IconVerticalSolidList"/>
    <dgm:cxn modelId="{EAB53A27-8342-4C98-BB37-AC6C0A17F356}" type="presParOf" srcId="{5DEB7CFC-0AD9-4C14-A07F-22959F24D059}" destId="{506CB523-DCE0-437B-9515-8A3CC3A5FA09}" srcOrd="2" destOrd="0" presId="urn:microsoft.com/office/officeart/2018/2/layout/IconVerticalSolidList"/>
    <dgm:cxn modelId="{6B5AC848-FB56-4B4D-AE3D-6D4EF10F207E}" type="presParOf" srcId="{5DEB7CFC-0AD9-4C14-A07F-22959F24D059}" destId="{FDD722DB-FFD7-4B7B-B089-102496AA2AF5}" srcOrd="3" destOrd="0" presId="urn:microsoft.com/office/officeart/2018/2/layout/IconVerticalSolidList"/>
    <dgm:cxn modelId="{4E316A37-A8BA-48C2-9E1A-21124A9A9D27}" type="presParOf" srcId="{35F56F6F-046E-412E-8EC9-67E6EF3ADFF6}" destId="{16356E39-A49A-419A-8BC9-897A9F61553B}" srcOrd="1" destOrd="0" presId="urn:microsoft.com/office/officeart/2018/2/layout/IconVerticalSolidList"/>
    <dgm:cxn modelId="{B29A815E-F2B2-4E17-BE95-713C65265E04}" type="presParOf" srcId="{35F56F6F-046E-412E-8EC9-67E6EF3ADFF6}" destId="{62858275-EAA0-4384-A1A9-0326DBA7704B}" srcOrd="2" destOrd="0" presId="urn:microsoft.com/office/officeart/2018/2/layout/IconVerticalSolidList"/>
    <dgm:cxn modelId="{8CB63BE8-94DC-4269-ABB9-58A3D58B86D2}" type="presParOf" srcId="{62858275-EAA0-4384-A1A9-0326DBA7704B}" destId="{C0A5CDB0-87A1-436F-83F9-EC4622465414}" srcOrd="0" destOrd="0" presId="urn:microsoft.com/office/officeart/2018/2/layout/IconVerticalSolidList"/>
    <dgm:cxn modelId="{699CF0DB-6486-4A8A-A279-EB23A24BC2AB}" type="presParOf" srcId="{62858275-EAA0-4384-A1A9-0326DBA7704B}" destId="{50A69332-1EDE-4777-BA95-D5B1AA336EA6}" srcOrd="1" destOrd="0" presId="urn:microsoft.com/office/officeart/2018/2/layout/IconVerticalSolidList"/>
    <dgm:cxn modelId="{00ABD3A9-C687-4BCD-9F7C-7CDFDA4A724D}" type="presParOf" srcId="{62858275-EAA0-4384-A1A9-0326DBA7704B}" destId="{6FDF749E-5610-4A2E-8EC7-F89D7023EB56}" srcOrd="2" destOrd="0" presId="urn:microsoft.com/office/officeart/2018/2/layout/IconVerticalSolidList"/>
    <dgm:cxn modelId="{049CB1B3-7ECF-4721-97B7-CCC612FB6677}" type="presParOf" srcId="{62858275-EAA0-4384-A1A9-0326DBA7704B}" destId="{B1F7BCAB-FE28-4671-A973-52133CF20A5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DA89C-D176-47AF-8CBE-CE62B38829AF}">
      <dsp:nvSpPr>
        <dsp:cNvPr id="0" name=""/>
        <dsp:cNvSpPr/>
      </dsp:nvSpPr>
      <dsp:spPr>
        <a:xfrm>
          <a:off x="0" y="499"/>
          <a:ext cx="9618133" cy="1169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A10A72-0A37-43A8-B1D8-94923994E021}">
      <dsp:nvSpPr>
        <dsp:cNvPr id="0" name=""/>
        <dsp:cNvSpPr/>
      </dsp:nvSpPr>
      <dsp:spPr>
        <a:xfrm>
          <a:off x="353707" y="263587"/>
          <a:ext cx="643104" cy="643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B53E6D1-53A8-4BB2-83D5-523FB5ADF475}">
      <dsp:nvSpPr>
        <dsp:cNvPr id="0" name=""/>
        <dsp:cNvSpPr/>
      </dsp:nvSpPr>
      <dsp:spPr>
        <a:xfrm>
          <a:off x="1350519" y="499"/>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lvl="0" algn="l" defTabSz="755650">
            <a:lnSpc>
              <a:spcPct val="90000"/>
            </a:lnSpc>
            <a:spcBef>
              <a:spcPct val="0"/>
            </a:spcBef>
            <a:spcAft>
              <a:spcPct val="35000"/>
            </a:spcAft>
          </a:pPr>
          <a:r>
            <a:rPr lang="tr-TR" sz="1700" kern="1200"/>
            <a:t>Bu makale, dünyadaki etik konularla ilgili uluslararası yayınlanmış söylemlere eleştirel bir genel bakış sunmaya çalışmaktadır.</a:t>
          </a:r>
          <a:endParaRPr lang="en-US" sz="1700" kern="1200"/>
        </a:p>
      </dsp:txBody>
      <dsp:txXfrm>
        <a:off x="1350519" y="499"/>
        <a:ext cx="8267613" cy="1169280"/>
      </dsp:txXfrm>
    </dsp:sp>
    <dsp:sp modelId="{69D2E30F-3C14-4159-A8ED-09537983CAB4}">
      <dsp:nvSpPr>
        <dsp:cNvPr id="0" name=""/>
        <dsp:cNvSpPr/>
      </dsp:nvSpPr>
      <dsp:spPr>
        <a:xfrm>
          <a:off x="0" y="1462100"/>
          <a:ext cx="9618133" cy="1169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722983-C0EB-4A5C-AC9B-E788224E6BD3}">
      <dsp:nvSpPr>
        <dsp:cNvPr id="0" name=""/>
        <dsp:cNvSpPr/>
      </dsp:nvSpPr>
      <dsp:spPr>
        <a:xfrm>
          <a:off x="353707" y="1725188"/>
          <a:ext cx="643104" cy="643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6A0CBB-0E73-4D07-9A19-04997BDA9EB7}">
      <dsp:nvSpPr>
        <dsp:cNvPr id="0" name=""/>
        <dsp:cNvSpPr/>
      </dsp:nvSpPr>
      <dsp:spPr>
        <a:xfrm>
          <a:off x="1350519" y="1462100"/>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lvl="0" algn="l" defTabSz="755650">
            <a:lnSpc>
              <a:spcPct val="90000"/>
            </a:lnSpc>
            <a:spcBef>
              <a:spcPct val="0"/>
            </a:spcBef>
            <a:spcAft>
              <a:spcPct val="35000"/>
            </a:spcAft>
          </a:pPr>
          <a:r>
            <a:rPr lang="tr-TR" sz="1700" kern="1200"/>
            <a:t>1990'dan 2002'ye kadar eczacılıkta özellikle etiği ele alan çok az araştırma literatürü vardır.</a:t>
          </a:r>
          <a:endParaRPr lang="en-US" sz="1700" kern="1200"/>
        </a:p>
      </dsp:txBody>
      <dsp:txXfrm>
        <a:off x="1350519" y="1462100"/>
        <a:ext cx="8267613" cy="1169280"/>
      </dsp:txXfrm>
    </dsp:sp>
    <dsp:sp modelId="{3B10A7DF-9070-47B5-BC17-9C131E34B250}">
      <dsp:nvSpPr>
        <dsp:cNvPr id="0" name=""/>
        <dsp:cNvSpPr/>
      </dsp:nvSpPr>
      <dsp:spPr>
        <a:xfrm>
          <a:off x="0" y="2923701"/>
          <a:ext cx="9618133" cy="11692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80DDD0-A99F-49B8-8DB4-8C356D19E34F}">
      <dsp:nvSpPr>
        <dsp:cNvPr id="0" name=""/>
        <dsp:cNvSpPr/>
      </dsp:nvSpPr>
      <dsp:spPr>
        <a:xfrm>
          <a:off x="353707" y="3186789"/>
          <a:ext cx="643104" cy="643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2342F0-0BF3-468E-8715-551DD93847EA}">
      <dsp:nvSpPr>
        <dsp:cNvPr id="0" name=""/>
        <dsp:cNvSpPr/>
      </dsp:nvSpPr>
      <dsp:spPr>
        <a:xfrm>
          <a:off x="1350519" y="2923701"/>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lvl="0" algn="l" defTabSz="755650">
            <a:lnSpc>
              <a:spcPct val="90000"/>
            </a:lnSpc>
            <a:spcBef>
              <a:spcPct val="0"/>
            </a:spcBef>
            <a:spcAft>
              <a:spcPct val="35000"/>
            </a:spcAft>
          </a:pPr>
          <a:r>
            <a:rPr lang="tr-TR" sz="1700" kern="1200" dirty="0"/>
            <a:t>Neredeyse hiçbiri eczacılık etiği için temel felsefi konulara veya değerlere değinmez ve eczane etiği için özel bir dergi yoktur.  Ancak bu, eczacılık ve etiğin birbirine yabancı olduğu anlamına gelmemelidir; sadece bu tür konular yayınlanmış eczacılık literatüründe sıklıkla incelenmez. </a:t>
          </a:r>
          <a:endParaRPr lang="en-US" sz="1700" kern="1200" dirty="0"/>
        </a:p>
      </dsp:txBody>
      <dsp:txXfrm>
        <a:off x="1350519" y="2923701"/>
        <a:ext cx="8267613" cy="1169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C124A-A86F-4B2C-B24A-904244B90B21}">
      <dsp:nvSpPr>
        <dsp:cNvPr id="0" name=""/>
        <dsp:cNvSpPr/>
      </dsp:nvSpPr>
      <dsp:spPr>
        <a:xfrm>
          <a:off x="0" y="499"/>
          <a:ext cx="9618133" cy="1169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66BD43-0034-4402-9513-E451F4256C14}">
      <dsp:nvSpPr>
        <dsp:cNvPr id="0" name=""/>
        <dsp:cNvSpPr/>
      </dsp:nvSpPr>
      <dsp:spPr>
        <a:xfrm>
          <a:off x="353707" y="263587"/>
          <a:ext cx="643104" cy="643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CA339D-9CC3-4DF0-930C-CAC77E029FC6}">
      <dsp:nvSpPr>
        <dsp:cNvPr id="0" name=""/>
        <dsp:cNvSpPr/>
      </dsp:nvSpPr>
      <dsp:spPr>
        <a:xfrm>
          <a:off x="1350519" y="499"/>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lvl="0" algn="l" defTabSz="755650">
            <a:lnSpc>
              <a:spcPct val="90000"/>
            </a:lnSpc>
            <a:spcBef>
              <a:spcPct val="0"/>
            </a:spcBef>
            <a:spcAft>
              <a:spcPct val="35000"/>
            </a:spcAft>
          </a:pPr>
          <a:r>
            <a:rPr lang="tr-TR" sz="1700" kern="1200"/>
            <a:t>İnceleme, eczacılık etiğindeki bilgi tabanının sistematik hale getirilmesine ve bütünleştirilmesine ihtiyaç olduğunu göstermektedir.</a:t>
          </a:r>
          <a:endParaRPr lang="en-US" sz="1700" kern="1200"/>
        </a:p>
      </dsp:txBody>
      <dsp:txXfrm>
        <a:off x="1350519" y="499"/>
        <a:ext cx="8267613" cy="1169280"/>
      </dsp:txXfrm>
    </dsp:sp>
    <dsp:sp modelId="{205DBD2F-973E-4EDB-90E1-7499C37198C3}">
      <dsp:nvSpPr>
        <dsp:cNvPr id="0" name=""/>
        <dsp:cNvSpPr/>
      </dsp:nvSpPr>
      <dsp:spPr>
        <a:xfrm>
          <a:off x="0" y="1462100"/>
          <a:ext cx="9618133" cy="1169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D50A0B-1FE1-46B8-A944-F3D7CC67CA21}">
      <dsp:nvSpPr>
        <dsp:cNvPr id="0" name=""/>
        <dsp:cNvSpPr/>
      </dsp:nvSpPr>
      <dsp:spPr>
        <a:xfrm>
          <a:off x="353707" y="1725188"/>
          <a:ext cx="643104" cy="643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C4F1DF-3333-43B5-974D-22B60A65B36B}">
      <dsp:nvSpPr>
        <dsp:cNvPr id="0" name=""/>
        <dsp:cNvSpPr/>
      </dsp:nvSpPr>
      <dsp:spPr>
        <a:xfrm>
          <a:off x="1350519" y="1462100"/>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lvl="0" algn="l" defTabSz="755650">
            <a:lnSpc>
              <a:spcPct val="90000"/>
            </a:lnSpc>
            <a:spcBef>
              <a:spcPct val="0"/>
            </a:spcBef>
            <a:spcAft>
              <a:spcPct val="35000"/>
            </a:spcAft>
          </a:pPr>
          <a:r>
            <a:rPr lang="tr-TR" sz="1700" kern="1200"/>
            <a:t>“Etik yeterliliği” değerlendirmek önemlidir; eczacılarda bu yetkinliğin nasıl geliştirileceği ve güncelleneceği ve özellikle kurumsal değerlerin ve ödül sistemlerinin faaliyette olduğu iş ortamının nasıl olduğu, etik yeterliliği etkiler.</a:t>
          </a:r>
          <a:endParaRPr lang="en-US" sz="1700" kern="1200"/>
        </a:p>
      </dsp:txBody>
      <dsp:txXfrm>
        <a:off x="1350519" y="1462100"/>
        <a:ext cx="8267613" cy="1169280"/>
      </dsp:txXfrm>
    </dsp:sp>
    <dsp:sp modelId="{368E6AEE-32A2-4476-B97A-D4DFE092FE4E}">
      <dsp:nvSpPr>
        <dsp:cNvPr id="0" name=""/>
        <dsp:cNvSpPr/>
      </dsp:nvSpPr>
      <dsp:spPr>
        <a:xfrm>
          <a:off x="0" y="2923701"/>
          <a:ext cx="9618133" cy="11692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632454-AB27-4526-B4E3-CF82CB327B27}">
      <dsp:nvSpPr>
        <dsp:cNvPr id="0" name=""/>
        <dsp:cNvSpPr/>
      </dsp:nvSpPr>
      <dsp:spPr>
        <a:xfrm>
          <a:off x="353707" y="3186789"/>
          <a:ext cx="643104" cy="643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F96B9E3-4873-4B0A-B4AC-B822E65CADA2}">
      <dsp:nvSpPr>
        <dsp:cNvPr id="0" name=""/>
        <dsp:cNvSpPr/>
      </dsp:nvSpPr>
      <dsp:spPr>
        <a:xfrm>
          <a:off x="1350519" y="2923701"/>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lvl="0" algn="l" defTabSz="755650">
            <a:lnSpc>
              <a:spcPct val="90000"/>
            </a:lnSpc>
            <a:spcBef>
              <a:spcPct val="0"/>
            </a:spcBef>
            <a:spcAft>
              <a:spcPct val="35000"/>
            </a:spcAft>
          </a:pPr>
          <a:r>
            <a:rPr lang="tr-TR" sz="1700" kern="1200" dirty="0"/>
            <a:t>Buna ek olarak, eczacılık uygulamalarındaki genel araştırmalar, üstlenilen projelerin gündeme getirdiği etik konulara ilişkin daha fazla farkındalık ve araştırmadan yararlanılabilir.</a:t>
          </a:r>
          <a:endParaRPr lang="en-US" sz="1700" kern="1200" dirty="0"/>
        </a:p>
      </dsp:txBody>
      <dsp:txXfrm>
        <a:off x="1350519" y="2923701"/>
        <a:ext cx="8267613" cy="1169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BE15B-271F-4901-897F-AEA8DF797077}">
      <dsp:nvSpPr>
        <dsp:cNvPr id="0" name=""/>
        <dsp:cNvSpPr/>
      </dsp:nvSpPr>
      <dsp:spPr>
        <a:xfrm>
          <a:off x="0" y="809181"/>
          <a:ext cx="6628804" cy="14938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5A5ABB-2CF2-413C-AC0C-BB7BD32BC304}">
      <dsp:nvSpPr>
        <dsp:cNvPr id="0" name=""/>
        <dsp:cNvSpPr/>
      </dsp:nvSpPr>
      <dsp:spPr>
        <a:xfrm>
          <a:off x="451896" y="1145303"/>
          <a:ext cx="821630" cy="8216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D722DB-FFD7-4B7B-B089-102496AA2AF5}">
      <dsp:nvSpPr>
        <dsp:cNvPr id="0" name=""/>
        <dsp:cNvSpPr/>
      </dsp:nvSpPr>
      <dsp:spPr>
        <a:xfrm>
          <a:off x="1725424" y="809181"/>
          <a:ext cx="4903379" cy="149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02" tIns="158102" rIns="158102" bIns="158102" numCol="1" spcCol="1270" anchor="ctr" anchorCtr="0">
          <a:noAutofit/>
        </a:bodyPr>
        <a:lstStyle/>
        <a:p>
          <a:pPr lvl="0" algn="l" defTabSz="1111250">
            <a:lnSpc>
              <a:spcPct val="90000"/>
            </a:lnSpc>
            <a:spcBef>
              <a:spcPct val="0"/>
            </a:spcBef>
            <a:spcAft>
              <a:spcPct val="35000"/>
            </a:spcAft>
          </a:pPr>
          <a:r>
            <a:rPr lang="tr-TR" sz="2500" kern="1200" dirty="0"/>
            <a:t>1) Sağlık hizmeti uygulamalarıyla ilgili konular</a:t>
          </a:r>
          <a:endParaRPr lang="en-US" sz="2500" kern="1200" dirty="0"/>
        </a:p>
      </dsp:txBody>
      <dsp:txXfrm>
        <a:off x="1725424" y="809181"/>
        <a:ext cx="4903379" cy="1493874"/>
      </dsp:txXfrm>
    </dsp:sp>
    <dsp:sp modelId="{C0A5CDB0-87A1-436F-83F9-EC4622465414}">
      <dsp:nvSpPr>
        <dsp:cNvPr id="0" name=""/>
        <dsp:cNvSpPr/>
      </dsp:nvSpPr>
      <dsp:spPr>
        <a:xfrm>
          <a:off x="0" y="2676524"/>
          <a:ext cx="6628804" cy="14938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A69332-1EDE-4777-BA95-D5B1AA336EA6}">
      <dsp:nvSpPr>
        <dsp:cNvPr id="0" name=""/>
        <dsp:cNvSpPr/>
      </dsp:nvSpPr>
      <dsp:spPr>
        <a:xfrm>
          <a:off x="451896" y="3012646"/>
          <a:ext cx="821630" cy="8216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1F7BCAB-FE28-4671-A973-52133CF20A5F}">
      <dsp:nvSpPr>
        <dsp:cNvPr id="0" name=""/>
        <dsp:cNvSpPr/>
      </dsp:nvSpPr>
      <dsp:spPr>
        <a:xfrm>
          <a:off x="1725424" y="2676524"/>
          <a:ext cx="4903379" cy="149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02" tIns="158102" rIns="158102" bIns="158102" numCol="1" spcCol="1270" anchor="ctr" anchorCtr="0">
          <a:noAutofit/>
        </a:bodyPr>
        <a:lstStyle/>
        <a:p>
          <a:pPr lvl="0" algn="l" defTabSz="1111250">
            <a:lnSpc>
              <a:spcPct val="90000"/>
            </a:lnSpc>
            <a:spcBef>
              <a:spcPct val="0"/>
            </a:spcBef>
            <a:spcAft>
              <a:spcPct val="35000"/>
            </a:spcAft>
          </a:pPr>
          <a:r>
            <a:rPr lang="tr-TR" sz="2500" kern="1200" dirty="0"/>
            <a:t>2) İş ortamında sağlık hizmetlerinin sunulması.</a:t>
          </a:r>
          <a:endParaRPr lang="en-US" sz="2500" kern="1200" dirty="0"/>
        </a:p>
      </dsp:txBody>
      <dsp:txXfrm>
        <a:off x="1725424" y="2676524"/>
        <a:ext cx="4903379" cy="14938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8402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0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79091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0801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97296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2159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5109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184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5847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086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7127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5956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0502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4046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smtClean="0"/>
              <a:pPr/>
              <a:t>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271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smtClean="0"/>
              <a:pPr/>
              <a:t>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4948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1/9/2024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2446779"/>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ubmed.ncbi.nlm.nih.gov/32277402/" TargetMode="External"/><Relationship Id="rId2" Type="http://schemas.openxmlformats.org/officeDocument/2006/relationships/hyperlink" Target="https://www.sciencedirect.com/science/article/pii/S0277953603004660" TargetMode="External"/><Relationship Id="rId1" Type="http://schemas.openxmlformats.org/officeDocument/2006/relationships/slideLayout" Target="../slideLayouts/slideLayout2.xml"/><Relationship Id="rId4" Type="http://schemas.openxmlformats.org/officeDocument/2006/relationships/hyperlink" Target="https://pubmed.ncbi.nlm.nih.gov/3430158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88C9B83F-64CD-41C1-925F-A08801FFD0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1" name="Straight Connector 50">
              <a:extLst>
                <a:ext uri="{FF2B5EF4-FFF2-40B4-BE49-F238E27FC236}">
                  <a16:creationId xmlns:a16="http://schemas.microsoft.com/office/drawing/2014/main" id="{E1655065-0BD7-4422-BEC0-4401E99809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4DDD90AC-ABEC-4A76-9C9C-AD0A5F8FC7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id="{8DDFC9F4-3B45-402D-8AD7-60B3F08ED7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id="{E5763971-E3A3-45C6-9BA8-2E032C7A55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59">
              <a:extLst>
                <a:ext uri="{FF2B5EF4-FFF2-40B4-BE49-F238E27FC236}">
                  <a16:creationId xmlns:a16="http://schemas.microsoft.com/office/drawing/2014/main" id="{32752E94-0E01-4AF5-A43A-F2FAD8737C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Unvan 1"/>
          <p:cNvSpPr>
            <a:spLocks noGrp="1"/>
          </p:cNvSpPr>
          <p:nvPr>
            <p:ph type="title"/>
          </p:nvPr>
        </p:nvSpPr>
        <p:spPr>
          <a:xfrm>
            <a:off x="4863951" y="1572125"/>
            <a:ext cx="4410051" cy="4593783"/>
          </a:xfrm>
        </p:spPr>
        <p:txBody>
          <a:bodyPr vert="horz" lIns="91440" tIns="45720" rIns="91440" bIns="45720" rtlCol="0" anchor="b">
            <a:normAutofit/>
          </a:bodyPr>
          <a:lstStyle/>
          <a:p>
            <a:pPr algn="r">
              <a:lnSpc>
                <a:spcPct val="90000"/>
              </a:lnSpc>
            </a:pPr>
            <a:r>
              <a:rPr lang="en-US" sz="2600" dirty="0"/>
              <a:t/>
            </a:r>
            <a:br>
              <a:rPr lang="en-US" sz="2600" dirty="0"/>
            </a:br>
            <a:r>
              <a:rPr lang="en-US" sz="2600" dirty="0"/>
              <a:t>E</a:t>
            </a:r>
            <a:r>
              <a:rPr lang="tr-TR" sz="2600" dirty="0"/>
              <a:t>CZACILIK ETİĞİ</a:t>
            </a:r>
            <a:r>
              <a:rPr lang="en-US" sz="2600" dirty="0"/>
              <a:t> </a:t>
            </a:r>
            <a:br>
              <a:rPr lang="en-US" sz="2600" dirty="0"/>
            </a:br>
            <a:r>
              <a:rPr lang="en-US" sz="2600" dirty="0"/>
              <a:t/>
            </a:r>
            <a:br>
              <a:rPr lang="en-US" sz="2600" dirty="0"/>
            </a:br>
            <a:r>
              <a:rPr lang="en-US" sz="2600" dirty="0"/>
              <a:t>—</a:t>
            </a:r>
            <a:r>
              <a:rPr lang="en-US" sz="2600" dirty="0" err="1"/>
              <a:t>Uluslararası</a:t>
            </a:r>
            <a:r>
              <a:rPr lang="en-US" sz="2600" dirty="0"/>
              <a:t> </a:t>
            </a:r>
            <a:r>
              <a:rPr lang="en-US" sz="2600" dirty="0" err="1"/>
              <a:t>araştırma</a:t>
            </a:r>
            <a:r>
              <a:rPr lang="en-US" sz="2600" dirty="0"/>
              <a:t> </a:t>
            </a:r>
            <a:r>
              <a:rPr lang="en-US" sz="2600" dirty="0" err="1"/>
              <a:t>literatürü</a:t>
            </a:r>
            <a:r>
              <a:rPr lang="en-US" sz="2600" dirty="0"/>
              <a:t/>
            </a:r>
            <a:br>
              <a:rPr lang="en-US" sz="2600" dirty="0"/>
            </a:br>
            <a:r>
              <a:rPr lang="en-US" sz="2600" dirty="0"/>
              <a:t>                 (1990-2002)</a:t>
            </a:r>
            <a:r>
              <a:rPr lang="tr-TR" sz="2600" dirty="0"/>
              <a:t/>
            </a:r>
            <a:br>
              <a:rPr lang="tr-TR" sz="2600" dirty="0"/>
            </a:br>
            <a:r>
              <a:rPr lang="tr-TR" sz="2600" dirty="0"/>
              <a:t/>
            </a:r>
            <a:br>
              <a:rPr lang="tr-TR" sz="2600" dirty="0"/>
            </a:br>
            <a:r>
              <a:rPr lang="tr-TR" sz="2600" dirty="0"/>
              <a:t/>
            </a:r>
            <a:br>
              <a:rPr lang="tr-TR" sz="2600" dirty="0"/>
            </a:br>
            <a:r>
              <a:rPr lang="tr-TR" sz="2600" dirty="0"/>
              <a:t/>
            </a:r>
            <a:br>
              <a:rPr lang="tr-TR" sz="2600" dirty="0"/>
            </a:br>
            <a:r>
              <a:rPr lang="tr-TR" sz="2600" dirty="0"/>
              <a:t>Saliha ACAR 19030042</a:t>
            </a:r>
            <a:br>
              <a:rPr lang="tr-TR" sz="2600" dirty="0"/>
            </a:br>
            <a:r>
              <a:rPr lang="tr-TR" sz="2600" dirty="0"/>
              <a:t/>
            </a:r>
            <a:br>
              <a:rPr lang="tr-TR" sz="2600" dirty="0"/>
            </a:br>
            <a:r>
              <a:rPr lang="tr-TR" sz="2600" dirty="0"/>
              <a:t> </a:t>
            </a:r>
            <a:endParaRPr lang="en-US" sz="2600" dirty="0"/>
          </a:p>
        </p:txBody>
      </p:sp>
      <p:pic>
        <p:nvPicPr>
          <p:cNvPr id="45" name="Picture 5">
            <a:extLst>
              <a:ext uri="{FF2B5EF4-FFF2-40B4-BE49-F238E27FC236}">
                <a16:creationId xmlns:a16="http://schemas.microsoft.com/office/drawing/2014/main" id="{368B89B6-57BF-D64A-A43B-A18A986BF948}"/>
              </a:ext>
            </a:extLst>
          </p:cNvPr>
          <p:cNvPicPr>
            <a:picLocks noChangeAspect="1"/>
          </p:cNvPicPr>
          <p:nvPr/>
        </p:nvPicPr>
        <p:blipFill>
          <a:blip r:embed="rId2"/>
          <a:srcRect l="17956" r="17956"/>
          <a:stretch/>
        </p:blipFill>
        <p:spPr>
          <a:xfrm>
            <a:off x="794084" y="1572125"/>
            <a:ext cx="3841230" cy="4028529"/>
          </a:xfrm>
          <a:prstGeom prst="rect">
            <a:avLst/>
          </a:prstGeom>
        </p:spPr>
      </p:pic>
    </p:spTree>
    <p:extLst>
      <p:ext uri="{BB962C8B-B14F-4D97-AF65-F5344CB8AC3E}">
        <p14:creationId xmlns:p14="http://schemas.microsoft.com/office/powerpoint/2010/main" val="1036749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C78FDF-36B3-017F-0A80-45FCC5FA246A}"/>
              </a:ext>
            </a:extLst>
          </p:cNvPr>
          <p:cNvSpPr>
            <a:spLocks noGrp="1"/>
          </p:cNvSpPr>
          <p:nvPr>
            <p:ph type="title"/>
          </p:nvPr>
        </p:nvSpPr>
        <p:spPr/>
        <p:txBody>
          <a:bodyPr/>
          <a:lstStyle/>
          <a:p>
            <a:r>
              <a:rPr lang="tr-TR" dirty="0"/>
              <a:t>KAPSAM</a:t>
            </a:r>
          </a:p>
        </p:txBody>
      </p:sp>
      <p:sp>
        <p:nvSpPr>
          <p:cNvPr id="3" name="İçerik Yer Tutucusu 2">
            <a:extLst>
              <a:ext uri="{FF2B5EF4-FFF2-40B4-BE49-F238E27FC236}">
                <a16:creationId xmlns:a16="http://schemas.microsoft.com/office/drawing/2014/main" id="{0D1D2A50-8D47-4D57-B865-6EBF75033C99}"/>
              </a:ext>
            </a:extLst>
          </p:cNvPr>
          <p:cNvSpPr>
            <a:spLocks noGrp="1"/>
          </p:cNvSpPr>
          <p:nvPr>
            <p:ph idx="1"/>
          </p:nvPr>
        </p:nvSpPr>
        <p:spPr/>
        <p:txBody>
          <a:bodyPr>
            <a:noAutofit/>
          </a:bodyPr>
          <a:lstStyle/>
          <a:p>
            <a:r>
              <a:rPr lang="tr-TR" sz="2200" dirty="0"/>
              <a:t>Sağlık etiği, Birleşik Krallık'ın tıp etiği çekirdek müfredatı tarafından belirlenen oldukça iyi oluşturulmuş bir dizi konuyu kapsar ve Amerika'daki orijinal çalışmasıyla ve sağlık hizmetlerinde etik üzerine klasik metinlerle desteklenmektedir.</a:t>
            </a:r>
          </a:p>
          <a:p>
            <a:r>
              <a:rPr lang="tr-TR" sz="2200" dirty="0"/>
              <a:t> Sağlık çalışanları ile hastalar, yakınları ve halk arasındaki ilişkilerden pek çok sorun ortaya çıkmaktadır. Bu sorunlar sağlık hizmetlerini destekleyen araştırma ve geliştirme sürecinden veya özellikle devlet tarafından finanse edilen sistemlerde talep ve maliyetlerin kısıtlanmasından kaynaklanmaktadır.</a:t>
            </a:r>
          </a:p>
        </p:txBody>
      </p:sp>
    </p:spTree>
    <p:extLst>
      <p:ext uri="{BB962C8B-B14F-4D97-AF65-F5344CB8AC3E}">
        <p14:creationId xmlns:p14="http://schemas.microsoft.com/office/powerpoint/2010/main" val="924158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599E4C-AA30-510F-A929-0DD39E9B942A}"/>
              </a:ext>
            </a:extLst>
          </p:cNvPr>
          <p:cNvSpPr>
            <a:spLocks noGrp="1"/>
          </p:cNvSpPr>
          <p:nvPr>
            <p:ph type="title"/>
          </p:nvPr>
        </p:nvSpPr>
        <p:spPr/>
        <p:txBody>
          <a:bodyPr/>
          <a:lstStyle/>
          <a:p>
            <a:r>
              <a:rPr lang="tr-TR" dirty="0"/>
              <a:t>KAPSAM</a:t>
            </a:r>
          </a:p>
        </p:txBody>
      </p:sp>
      <p:sp>
        <p:nvSpPr>
          <p:cNvPr id="3" name="İçerik Yer Tutucusu 2">
            <a:extLst>
              <a:ext uri="{FF2B5EF4-FFF2-40B4-BE49-F238E27FC236}">
                <a16:creationId xmlns:a16="http://schemas.microsoft.com/office/drawing/2014/main" id="{E07124A9-5C48-AD0F-A19F-E4D444DB46E8}"/>
              </a:ext>
            </a:extLst>
          </p:cNvPr>
          <p:cNvSpPr>
            <a:spLocks noGrp="1"/>
          </p:cNvSpPr>
          <p:nvPr>
            <p:ph idx="1"/>
          </p:nvPr>
        </p:nvSpPr>
        <p:spPr/>
        <p:txBody>
          <a:bodyPr/>
          <a:lstStyle/>
          <a:p>
            <a:r>
              <a:rPr lang="tr-TR" sz="2200" dirty="0"/>
              <a:t>Sağlık etiği, "hastanın" gerçekte özel sektörde tamamen özerk bir tüketici olduğu durumlardan ziyade, geleneksel olarak bir sağlık sistemi içindeki hastalarla ilgilidir.</a:t>
            </a:r>
          </a:p>
          <a:p>
            <a:r>
              <a:rPr lang="tr-TR" sz="2200" dirty="0"/>
              <a:t>Eczacılık uygulamasında genellikle eczacılar, ilaçların nihai tüketicisini en yakından ve doğrudan etkileyen faaliyetlerde bulunur. Bu nedenle ana uygulama alanları hastanelerde (%17), serbest (veya perakende) eczanelerde (%62) ve pratisyen hekim muayenehaneleriyle bağlantılıdır (muhtemelen %3)</a:t>
            </a:r>
          </a:p>
          <a:p>
            <a:endParaRPr lang="tr-TR" dirty="0"/>
          </a:p>
        </p:txBody>
      </p:sp>
    </p:spTree>
    <p:extLst>
      <p:ext uri="{BB962C8B-B14F-4D97-AF65-F5344CB8AC3E}">
        <p14:creationId xmlns:p14="http://schemas.microsoft.com/office/powerpoint/2010/main" val="2211892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A42467-4B01-83CC-94AA-D0D35E012A0B}"/>
              </a:ext>
            </a:extLst>
          </p:cNvPr>
          <p:cNvSpPr>
            <a:spLocks noGrp="1"/>
          </p:cNvSpPr>
          <p:nvPr>
            <p:ph type="title"/>
          </p:nvPr>
        </p:nvSpPr>
        <p:spPr/>
        <p:txBody>
          <a:bodyPr/>
          <a:lstStyle/>
          <a:p>
            <a:r>
              <a:rPr lang="tr-TR" dirty="0"/>
              <a:t>KAPSAM</a:t>
            </a:r>
          </a:p>
        </p:txBody>
      </p:sp>
      <p:sp>
        <p:nvSpPr>
          <p:cNvPr id="3" name="İçerik Yer Tutucusu 2">
            <a:extLst>
              <a:ext uri="{FF2B5EF4-FFF2-40B4-BE49-F238E27FC236}">
                <a16:creationId xmlns:a16="http://schemas.microsoft.com/office/drawing/2014/main" id="{49FF0E1A-DDDA-5E7C-709D-F960A517B853}"/>
              </a:ext>
            </a:extLst>
          </p:cNvPr>
          <p:cNvSpPr>
            <a:spLocks noGrp="1"/>
          </p:cNvSpPr>
          <p:nvPr>
            <p:ph idx="1"/>
          </p:nvPr>
        </p:nvSpPr>
        <p:spPr/>
        <p:txBody>
          <a:bodyPr>
            <a:normAutofit/>
          </a:bodyPr>
          <a:lstStyle/>
          <a:p>
            <a:r>
              <a:rPr lang="tr-TR" sz="2200" dirty="0"/>
              <a:t>Özel sektörde faaliyet gösteren serbest eczacılar, günlük olarak geçimlerini sağlama, hatta kâr etme yükümlülüklerini, ilaçların kullanımını optimize etmek için tavsiye ve destek sağlayıcı olarak mesleki görevleri ile dengelemek zorundadırlar. </a:t>
            </a:r>
          </a:p>
          <a:p>
            <a:r>
              <a:rPr lang="tr-TR" sz="2200" dirty="0"/>
              <a:t>Buna ek olarak, Britanya'da ulusal şirketler serbest eczanelerin yaklaşık %40'ını işletiyor; dolayısıyla bu şirketlerin  hissedarlar veya mal sahipleri için yeterli kârı güvence altına almak amacıyla benimsediği kurumsal değerler ve hedefler, eczanelerin eczacılar üzerinde güçlü bir baskı hissetmesine neden olabilir.</a:t>
            </a:r>
          </a:p>
        </p:txBody>
      </p:sp>
    </p:spTree>
    <p:extLst>
      <p:ext uri="{BB962C8B-B14F-4D97-AF65-F5344CB8AC3E}">
        <p14:creationId xmlns:p14="http://schemas.microsoft.com/office/powerpoint/2010/main" val="1164245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E47E15-58F3-E093-6E96-E2AF8513F5AC}"/>
              </a:ext>
            </a:extLst>
          </p:cNvPr>
          <p:cNvSpPr>
            <a:spLocks noGrp="1"/>
          </p:cNvSpPr>
          <p:nvPr>
            <p:ph type="title"/>
          </p:nvPr>
        </p:nvSpPr>
        <p:spPr/>
        <p:txBody>
          <a:bodyPr/>
          <a:lstStyle/>
          <a:p>
            <a:r>
              <a:rPr lang="tr-TR" dirty="0"/>
              <a:t>YÖNTEM</a:t>
            </a:r>
          </a:p>
        </p:txBody>
      </p:sp>
      <p:sp>
        <p:nvSpPr>
          <p:cNvPr id="3" name="İçerik Yer Tutucusu 2">
            <a:extLst>
              <a:ext uri="{FF2B5EF4-FFF2-40B4-BE49-F238E27FC236}">
                <a16:creationId xmlns:a16="http://schemas.microsoft.com/office/drawing/2014/main" id="{C0653906-6DFD-BEE6-739D-7D6A88F2F416}"/>
              </a:ext>
            </a:extLst>
          </p:cNvPr>
          <p:cNvSpPr>
            <a:spLocks noGrp="1"/>
          </p:cNvSpPr>
          <p:nvPr>
            <p:ph idx="1"/>
          </p:nvPr>
        </p:nvSpPr>
        <p:spPr/>
        <p:txBody>
          <a:bodyPr>
            <a:normAutofit/>
          </a:bodyPr>
          <a:lstStyle/>
          <a:p>
            <a:r>
              <a:rPr lang="tr-TR" sz="2400" dirty="0"/>
              <a:t>Elektronik </a:t>
            </a:r>
            <a:r>
              <a:rPr lang="tr-TR" sz="2400" dirty="0" err="1"/>
              <a:t>veritabanları</a:t>
            </a:r>
            <a:r>
              <a:rPr lang="tr-TR" sz="2400" dirty="0"/>
              <a:t> 1 Ocak 1990'dan 1 Temmuz 2002'ye kadar araştırılmıştır. Bu dönem, iki önemli İngiliz incelemesindeki ve 1992'de yeni İngiliz Etik </a:t>
            </a:r>
            <a:r>
              <a:rPr lang="tr-TR" sz="2400" dirty="0" err="1"/>
              <a:t>Kuralları'nın</a:t>
            </a:r>
            <a:r>
              <a:rPr lang="tr-TR" sz="2400" dirty="0"/>
              <a:t> ardından yayınlanmış dönemi kapsamaktadır.</a:t>
            </a:r>
          </a:p>
          <a:p>
            <a:endParaRPr lang="tr-TR" dirty="0"/>
          </a:p>
        </p:txBody>
      </p:sp>
    </p:spTree>
    <p:extLst>
      <p:ext uri="{BB962C8B-B14F-4D97-AF65-F5344CB8AC3E}">
        <p14:creationId xmlns:p14="http://schemas.microsoft.com/office/powerpoint/2010/main" val="1146595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E6E2AD8-BF9C-A20E-6C54-A853A5A7612C}"/>
              </a:ext>
            </a:extLst>
          </p:cNvPr>
          <p:cNvSpPr>
            <a:spLocks noGrp="1"/>
          </p:cNvSpPr>
          <p:nvPr>
            <p:ph type="title"/>
          </p:nvPr>
        </p:nvSpPr>
        <p:spPr>
          <a:xfrm>
            <a:off x="652481" y="1382486"/>
            <a:ext cx="3547581" cy="4093028"/>
          </a:xfrm>
        </p:spPr>
        <p:txBody>
          <a:bodyPr anchor="ctr">
            <a:normAutofit/>
          </a:bodyPr>
          <a:lstStyle/>
          <a:p>
            <a:r>
              <a:rPr lang="tr-TR" sz="2400" b="1" dirty="0"/>
              <a:t>Bu literatür iki alana odaklanmaktadır:</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53E483B5-93D1-F940-F33A-BC103A6C9454}"/>
              </a:ext>
            </a:extLst>
          </p:cNvPr>
          <p:cNvGraphicFramePr>
            <a:graphicFrameLocks noGrp="1"/>
          </p:cNvGraphicFramePr>
          <p:nvPr>
            <p:ph idx="1"/>
            <p:extLst>
              <p:ext uri="{D42A27DB-BD31-4B8C-83A1-F6EECF244321}">
                <p14:modId xmlns:p14="http://schemas.microsoft.com/office/powerpoint/2010/main" val="336482423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4999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BF06CA-69B0-95A6-A806-DC6F33A74B26}"/>
              </a:ext>
            </a:extLst>
          </p:cNvPr>
          <p:cNvSpPr>
            <a:spLocks noGrp="1"/>
          </p:cNvSpPr>
          <p:nvPr>
            <p:ph type="title"/>
          </p:nvPr>
        </p:nvSpPr>
        <p:spPr>
          <a:xfrm>
            <a:off x="677333" y="609600"/>
            <a:ext cx="9171341" cy="1320800"/>
          </a:xfrm>
        </p:spPr>
        <p:txBody>
          <a:bodyPr>
            <a:normAutofit fontScale="90000"/>
          </a:bodyPr>
          <a:lstStyle/>
          <a:p>
            <a:r>
              <a:rPr lang="tr-TR" sz="3800" dirty="0"/>
              <a:t>1)Sağlık hizmeti uygulamalarıyla ilgili konular</a:t>
            </a:r>
            <a:r>
              <a:rPr lang="tr-TR" dirty="0"/>
              <a:t/>
            </a:r>
            <a:br>
              <a:rPr lang="tr-TR" dirty="0"/>
            </a:br>
            <a:r>
              <a:rPr lang="tr-TR" sz="3800" dirty="0"/>
              <a:t>Rıza ve Gizlilik</a:t>
            </a:r>
          </a:p>
        </p:txBody>
      </p:sp>
      <p:sp>
        <p:nvSpPr>
          <p:cNvPr id="3" name="İçerik Yer Tutucusu 2">
            <a:extLst>
              <a:ext uri="{FF2B5EF4-FFF2-40B4-BE49-F238E27FC236}">
                <a16:creationId xmlns:a16="http://schemas.microsoft.com/office/drawing/2014/main" id="{18290121-3E2B-251B-4C30-4278EAB70318}"/>
              </a:ext>
            </a:extLst>
          </p:cNvPr>
          <p:cNvSpPr>
            <a:spLocks noGrp="1"/>
          </p:cNvSpPr>
          <p:nvPr>
            <p:ph idx="1"/>
          </p:nvPr>
        </p:nvSpPr>
        <p:spPr/>
        <p:txBody>
          <a:bodyPr>
            <a:normAutofit/>
          </a:bodyPr>
          <a:lstStyle/>
          <a:p>
            <a:r>
              <a:rPr lang="tr-TR" sz="2400" dirty="0"/>
              <a:t>Elektronik iletişimin ortaya çıkışı eczacılık ve gizlilikle ilgili en büyük sorunu oluşturdu. Atlantik'in her iki yakasında da tanımlanacak yasal düzenlemelerde ortaya çıkan fırsat ve tehditlerle nasıl başa çıkılacağına dair birçok yorum yapıldı.</a:t>
            </a:r>
          </a:p>
        </p:txBody>
      </p:sp>
    </p:spTree>
    <p:extLst>
      <p:ext uri="{BB962C8B-B14F-4D97-AF65-F5344CB8AC3E}">
        <p14:creationId xmlns:p14="http://schemas.microsoft.com/office/powerpoint/2010/main" val="4064994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965159-8847-AB02-87BD-017E709493FF}"/>
              </a:ext>
            </a:extLst>
          </p:cNvPr>
          <p:cNvSpPr>
            <a:spLocks noGrp="1"/>
          </p:cNvSpPr>
          <p:nvPr>
            <p:ph type="title"/>
          </p:nvPr>
        </p:nvSpPr>
        <p:spPr/>
        <p:txBody>
          <a:bodyPr/>
          <a:lstStyle/>
          <a:p>
            <a:r>
              <a:rPr lang="tr-TR" dirty="0"/>
              <a:t>Rıza ve Gizlilik</a:t>
            </a:r>
          </a:p>
        </p:txBody>
      </p:sp>
      <p:sp>
        <p:nvSpPr>
          <p:cNvPr id="3" name="İçerik Yer Tutucusu 2">
            <a:extLst>
              <a:ext uri="{FF2B5EF4-FFF2-40B4-BE49-F238E27FC236}">
                <a16:creationId xmlns:a16="http://schemas.microsoft.com/office/drawing/2014/main" id="{58F4BC52-E2F3-2060-38B4-7F0C3E55E61E}"/>
              </a:ext>
            </a:extLst>
          </p:cNvPr>
          <p:cNvSpPr>
            <a:spLocks noGrp="1"/>
          </p:cNvSpPr>
          <p:nvPr>
            <p:ph idx="1"/>
          </p:nvPr>
        </p:nvSpPr>
        <p:spPr/>
        <p:txBody>
          <a:bodyPr>
            <a:normAutofit/>
          </a:bodyPr>
          <a:lstStyle/>
          <a:p>
            <a:r>
              <a:rPr lang="tr-TR" sz="2400" dirty="0"/>
              <a:t>Elektronik hasta ilaç kayıtlarının edinilmesi, ilaç şirketlerinin ilaç tanıtım faaliyetlerini daha verimli ve karlı bir şekilde hedeflemek amacıyla “veri madenciliği” yapmasına olanak sağlamaktadır. Birleşik Krallık'ta devlet, bu faaliyeti yasaklama girişiminde bulunacağını iddia etti.</a:t>
            </a:r>
          </a:p>
        </p:txBody>
      </p:sp>
    </p:spTree>
    <p:extLst>
      <p:ext uri="{BB962C8B-B14F-4D97-AF65-F5344CB8AC3E}">
        <p14:creationId xmlns:p14="http://schemas.microsoft.com/office/powerpoint/2010/main" val="351065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F83033-8C80-A035-EA6A-A3B9B513990A}"/>
              </a:ext>
            </a:extLst>
          </p:cNvPr>
          <p:cNvSpPr>
            <a:spLocks noGrp="1"/>
          </p:cNvSpPr>
          <p:nvPr>
            <p:ph type="title"/>
          </p:nvPr>
        </p:nvSpPr>
        <p:spPr/>
        <p:txBody>
          <a:bodyPr>
            <a:normAutofit/>
          </a:bodyPr>
          <a:lstStyle/>
          <a:p>
            <a:r>
              <a:rPr lang="tr-TR" dirty="0"/>
              <a:t>Yaşamın Başlangıcı ve Sonu</a:t>
            </a:r>
          </a:p>
        </p:txBody>
      </p:sp>
      <p:sp>
        <p:nvSpPr>
          <p:cNvPr id="3" name="İçerik Yer Tutucusu 2">
            <a:extLst>
              <a:ext uri="{FF2B5EF4-FFF2-40B4-BE49-F238E27FC236}">
                <a16:creationId xmlns:a16="http://schemas.microsoft.com/office/drawing/2014/main" id="{55C1EE7A-B0ED-31D2-A428-E9AC98A21760}"/>
              </a:ext>
            </a:extLst>
          </p:cNvPr>
          <p:cNvSpPr>
            <a:spLocks noGrp="1"/>
          </p:cNvSpPr>
          <p:nvPr>
            <p:ph idx="1"/>
          </p:nvPr>
        </p:nvSpPr>
        <p:spPr/>
        <p:txBody>
          <a:bodyPr>
            <a:normAutofit/>
          </a:bodyPr>
          <a:lstStyle/>
          <a:p>
            <a:r>
              <a:rPr lang="tr-TR" sz="2400" dirty="0"/>
              <a:t>Amerika'daki bir çalışmada, eczacıların doktor yardımlı intihara (PAS) yönelik görüşleri üzerine bir çalışma yürütmüş ve eczacıların %70'inden fazlasının hastaların bazen kendi hayatlarına son vermek istemelerinde haklı bulmalarına rağmen, eczacıların daha azı PAS kavramını destekledi. </a:t>
            </a:r>
          </a:p>
        </p:txBody>
      </p:sp>
    </p:spTree>
    <p:extLst>
      <p:ext uri="{BB962C8B-B14F-4D97-AF65-F5344CB8AC3E}">
        <p14:creationId xmlns:p14="http://schemas.microsoft.com/office/powerpoint/2010/main" val="1383414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7B61AE-0486-37A5-C89A-1C579C988D54}"/>
              </a:ext>
            </a:extLst>
          </p:cNvPr>
          <p:cNvSpPr>
            <a:spLocks noGrp="1"/>
          </p:cNvSpPr>
          <p:nvPr>
            <p:ph type="title"/>
          </p:nvPr>
        </p:nvSpPr>
        <p:spPr/>
        <p:txBody>
          <a:bodyPr/>
          <a:lstStyle/>
          <a:p>
            <a:r>
              <a:rPr lang="tr-TR" dirty="0"/>
              <a:t>Yaşamın Başlangıcı ve Sonu</a:t>
            </a:r>
          </a:p>
        </p:txBody>
      </p:sp>
      <p:sp>
        <p:nvSpPr>
          <p:cNvPr id="3" name="İçerik Yer Tutucusu 2">
            <a:extLst>
              <a:ext uri="{FF2B5EF4-FFF2-40B4-BE49-F238E27FC236}">
                <a16:creationId xmlns:a16="http://schemas.microsoft.com/office/drawing/2014/main" id="{CDD19016-7441-174B-23B3-C7D56F38A836}"/>
              </a:ext>
            </a:extLst>
          </p:cNvPr>
          <p:cNvSpPr>
            <a:spLocks noGrp="1"/>
          </p:cNvSpPr>
          <p:nvPr>
            <p:ph idx="1"/>
          </p:nvPr>
        </p:nvSpPr>
        <p:spPr/>
        <p:txBody>
          <a:bodyPr/>
          <a:lstStyle/>
          <a:p>
            <a:r>
              <a:rPr lang="tr-TR" sz="2400" dirty="0"/>
              <a:t>Hollanda'da devlet, bir dizi koşula bağlı olsa da ötenaziyi zaten yasallaştırdı. Hazırlanan bir makalede, eczacıların görüşleri üzerine 1994 yılında yapılan bir ankette eczacıların yasallaştırılmış ötenaziye yardımcı olmasının acıyı hafifletmek için mantıklı bir son adım olduğunu savunuyor.</a:t>
            </a:r>
          </a:p>
          <a:p>
            <a:endParaRPr lang="tr-TR" dirty="0"/>
          </a:p>
        </p:txBody>
      </p:sp>
    </p:spTree>
    <p:extLst>
      <p:ext uri="{BB962C8B-B14F-4D97-AF65-F5344CB8AC3E}">
        <p14:creationId xmlns:p14="http://schemas.microsoft.com/office/powerpoint/2010/main" val="2793332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928CB3-D032-BE45-E92E-DC6CD9D764A8}"/>
              </a:ext>
            </a:extLst>
          </p:cNvPr>
          <p:cNvSpPr>
            <a:spLocks noGrp="1"/>
          </p:cNvSpPr>
          <p:nvPr>
            <p:ph type="title"/>
          </p:nvPr>
        </p:nvSpPr>
        <p:spPr/>
        <p:txBody>
          <a:bodyPr/>
          <a:lstStyle/>
          <a:p>
            <a:r>
              <a:rPr lang="tr-TR" dirty="0"/>
              <a:t>2) İş ortamında sağlık hizmetlerinin sunulması</a:t>
            </a:r>
          </a:p>
        </p:txBody>
      </p:sp>
      <p:sp>
        <p:nvSpPr>
          <p:cNvPr id="3" name="İçerik Yer Tutucusu 2">
            <a:extLst>
              <a:ext uri="{FF2B5EF4-FFF2-40B4-BE49-F238E27FC236}">
                <a16:creationId xmlns:a16="http://schemas.microsoft.com/office/drawing/2014/main" id="{C18C772D-E511-D4CD-A006-E96C2D553B23}"/>
              </a:ext>
            </a:extLst>
          </p:cNvPr>
          <p:cNvSpPr>
            <a:spLocks noGrp="1"/>
          </p:cNvSpPr>
          <p:nvPr>
            <p:ph idx="1"/>
          </p:nvPr>
        </p:nvSpPr>
        <p:spPr/>
        <p:txBody>
          <a:bodyPr>
            <a:normAutofit/>
          </a:bodyPr>
          <a:lstStyle/>
          <a:p>
            <a:r>
              <a:rPr lang="tr-TR" sz="2400" dirty="0"/>
              <a:t>Kodein </a:t>
            </a:r>
            <a:r>
              <a:rPr lang="tr-TR" sz="2400" dirty="0" err="1"/>
              <a:t>linctus</a:t>
            </a:r>
            <a:r>
              <a:rPr lang="tr-TR" sz="2400" dirty="0"/>
              <a:t>, bazı özel öksürük karışımları, laksatifler ve antihistaminler gibi reçetesiz satılan ilaçların kötüye kullanımı söz konusudur. Britanya'da Kraliyet Eczacılık Derneği (2002) , eczacıların müdahale etme konusunda profesyonel bir görevi olduğunu ve çok azı nasıl yerine getirilmesi gerektiği konusunda itirazda bulunmuştur.</a:t>
            </a:r>
          </a:p>
        </p:txBody>
      </p:sp>
    </p:spTree>
    <p:extLst>
      <p:ext uri="{BB962C8B-B14F-4D97-AF65-F5344CB8AC3E}">
        <p14:creationId xmlns:p14="http://schemas.microsoft.com/office/powerpoint/2010/main" val="1619017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5D6D8F-F9C5-4533-6475-A4B44E590233}"/>
              </a:ext>
            </a:extLst>
          </p:cNvPr>
          <p:cNvSpPr>
            <a:spLocks noGrp="1"/>
          </p:cNvSpPr>
          <p:nvPr>
            <p:ph type="title"/>
          </p:nvPr>
        </p:nvSpPr>
        <p:spPr/>
        <p:txBody>
          <a:bodyPr/>
          <a:lstStyle/>
          <a:p>
            <a:r>
              <a:rPr lang="tr-TR" dirty="0"/>
              <a:t>ETİK İLKELER</a:t>
            </a:r>
          </a:p>
        </p:txBody>
      </p:sp>
      <p:sp>
        <p:nvSpPr>
          <p:cNvPr id="3" name="İçerik Yer Tutucusu 2">
            <a:extLst>
              <a:ext uri="{FF2B5EF4-FFF2-40B4-BE49-F238E27FC236}">
                <a16:creationId xmlns:a16="http://schemas.microsoft.com/office/drawing/2014/main" id="{9837ECA9-BE74-D48F-6CF3-1B8B5E948054}"/>
              </a:ext>
            </a:extLst>
          </p:cNvPr>
          <p:cNvSpPr>
            <a:spLocks noGrp="1"/>
          </p:cNvSpPr>
          <p:nvPr>
            <p:ph idx="1"/>
          </p:nvPr>
        </p:nvSpPr>
        <p:spPr/>
        <p:txBody>
          <a:bodyPr>
            <a:normAutofit/>
          </a:bodyPr>
          <a:lstStyle/>
          <a:p>
            <a:r>
              <a:rPr lang="tr-TR" sz="2400" dirty="0"/>
              <a:t>Sağlık profesyonelleri genellikle hastalara, meslektaşlarına ve topluma karşı mesleki görev ve sorumluluklarını yerine getirirken davranışlarına rehberlik edecek ortak etik ilkeleri paylaşırlar. </a:t>
            </a:r>
          </a:p>
          <a:p>
            <a:r>
              <a:rPr lang="tr-TR" sz="2400" dirty="0"/>
              <a:t>İnsanlık tarihindeki en eski ve genel olarak en kalıcı sağlıkla ilgili etik ilkeler, M.Ö. 400'de yazılan Yunan tıp metinlerine dayanan 'Hipokrat Yemini' tarafından şekillendirilmiştir.</a:t>
            </a:r>
          </a:p>
        </p:txBody>
      </p:sp>
    </p:spTree>
    <p:extLst>
      <p:ext uri="{BB962C8B-B14F-4D97-AF65-F5344CB8AC3E}">
        <p14:creationId xmlns:p14="http://schemas.microsoft.com/office/powerpoint/2010/main" val="1224919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50300E-F8AF-F16E-ED25-99D5C0CD4A84}"/>
              </a:ext>
            </a:extLst>
          </p:cNvPr>
          <p:cNvSpPr>
            <a:spLocks noGrp="1"/>
          </p:cNvSpPr>
          <p:nvPr>
            <p:ph type="title"/>
          </p:nvPr>
        </p:nvSpPr>
        <p:spPr/>
        <p:txBody>
          <a:bodyPr/>
          <a:lstStyle/>
          <a:p>
            <a:r>
              <a:rPr lang="tr-TR" dirty="0"/>
              <a:t>2) İş ortamında sağlık hizmetlerinin sunulması</a:t>
            </a:r>
          </a:p>
        </p:txBody>
      </p:sp>
      <p:sp>
        <p:nvSpPr>
          <p:cNvPr id="3" name="İçerik Yer Tutucusu 2">
            <a:extLst>
              <a:ext uri="{FF2B5EF4-FFF2-40B4-BE49-F238E27FC236}">
                <a16:creationId xmlns:a16="http://schemas.microsoft.com/office/drawing/2014/main" id="{1420D6F2-BD2E-081D-822F-71E2409C17F2}"/>
              </a:ext>
            </a:extLst>
          </p:cNvPr>
          <p:cNvSpPr>
            <a:spLocks noGrp="1"/>
          </p:cNvSpPr>
          <p:nvPr>
            <p:ph idx="1"/>
          </p:nvPr>
        </p:nvSpPr>
        <p:spPr/>
        <p:txBody>
          <a:bodyPr/>
          <a:lstStyle/>
          <a:p>
            <a:r>
              <a:rPr lang="tr-TR" sz="2400" dirty="0"/>
              <a:t>Kuzey İrlanda’da yapılan çalışma , OTC ilaç suistimalinin doğasını ve sıklığını, eczacıların bu vakayı sınırlamak için ne gibi önlemler alınmasını belirlemeye çalıştı. Şimdiye kadar ki en yaygın strateji, rahatsız edici ürünü sergiden kaldırmak, böylece tedariği için özel bir talepte bulunulmasını ve kullanımı hakkında bilgi almak zorunlu hale gelmesidir.</a:t>
            </a:r>
          </a:p>
          <a:p>
            <a:endParaRPr lang="tr-TR" dirty="0"/>
          </a:p>
        </p:txBody>
      </p:sp>
    </p:spTree>
    <p:extLst>
      <p:ext uri="{BB962C8B-B14F-4D97-AF65-F5344CB8AC3E}">
        <p14:creationId xmlns:p14="http://schemas.microsoft.com/office/powerpoint/2010/main" val="1360435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0AC2EA-FA28-ABA7-FA38-6A0C4C3D1CFC}"/>
              </a:ext>
            </a:extLst>
          </p:cNvPr>
          <p:cNvSpPr>
            <a:spLocks noGrp="1"/>
          </p:cNvSpPr>
          <p:nvPr>
            <p:ph type="title"/>
          </p:nvPr>
        </p:nvSpPr>
        <p:spPr/>
        <p:txBody>
          <a:bodyPr/>
          <a:lstStyle/>
          <a:p>
            <a:r>
              <a:rPr lang="tr-TR" dirty="0"/>
              <a:t>2) İş ortamında sağlık hizmetlerinin sunulması</a:t>
            </a:r>
          </a:p>
        </p:txBody>
      </p:sp>
      <p:sp>
        <p:nvSpPr>
          <p:cNvPr id="3" name="İçerik Yer Tutucusu 2">
            <a:extLst>
              <a:ext uri="{FF2B5EF4-FFF2-40B4-BE49-F238E27FC236}">
                <a16:creationId xmlns:a16="http://schemas.microsoft.com/office/drawing/2014/main" id="{3315154A-F4A7-9288-CE7E-61D16034B386}"/>
              </a:ext>
            </a:extLst>
          </p:cNvPr>
          <p:cNvSpPr>
            <a:spLocks noGrp="1"/>
          </p:cNvSpPr>
          <p:nvPr>
            <p:ph idx="1"/>
          </p:nvPr>
        </p:nvSpPr>
        <p:spPr/>
        <p:txBody>
          <a:bodyPr/>
          <a:lstStyle/>
          <a:p>
            <a:r>
              <a:rPr lang="tr-TR" dirty="0"/>
              <a:t> </a:t>
            </a:r>
            <a:r>
              <a:rPr lang="tr-TR" sz="2400" dirty="0"/>
              <a:t>Araştırmacılar, eczacıların yine de pratisyen hekime yönlendirme, madde bağımlılığı tedavi merkezine yönlendirme veya bir sağlık kuruluşuna kaydolma gibi daha birçok profesyonel seçeneği önerdikleri görülmüştür. </a:t>
            </a:r>
          </a:p>
          <a:p>
            <a:endParaRPr lang="tr-TR" dirty="0"/>
          </a:p>
        </p:txBody>
      </p:sp>
    </p:spTree>
    <p:extLst>
      <p:ext uri="{BB962C8B-B14F-4D97-AF65-F5344CB8AC3E}">
        <p14:creationId xmlns:p14="http://schemas.microsoft.com/office/powerpoint/2010/main" val="245494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accent6">
                    <a:lumMod val="50000"/>
                  </a:schemeClr>
                </a:solidFill>
              </a:rPr>
              <a:t>TARTIŞMA</a:t>
            </a:r>
          </a:p>
        </p:txBody>
      </p:sp>
      <p:sp>
        <p:nvSpPr>
          <p:cNvPr id="3" name="İçerik Yer Tutucusu 2"/>
          <p:cNvSpPr>
            <a:spLocks noGrp="1"/>
          </p:cNvSpPr>
          <p:nvPr>
            <p:ph idx="1"/>
          </p:nvPr>
        </p:nvSpPr>
        <p:spPr/>
        <p:txBody>
          <a:bodyPr>
            <a:normAutofit/>
          </a:bodyPr>
          <a:lstStyle/>
          <a:p>
            <a:r>
              <a:rPr lang="tr-TR" sz="2400" dirty="0"/>
              <a:t>Yayınlanmış incelemeye dayanarak  eczane etiği ile ilgili olarak sadece referans belgelerin kapsamı çok dar ve çok sınırlı olduğundan pratikte karşılaşılan etik sorunların ne derece önemli olduğu kapsamında daha çok araştırmaya ihtiyaç duyulmaktadır.</a:t>
            </a:r>
          </a:p>
          <a:p>
            <a:r>
              <a:rPr lang="tr-TR" sz="2400" dirty="0"/>
              <a:t>Bu incelemenin amacı yalnızca kapsamlı bir faaliyet gerçekleştirmek yerine kapsamı belirlemek ve yayınlanmış kuralların incelenmesidir.</a:t>
            </a:r>
          </a:p>
        </p:txBody>
      </p:sp>
    </p:spTree>
    <p:extLst>
      <p:ext uri="{BB962C8B-B14F-4D97-AF65-F5344CB8AC3E}">
        <p14:creationId xmlns:p14="http://schemas.microsoft.com/office/powerpoint/2010/main" val="3997904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35A47E-65BC-BFA5-8F89-78B03F177E43}"/>
              </a:ext>
            </a:extLst>
          </p:cNvPr>
          <p:cNvSpPr>
            <a:spLocks noGrp="1"/>
          </p:cNvSpPr>
          <p:nvPr>
            <p:ph type="title"/>
          </p:nvPr>
        </p:nvSpPr>
        <p:spPr/>
        <p:txBody>
          <a:bodyPr/>
          <a:lstStyle/>
          <a:p>
            <a:r>
              <a:rPr lang="tr-TR" dirty="0">
                <a:solidFill>
                  <a:schemeClr val="accent6">
                    <a:lumMod val="50000"/>
                  </a:schemeClr>
                </a:solidFill>
              </a:rPr>
              <a:t>TARTIŞMA</a:t>
            </a:r>
            <a:endParaRPr lang="tr-TR" dirty="0"/>
          </a:p>
        </p:txBody>
      </p:sp>
      <p:sp>
        <p:nvSpPr>
          <p:cNvPr id="3" name="İçerik Yer Tutucusu 2">
            <a:extLst>
              <a:ext uri="{FF2B5EF4-FFF2-40B4-BE49-F238E27FC236}">
                <a16:creationId xmlns:a16="http://schemas.microsoft.com/office/drawing/2014/main" id="{C04EEED4-2996-8506-7110-F4C96CB04376}"/>
              </a:ext>
            </a:extLst>
          </p:cNvPr>
          <p:cNvSpPr>
            <a:spLocks noGrp="1"/>
          </p:cNvSpPr>
          <p:nvPr>
            <p:ph idx="1"/>
          </p:nvPr>
        </p:nvSpPr>
        <p:spPr/>
        <p:txBody>
          <a:bodyPr/>
          <a:lstStyle/>
          <a:p>
            <a:r>
              <a:rPr lang="tr-TR" sz="2400" dirty="0"/>
              <a:t>Klasik sağlık etiğinin bazı alanları, örneğin araştırma yönetimi, kaynak tahsisi gibi konuların eczane alanındaki ilerlemeleri henüz belirlenememiştir.</a:t>
            </a:r>
          </a:p>
          <a:p>
            <a:r>
              <a:rPr lang="tr-TR" sz="2400" dirty="0"/>
              <a:t>Daha fazla çaba gösterilerek etik konularında araştırmalar yapılıp geleceğin eczacılarının konulara daha duyarlı olması ana hedef olmalıdır.</a:t>
            </a:r>
          </a:p>
          <a:p>
            <a:endParaRPr lang="tr-TR" dirty="0"/>
          </a:p>
        </p:txBody>
      </p:sp>
    </p:spTree>
    <p:extLst>
      <p:ext uri="{BB962C8B-B14F-4D97-AF65-F5344CB8AC3E}">
        <p14:creationId xmlns:p14="http://schemas.microsoft.com/office/powerpoint/2010/main" val="2723294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2060"/>
                </a:solidFill>
              </a:rPr>
              <a:t>SONUÇ</a:t>
            </a:r>
          </a:p>
        </p:txBody>
      </p:sp>
      <p:sp>
        <p:nvSpPr>
          <p:cNvPr id="3" name="İçerik Yer Tutucusu 2"/>
          <p:cNvSpPr>
            <a:spLocks noGrp="1"/>
          </p:cNvSpPr>
          <p:nvPr>
            <p:ph idx="1"/>
          </p:nvPr>
        </p:nvSpPr>
        <p:spPr/>
        <p:txBody>
          <a:bodyPr>
            <a:noAutofit/>
          </a:bodyPr>
          <a:lstStyle/>
          <a:p>
            <a:pPr marL="0" indent="0">
              <a:buNone/>
            </a:pPr>
            <a:endParaRPr lang="tr-TR" sz="2200" dirty="0"/>
          </a:p>
          <a:p>
            <a:r>
              <a:rPr lang="tr-TR" sz="2200" dirty="0"/>
              <a:t>Pek çok eczacının deneyimlerini ve sağduyuyu kullanarak başa çıktığı iddia edilse de, daha klinik odaklı uygulamalar ve giderek daha rekabetçi hale gelen perakende satış ortamı, etik zorlukların daha göz korkutucu hale gelmesi ve muhtemelen daha fazla tartışılması anlamına gelebilir.</a:t>
            </a:r>
          </a:p>
        </p:txBody>
      </p:sp>
    </p:spTree>
    <p:extLst>
      <p:ext uri="{BB962C8B-B14F-4D97-AF65-F5344CB8AC3E}">
        <p14:creationId xmlns:p14="http://schemas.microsoft.com/office/powerpoint/2010/main" val="584106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BF4A13-DBE5-B98B-5CB6-59513B4654D8}"/>
              </a:ext>
            </a:extLst>
          </p:cNvPr>
          <p:cNvSpPr>
            <a:spLocks noGrp="1"/>
          </p:cNvSpPr>
          <p:nvPr>
            <p:ph type="title"/>
          </p:nvPr>
        </p:nvSpPr>
        <p:spPr/>
        <p:txBody>
          <a:bodyPr/>
          <a:lstStyle/>
          <a:p>
            <a:r>
              <a:rPr lang="tr-TR" dirty="0"/>
              <a:t>SORULAR</a:t>
            </a:r>
          </a:p>
        </p:txBody>
      </p:sp>
      <p:sp>
        <p:nvSpPr>
          <p:cNvPr id="3" name="İçerik Yer Tutucusu 2">
            <a:extLst>
              <a:ext uri="{FF2B5EF4-FFF2-40B4-BE49-F238E27FC236}">
                <a16:creationId xmlns:a16="http://schemas.microsoft.com/office/drawing/2014/main" id="{6FFB2ACD-4B9F-C423-42EF-038E36426A62}"/>
              </a:ext>
            </a:extLst>
          </p:cNvPr>
          <p:cNvSpPr>
            <a:spLocks noGrp="1"/>
          </p:cNvSpPr>
          <p:nvPr>
            <p:ph idx="1"/>
          </p:nvPr>
        </p:nvSpPr>
        <p:spPr/>
        <p:txBody>
          <a:bodyPr/>
          <a:lstStyle/>
          <a:p>
            <a:pPr marL="0" marR="0" lvl="0" indent="0" algn="l" defTabSz="457200" rtl="0" eaLnBrk="1" fontAlgn="auto" latinLnBrk="0" hangingPunct="1">
              <a:lnSpc>
                <a:spcPct val="100000"/>
              </a:lnSpc>
              <a:spcBef>
                <a:spcPts val="1000"/>
              </a:spcBef>
              <a:spcAft>
                <a:spcPts val="0"/>
              </a:spcAft>
              <a:buClr>
                <a:srgbClr val="4472C4"/>
              </a:buClr>
              <a:buSzPct val="80000"/>
              <a:buFont typeface="Wingdings 3" charset="2"/>
              <a:buNone/>
              <a:tabLst/>
              <a:defRPr/>
            </a:pPr>
            <a:r>
              <a:rPr kumimoji="0" lang="tr-TR"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1)İnsanlık tarihindeki en eski ve genel olarak en kalıcı sağlıkla ilgili etik ilkeler, M.Ö. 400'de yazılan Yunan tıp metinlerine dayanan ……………. ‘ne göre şekillendirilmiştir.</a:t>
            </a:r>
          </a:p>
          <a:p>
            <a:pPr marL="342900" marR="0" lvl="0" indent="-342900" algn="l" defTabSz="457200" rtl="0" eaLnBrk="1" fontAlgn="auto" latinLnBrk="0" hangingPunct="1">
              <a:lnSpc>
                <a:spcPct val="100000"/>
              </a:lnSpc>
              <a:spcBef>
                <a:spcPts val="1000"/>
              </a:spcBef>
              <a:spcAft>
                <a:spcPts val="0"/>
              </a:spcAft>
              <a:buClr>
                <a:srgbClr val="4472C4"/>
              </a:buClr>
              <a:buSzPct val="80000"/>
              <a:buFont typeface="+mj-lt"/>
              <a:buAutoNum type="alphaLcParenR"/>
              <a:tabLst/>
              <a:defRPr/>
            </a:pPr>
            <a:r>
              <a:rPr kumimoji="0" lang="tr-TR" sz="2000" b="1" i="0" u="none" strike="noStrike" kern="1200" cap="none" spc="0" normalizeH="0" baseline="0" noProof="0" dirty="0">
                <a:ln>
                  <a:noFill/>
                </a:ln>
                <a:solidFill>
                  <a:schemeClr val="tx1"/>
                </a:solidFill>
                <a:effectLst/>
                <a:uLnTx/>
                <a:uFillTx/>
                <a:latin typeface="Trebuchet MS" panose="020B0603020202020204"/>
                <a:ea typeface="+mn-ea"/>
                <a:cs typeface="+mn-cs"/>
              </a:rPr>
              <a:t>Hipokrat Yemini</a:t>
            </a:r>
          </a:p>
          <a:p>
            <a:pPr marL="342900" marR="0" lvl="0" indent="-342900" algn="l" defTabSz="457200" rtl="0" eaLnBrk="1" fontAlgn="auto" latinLnBrk="0" hangingPunct="1">
              <a:lnSpc>
                <a:spcPct val="100000"/>
              </a:lnSpc>
              <a:spcBef>
                <a:spcPts val="1000"/>
              </a:spcBef>
              <a:spcAft>
                <a:spcPts val="0"/>
              </a:spcAft>
              <a:buClr>
                <a:srgbClr val="4472C4"/>
              </a:buClr>
              <a:buSzPct val="80000"/>
              <a:buFont typeface="+mj-lt"/>
              <a:buAutoNum type="alphaLcParenR"/>
              <a:tabLst/>
              <a:defRPr/>
            </a:pPr>
            <a:r>
              <a:rPr kumimoji="0" lang="tr-TR"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Hammurabi kanunları</a:t>
            </a:r>
          </a:p>
          <a:p>
            <a:pPr marL="342900" marR="0" lvl="0" indent="-342900" algn="l" defTabSz="457200" rtl="0" eaLnBrk="1" fontAlgn="auto" latinLnBrk="0" hangingPunct="1">
              <a:lnSpc>
                <a:spcPct val="100000"/>
              </a:lnSpc>
              <a:spcBef>
                <a:spcPts val="1000"/>
              </a:spcBef>
              <a:spcAft>
                <a:spcPts val="0"/>
              </a:spcAft>
              <a:buClr>
                <a:srgbClr val="4472C4"/>
              </a:buClr>
              <a:buSzPct val="80000"/>
              <a:buFont typeface="+mj-lt"/>
              <a:buAutoNum type="alphaLcParenR"/>
              <a:tabLst/>
              <a:defRPr/>
            </a:pPr>
            <a:r>
              <a:rPr kumimoji="0" lang="tr-TR" sz="2000" b="0" i="0" u="none" strike="noStrike" kern="1200" cap="none" spc="0" normalizeH="0" baseline="0" noProof="0" dirty="0">
                <a:ln>
                  <a:noFill/>
                </a:ln>
                <a:solidFill>
                  <a:srgbClr val="202124"/>
                </a:solidFill>
                <a:effectLst/>
                <a:uLnTx/>
                <a:uFillTx/>
                <a:latin typeface="Trebuchet MS" panose="020B0603020202020204"/>
                <a:ea typeface="+mn-ea"/>
                <a:cs typeface="+mn-cs"/>
              </a:rPr>
              <a:t>El-Kanun </a:t>
            </a:r>
            <a:r>
              <a:rPr kumimoji="0" lang="tr-TR" sz="2000" b="0" i="0" u="none" strike="noStrike" kern="1200" cap="none" spc="0" normalizeH="0" baseline="0" noProof="0" dirty="0" err="1">
                <a:ln>
                  <a:noFill/>
                </a:ln>
                <a:solidFill>
                  <a:srgbClr val="202124"/>
                </a:solidFill>
                <a:effectLst/>
                <a:uLnTx/>
                <a:uFillTx/>
                <a:latin typeface="Trebuchet MS" panose="020B0603020202020204"/>
                <a:ea typeface="+mn-ea"/>
                <a:cs typeface="+mn-cs"/>
              </a:rPr>
              <a:t>fi't-Tıb</a:t>
            </a:r>
            <a:endParaRPr kumimoji="0" lang="tr-TR" sz="2000" b="0" i="0" u="none" strike="noStrike" kern="1200" cap="none" spc="0" normalizeH="0" baseline="0" noProof="0" dirty="0">
              <a:ln>
                <a:noFill/>
              </a:ln>
              <a:solidFill>
                <a:srgbClr val="202124"/>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4472C4"/>
              </a:buClr>
              <a:buSzPct val="80000"/>
              <a:buFont typeface="+mj-lt"/>
              <a:buAutoNum type="alphaLcParenR"/>
              <a:tabLst/>
              <a:defRPr/>
            </a:pPr>
            <a:r>
              <a:rPr kumimoji="0" lang="tr-TR" sz="2000" b="0" i="0" u="none" strike="noStrike" kern="1200" cap="none" spc="0" normalizeH="0" baseline="0" noProof="0" dirty="0">
                <a:ln>
                  <a:noFill/>
                </a:ln>
                <a:solidFill>
                  <a:srgbClr val="202124"/>
                </a:solidFill>
                <a:effectLst/>
                <a:uLnTx/>
                <a:uFillTx/>
                <a:latin typeface="Trebuchet MS" panose="020B0603020202020204"/>
                <a:ea typeface="+mn-ea"/>
                <a:cs typeface="+mn-cs"/>
              </a:rPr>
              <a:t>Türk Kodeksi</a:t>
            </a:r>
          </a:p>
          <a:p>
            <a:pPr marL="342900" marR="0" lvl="0" indent="-342900" algn="l" defTabSz="457200" rtl="0" eaLnBrk="1" fontAlgn="auto" latinLnBrk="0" hangingPunct="1">
              <a:lnSpc>
                <a:spcPct val="100000"/>
              </a:lnSpc>
              <a:spcBef>
                <a:spcPts val="1000"/>
              </a:spcBef>
              <a:spcAft>
                <a:spcPts val="0"/>
              </a:spcAft>
              <a:buClr>
                <a:srgbClr val="4472C4"/>
              </a:buClr>
              <a:buSzPct val="80000"/>
              <a:buFont typeface="+mj-lt"/>
              <a:buAutoNum type="alphaLcParenR"/>
              <a:tabLst/>
              <a:defRPr/>
            </a:pPr>
            <a:r>
              <a:rPr kumimoji="0" lang="tr-TR" sz="2000" b="0" i="0" u="none" strike="noStrike" kern="1200" cap="none" spc="0" normalizeH="0" baseline="0" noProof="0" dirty="0">
                <a:ln>
                  <a:noFill/>
                </a:ln>
                <a:solidFill>
                  <a:srgbClr val="202124"/>
                </a:solidFill>
                <a:effectLst/>
                <a:uLnTx/>
                <a:uFillTx/>
                <a:latin typeface="Trebuchet MS" panose="020B0603020202020204"/>
                <a:ea typeface="+mn-ea"/>
                <a:cs typeface="+mn-cs"/>
              </a:rPr>
              <a:t>Avrupa </a:t>
            </a:r>
            <a:r>
              <a:rPr kumimoji="0" lang="tr-TR" sz="2000" b="0" i="0" u="none" strike="noStrike" kern="1200" cap="none" spc="0" normalizeH="0" baseline="0" noProof="0" dirty="0" err="1">
                <a:ln>
                  <a:noFill/>
                </a:ln>
                <a:solidFill>
                  <a:srgbClr val="202124"/>
                </a:solidFill>
                <a:effectLst/>
                <a:uLnTx/>
                <a:uFillTx/>
                <a:latin typeface="Trebuchet MS" panose="020B0603020202020204"/>
                <a:ea typeface="+mn-ea"/>
                <a:cs typeface="+mn-cs"/>
              </a:rPr>
              <a:t>Farmakopesi</a:t>
            </a:r>
            <a:endParaRPr kumimoji="0" lang="tr-TR"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09882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68DFA2-1EFA-359D-7945-3D6B9AF3C32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47049C0-6B58-69BA-1256-1F9E3E5C1376}"/>
              </a:ext>
            </a:extLst>
          </p:cNvPr>
          <p:cNvSpPr>
            <a:spLocks noGrp="1"/>
          </p:cNvSpPr>
          <p:nvPr>
            <p:ph idx="1"/>
          </p:nvPr>
        </p:nvSpPr>
        <p:spPr/>
        <p:txBody>
          <a:bodyPr/>
          <a:lstStyle/>
          <a:p>
            <a:pPr marL="0" marR="0" lvl="0" indent="0" algn="l" defTabSz="457200" rtl="0" eaLnBrk="1" fontAlgn="auto" latinLnBrk="0" hangingPunct="1">
              <a:lnSpc>
                <a:spcPct val="100000"/>
              </a:lnSpc>
              <a:spcBef>
                <a:spcPts val="1000"/>
              </a:spcBef>
              <a:spcAft>
                <a:spcPts val="0"/>
              </a:spcAft>
              <a:buClr>
                <a:srgbClr val="4472C4"/>
              </a:buClr>
              <a:buSzPct val="80000"/>
              <a:buFont typeface="Wingdings 3" charset="2"/>
              <a:buNone/>
              <a:tabLst/>
              <a:defRPr/>
            </a:pPr>
            <a:r>
              <a:rPr kumimoji="0" lang="tr-TR"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2)Aşağıdakilerden hangisi İkinci Dünya Savaşı sonrasında 1948 Cenevre Bildirgesi'nde ortaya çıkan biyoetik ilkelerinden değildir?</a:t>
            </a:r>
          </a:p>
          <a:p>
            <a:pPr marL="342900" marR="0" lvl="0" indent="-342900" algn="l" defTabSz="457200" rtl="0" eaLnBrk="1" fontAlgn="auto" latinLnBrk="0" hangingPunct="1">
              <a:lnSpc>
                <a:spcPct val="100000"/>
              </a:lnSpc>
              <a:spcBef>
                <a:spcPts val="1000"/>
              </a:spcBef>
              <a:spcAft>
                <a:spcPts val="0"/>
              </a:spcAft>
              <a:buClr>
                <a:srgbClr val="4472C4"/>
              </a:buClr>
              <a:buSzPct val="80000"/>
              <a:buFont typeface="+mj-lt"/>
              <a:buAutoNum type="alphaLcParenR"/>
              <a:tabLst/>
              <a:defRPr/>
            </a:pPr>
            <a:r>
              <a:rPr kumimoji="0" lang="tr-TR"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Faydalılık</a:t>
            </a:r>
          </a:p>
          <a:p>
            <a:pPr marL="342900" marR="0" lvl="0" indent="-342900" algn="l" defTabSz="457200" rtl="0" eaLnBrk="1" fontAlgn="auto" latinLnBrk="0" hangingPunct="1">
              <a:lnSpc>
                <a:spcPct val="100000"/>
              </a:lnSpc>
              <a:spcBef>
                <a:spcPts val="1000"/>
              </a:spcBef>
              <a:spcAft>
                <a:spcPts val="0"/>
              </a:spcAft>
              <a:buClr>
                <a:srgbClr val="4472C4"/>
              </a:buClr>
              <a:buSzPct val="80000"/>
              <a:buFont typeface="+mj-lt"/>
              <a:buAutoNum type="alphaLcParenR"/>
              <a:tabLst/>
              <a:defRPr/>
            </a:pPr>
            <a:r>
              <a:rPr kumimoji="0" lang="tr-TR"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Zarar vermemek</a:t>
            </a:r>
          </a:p>
          <a:p>
            <a:pPr marL="342900" marR="0" lvl="0" indent="-342900" algn="l" defTabSz="457200" rtl="0" eaLnBrk="1" fontAlgn="auto" latinLnBrk="0" hangingPunct="1">
              <a:lnSpc>
                <a:spcPct val="100000"/>
              </a:lnSpc>
              <a:spcBef>
                <a:spcPts val="1000"/>
              </a:spcBef>
              <a:spcAft>
                <a:spcPts val="0"/>
              </a:spcAft>
              <a:buClr>
                <a:srgbClr val="4472C4"/>
              </a:buClr>
              <a:buSzPct val="80000"/>
              <a:buFont typeface="+mj-lt"/>
              <a:buAutoNum type="alphaLcParenR"/>
              <a:tabLst/>
              <a:defRPr/>
            </a:pPr>
            <a:r>
              <a:rPr kumimoji="0" lang="tr-TR"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Adalet</a:t>
            </a:r>
          </a:p>
          <a:p>
            <a:pPr marL="342900" marR="0" lvl="0" indent="-342900" algn="l" defTabSz="457200" rtl="0" eaLnBrk="1" fontAlgn="auto" latinLnBrk="0" hangingPunct="1">
              <a:lnSpc>
                <a:spcPct val="100000"/>
              </a:lnSpc>
              <a:spcBef>
                <a:spcPts val="1000"/>
              </a:spcBef>
              <a:spcAft>
                <a:spcPts val="0"/>
              </a:spcAft>
              <a:buClr>
                <a:srgbClr val="4472C4"/>
              </a:buClr>
              <a:buSzPct val="80000"/>
              <a:buFont typeface="+mj-lt"/>
              <a:buAutoNum type="alphaLcParenR"/>
              <a:tabLst/>
              <a:defRPr/>
            </a:pPr>
            <a:r>
              <a:rPr kumimoji="0" lang="tr-TR"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Özerkliğe saygı</a:t>
            </a:r>
          </a:p>
          <a:p>
            <a:pPr marL="342900" marR="0" lvl="0" indent="-342900" algn="l" defTabSz="457200" rtl="0" eaLnBrk="1" fontAlgn="auto" latinLnBrk="0" hangingPunct="1">
              <a:lnSpc>
                <a:spcPct val="100000"/>
              </a:lnSpc>
              <a:spcBef>
                <a:spcPts val="1000"/>
              </a:spcBef>
              <a:spcAft>
                <a:spcPts val="0"/>
              </a:spcAft>
              <a:buClr>
                <a:srgbClr val="4472C4"/>
              </a:buClr>
              <a:buSzPct val="80000"/>
              <a:buFont typeface="+mj-lt"/>
              <a:buAutoNum type="alphaLcParenR"/>
              <a:tabLst/>
              <a:defRPr/>
            </a:pPr>
            <a:r>
              <a:rPr kumimoji="0" lang="tr-TR" sz="2000" b="1" i="0" u="none" strike="noStrike" kern="1200" cap="none" spc="0" normalizeH="0" baseline="0" noProof="0" dirty="0">
                <a:ln>
                  <a:noFill/>
                </a:ln>
                <a:solidFill>
                  <a:schemeClr val="tx1"/>
                </a:solidFill>
                <a:effectLst/>
                <a:uLnTx/>
                <a:uFillTx/>
                <a:latin typeface="Trebuchet MS" panose="020B0603020202020204"/>
                <a:ea typeface="+mn-ea"/>
                <a:cs typeface="+mn-cs"/>
              </a:rPr>
              <a:t>Tutumluluk</a:t>
            </a:r>
          </a:p>
          <a:p>
            <a:endParaRPr lang="tr-TR" dirty="0"/>
          </a:p>
        </p:txBody>
      </p:sp>
    </p:spTree>
    <p:extLst>
      <p:ext uri="{BB962C8B-B14F-4D97-AF65-F5344CB8AC3E}">
        <p14:creationId xmlns:p14="http://schemas.microsoft.com/office/powerpoint/2010/main" val="863599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4A2F68-5D8E-0315-9C13-DEC43D7B2AC9}"/>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B946551B-52FC-C65B-C7C3-93B3F7EBE51D}"/>
              </a:ext>
            </a:extLst>
          </p:cNvPr>
          <p:cNvSpPr>
            <a:spLocks noGrp="1"/>
          </p:cNvSpPr>
          <p:nvPr>
            <p:ph idx="1"/>
          </p:nvPr>
        </p:nvSpPr>
        <p:spPr>
          <a:xfrm>
            <a:off x="677334" y="2160589"/>
            <a:ext cx="8596668" cy="4087811"/>
          </a:xfrm>
        </p:spPr>
        <p:txBody>
          <a:bodyPr>
            <a:normAutofit fontScale="92500" lnSpcReduction="10000"/>
          </a:bodyPr>
          <a:lstStyle/>
          <a:p>
            <a:pPr marL="0" marR="0" lvl="0" indent="0" algn="l" defTabSz="457200" rtl="0" eaLnBrk="1" fontAlgn="auto" latinLnBrk="0" hangingPunct="1">
              <a:lnSpc>
                <a:spcPct val="100000"/>
              </a:lnSpc>
              <a:spcBef>
                <a:spcPts val="1000"/>
              </a:spcBef>
              <a:spcAft>
                <a:spcPts val="0"/>
              </a:spcAft>
              <a:buClr>
                <a:srgbClr val="4472C4"/>
              </a:buClr>
              <a:buSzPct val="80000"/>
              <a:buFont typeface="Wingdings 3" charset="2"/>
              <a:buNone/>
              <a:tabLst/>
              <a:defRPr/>
            </a:pPr>
            <a:r>
              <a:rPr lang="tr-TR" sz="2400" dirty="0">
                <a:solidFill>
                  <a:prstClr val="black"/>
                </a:solidFill>
                <a:latin typeface="Trebuchet MS" panose="020B0603020202020204"/>
              </a:rPr>
              <a:t>3)Aş</a:t>
            </a:r>
            <a:r>
              <a:rPr kumimoji="0" lang="tr-TR" sz="2400" b="0" i="0" u="none" strike="noStrike" kern="1200" cap="none" spc="0" normalizeH="0" baseline="0" noProof="0" dirty="0">
                <a:ln>
                  <a:noFill/>
                </a:ln>
                <a:solidFill>
                  <a:prstClr val="black"/>
                </a:solidFill>
                <a:effectLst/>
                <a:uLnTx/>
                <a:uFillTx/>
                <a:latin typeface="Trebuchet MS" panose="020B0603020202020204"/>
                <a:ea typeface="+mn-ea"/>
                <a:cs typeface="+mn-cs"/>
              </a:rPr>
              <a:t>ağıdaki ifadelerden hangisi yanlıştır?</a:t>
            </a:r>
          </a:p>
          <a:p>
            <a:pPr marL="0" marR="0" lvl="0" indent="0" algn="l" defTabSz="457200" rtl="0" eaLnBrk="1" fontAlgn="auto" latinLnBrk="0" hangingPunct="1">
              <a:lnSpc>
                <a:spcPct val="100000"/>
              </a:lnSpc>
              <a:spcBef>
                <a:spcPts val="1000"/>
              </a:spcBef>
              <a:spcAft>
                <a:spcPts val="0"/>
              </a:spcAft>
              <a:buClr>
                <a:srgbClr val="4472C4"/>
              </a:buClr>
              <a:buSzPct val="80000"/>
              <a:buFont typeface="Wingdings 3" charset="2"/>
              <a:buNone/>
              <a:tabLst/>
              <a:defRPr/>
            </a:pPr>
            <a:endParaRPr kumimoji="0" lang="tr-TR"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4472C4"/>
              </a:buClr>
              <a:buSzPct val="80000"/>
              <a:buFont typeface="+mj-lt"/>
              <a:buAutoNum type="alphaLcParenR"/>
              <a:tabLst/>
              <a:defRPr/>
            </a:pPr>
            <a:r>
              <a:rPr kumimoji="0" lang="tr-TR"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Eczacı sağlıkla ilgili ürünlerin özel sektördeki satıcısı rolündedir.</a:t>
            </a:r>
          </a:p>
          <a:p>
            <a:pPr marL="342900" marR="0" lvl="0" indent="-342900" algn="l" defTabSz="457200" rtl="0" eaLnBrk="1" fontAlgn="auto" latinLnBrk="0" hangingPunct="1">
              <a:lnSpc>
                <a:spcPct val="100000"/>
              </a:lnSpc>
              <a:spcBef>
                <a:spcPts val="1000"/>
              </a:spcBef>
              <a:spcAft>
                <a:spcPts val="0"/>
              </a:spcAft>
              <a:buClr>
                <a:srgbClr val="4472C4"/>
              </a:buClr>
              <a:buSzPct val="80000"/>
              <a:buFont typeface="+mj-lt"/>
              <a:buAutoNum type="alphaLcParenR"/>
              <a:tabLst/>
              <a:defRPr/>
            </a:pPr>
            <a:r>
              <a:rPr kumimoji="0" lang="tr-TR" sz="2000" b="1" i="0" u="none" strike="noStrike" kern="1200" cap="none" spc="0" normalizeH="0" baseline="0" noProof="0" dirty="0">
                <a:ln>
                  <a:noFill/>
                </a:ln>
                <a:solidFill>
                  <a:schemeClr val="tx1"/>
                </a:solidFill>
                <a:effectLst/>
                <a:uLnTx/>
                <a:uFillTx/>
                <a:latin typeface="Trebuchet MS" panose="020B0603020202020204"/>
                <a:ea typeface="+mn-ea"/>
                <a:cs typeface="+mn-cs"/>
              </a:rPr>
              <a:t>Özel sektörde faaliyet gösteren serbest eczacılar sadece kâr elde etmek için ilaç satarlar.</a:t>
            </a:r>
          </a:p>
          <a:p>
            <a:pPr marL="342900" marR="0" lvl="0" indent="-342900" algn="l" defTabSz="457200" rtl="0" eaLnBrk="1" fontAlgn="auto" latinLnBrk="0" hangingPunct="1">
              <a:lnSpc>
                <a:spcPct val="100000"/>
              </a:lnSpc>
              <a:spcBef>
                <a:spcPts val="1000"/>
              </a:spcBef>
              <a:spcAft>
                <a:spcPts val="0"/>
              </a:spcAft>
              <a:buClr>
                <a:srgbClr val="4472C4"/>
              </a:buClr>
              <a:buSzPct val="80000"/>
              <a:buFont typeface="+mj-lt"/>
              <a:buAutoNum type="alphaLcParenR"/>
              <a:tabLst/>
              <a:defRPr/>
            </a:pPr>
            <a:r>
              <a:rPr kumimoji="0" lang="tr-TR"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Eczacılık uygulamasında genellikle eczacılar, ilaçların nihai tüketicisini en yakından ve doğrudan etkileyen faaliyetlerde bulunur.</a:t>
            </a:r>
          </a:p>
          <a:p>
            <a:pPr marL="342900" marR="0" lvl="0" indent="-342900" algn="l" defTabSz="457200" rtl="0" eaLnBrk="1" fontAlgn="auto" latinLnBrk="0" hangingPunct="1">
              <a:lnSpc>
                <a:spcPct val="100000"/>
              </a:lnSpc>
              <a:spcBef>
                <a:spcPts val="1000"/>
              </a:spcBef>
              <a:spcAft>
                <a:spcPts val="0"/>
              </a:spcAft>
              <a:buClr>
                <a:srgbClr val="4472C4"/>
              </a:buClr>
              <a:buSzPct val="80000"/>
              <a:buFont typeface="+mj-lt"/>
              <a:buAutoNum type="alphaLcParenR"/>
              <a:tabLst/>
              <a:defRPr/>
            </a:pPr>
            <a:r>
              <a:rPr kumimoji="0" lang="tr-TR"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Sağlık etiği, Birleşik Krallık'ın tıp etiği çekirdek müfredatı tarafından belirlenen oldukça iyi oluşturulmuş bir dizi konuyu kapsar.</a:t>
            </a:r>
          </a:p>
          <a:p>
            <a:pPr marL="342900" marR="0" lvl="0" indent="-342900" algn="l" defTabSz="457200" rtl="0" eaLnBrk="1" fontAlgn="auto" latinLnBrk="0" hangingPunct="1">
              <a:lnSpc>
                <a:spcPct val="100000"/>
              </a:lnSpc>
              <a:spcBef>
                <a:spcPts val="1000"/>
              </a:spcBef>
              <a:spcAft>
                <a:spcPts val="0"/>
              </a:spcAft>
              <a:buClr>
                <a:srgbClr val="4472C4"/>
              </a:buClr>
              <a:buSzPct val="80000"/>
              <a:buFont typeface="+mj-lt"/>
              <a:buAutoNum type="alphaLcParenR"/>
              <a:tabLst/>
              <a:defRPr/>
            </a:pPr>
            <a:r>
              <a:rPr kumimoji="0" lang="tr-TR"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2002'den önceki 20 yıl boyunca eczacılar gelişmiş dünyanın sağlık sistemlerinde faaliyetlerini daha klinik hale gelen ilaçların tedariği ve danışmanlığı üzerinde rol alıyorlardı.</a:t>
            </a:r>
          </a:p>
          <a:p>
            <a:endParaRPr lang="tr-TR" dirty="0"/>
          </a:p>
        </p:txBody>
      </p:sp>
    </p:spTree>
    <p:extLst>
      <p:ext uri="{BB962C8B-B14F-4D97-AF65-F5344CB8AC3E}">
        <p14:creationId xmlns:p14="http://schemas.microsoft.com/office/powerpoint/2010/main" val="1935635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302AE0-6F6C-D677-B96A-E334065B5F78}"/>
              </a:ext>
            </a:extLst>
          </p:cNvPr>
          <p:cNvSpPr>
            <a:spLocks noGrp="1"/>
          </p:cNvSpPr>
          <p:nvPr>
            <p:ph type="title"/>
          </p:nvPr>
        </p:nvSpPr>
        <p:spPr/>
        <p:txBody>
          <a:bodyPr/>
          <a:lstStyle/>
          <a:p>
            <a:r>
              <a:rPr lang="tr-TR" dirty="0"/>
              <a:t>KAYNAKÇA</a:t>
            </a:r>
          </a:p>
        </p:txBody>
      </p:sp>
      <p:sp>
        <p:nvSpPr>
          <p:cNvPr id="3" name="İçerik Yer Tutucusu 2">
            <a:extLst>
              <a:ext uri="{FF2B5EF4-FFF2-40B4-BE49-F238E27FC236}">
                <a16:creationId xmlns:a16="http://schemas.microsoft.com/office/drawing/2014/main" id="{856797CC-5BAA-8A5D-3271-367DB1563625}"/>
              </a:ext>
            </a:extLst>
          </p:cNvPr>
          <p:cNvSpPr>
            <a:spLocks noGrp="1"/>
          </p:cNvSpPr>
          <p:nvPr>
            <p:ph idx="1"/>
          </p:nvPr>
        </p:nvSpPr>
        <p:spPr/>
        <p:txBody>
          <a:bodyPr/>
          <a:lstStyle/>
          <a:p>
            <a:pPr>
              <a:buFont typeface="+mj-lt"/>
              <a:buAutoNum type="arabicPeriod"/>
            </a:pPr>
            <a:r>
              <a:rPr lang="en-US" b="0" i="0" dirty="0">
                <a:solidFill>
                  <a:srgbClr val="222222"/>
                </a:solidFill>
                <a:effectLst/>
                <a:latin typeface="Arial" panose="020B0604020202020204" pitchFamily="34" charset="0"/>
              </a:rPr>
              <a:t>Wingfield, J., Bissell, P., &amp; Anderson, C. (2004). The scope of pharmacy ethics—an evaluation of the international research literature, 1990–2002. </a:t>
            </a:r>
            <a:r>
              <a:rPr lang="en-US" b="0" i="1" dirty="0">
                <a:solidFill>
                  <a:srgbClr val="222222"/>
                </a:solidFill>
                <a:effectLst/>
                <a:latin typeface="Arial" panose="020B0604020202020204" pitchFamily="34" charset="0"/>
              </a:rPr>
              <a:t>Social science &amp; medicine</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58</a:t>
            </a:r>
            <a:r>
              <a:rPr lang="en-US" b="0" i="0" dirty="0">
                <a:solidFill>
                  <a:srgbClr val="222222"/>
                </a:solidFill>
                <a:effectLst/>
                <a:latin typeface="Arial" panose="020B0604020202020204" pitchFamily="34" charset="0"/>
              </a:rPr>
              <a:t>(12), 2383-2396.</a:t>
            </a:r>
            <a:r>
              <a:rPr lang="tr-TR" dirty="0">
                <a:solidFill>
                  <a:srgbClr val="222222"/>
                </a:solidFill>
                <a:latin typeface="Arial" panose="020B0604020202020204" pitchFamily="34" charset="0"/>
              </a:rPr>
              <a:t> </a:t>
            </a:r>
            <a:r>
              <a:rPr lang="tr-TR" b="0" i="0" dirty="0">
                <a:solidFill>
                  <a:srgbClr val="222222"/>
                </a:solidFill>
                <a:effectLst/>
                <a:latin typeface="Arial" panose="020B0604020202020204" pitchFamily="34" charset="0"/>
                <a:hlinkClick r:id="rId2"/>
              </a:rPr>
              <a:t>https://www.sciencedirect.com/science/article/pii/S0277953603004660</a:t>
            </a:r>
            <a:endParaRPr lang="tr-TR" b="0" i="0" dirty="0">
              <a:solidFill>
                <a:srgbClr val="222222"/>
              </a:solidFill>
              <a:effectLst/>
              <a:latin typeface="Arial" panose="020B0604020202020204" pitchFamily="34" charset="0"/>
            </a:endParaRPr>
          </a:p>
          <a:p>
            <a:pPr>
              <a:buFont typeface="+mj-lt"/>
              <a:buAutoNum type="arabicPeriod"/>
            </a:pPr>
            <a:r>
              <a:rPr lang="en-US" b="0" i="0" dirty="0" err="1">
                <a:solidFill>
                  <a:srgbClr val="222222"/>
                </a:solidFill>
                <a:effectLst/>
                <a:latin typeface="Arial" panose="020B0604020202020204" pitchFamily="34" charset="0"/>
              </a:rPr>
              <a:t>Fino</a:t>
            </a:r>
            <a:r>
              <a:rPr lang="en-US" b="0" i="0" dirty="0">
                <a:solidFill>
                  <a:srgbClr val="222222"/>
                </a:solidFill>
                <a:effectLst/>
                <a:latin typeface="Arial" panose="020B0604020202020204" pitchFamily="34" charset="0"/>
              </a:rPr>
              <a:t>, L. B., </a:t>
            </a:r>
            <a:r>
              <a:rPr lang="en-US" b="0" i="0" dirty="0" err="1">
                <a:solidFill>
                  <a:srgbClr val="222222"/>
                </a:solidFill>
                <a:effectLst/>
                <a:latin typeface="Arial" panose="020B0604020202020204" pitchFamily="34" charset="0"/>
              </a:rPr>
              <a:t>Basheti</a:t>
            </a:r>
            <a:r>
              <a:rPr lang="en-US" b="0" i="0" dirty="0">
                <a:solidFill>
                  <a:srgbClr val="222222"/>
                </a:solidFill>
                <a:effectLst/>
                <a:latin typeface="Arial" panose="020B0604020202020204" pitchFamily="34" charset="0"/>
              </a:rPr>
              <a:t>, I. A., Saini, B., Moles, R., &amp; </a:t>
            </a:r>
            <a:r>
              <a:rPr lang="en-US" b="0" i="0" dirty="0" err="1">
                <a:solidFill>
                  <a:srgbClr val="222222"/>
                </a:solidFill>
                <a:effectLst/>
                <a:latin typeface="Arial" panose="020B0604020202020204" pitchFamily="34" charset="0"/>
              </a:rPr>
              <a:t>Chaar</a:t>
            </a:r>
            <a:r>
              <a:rPr lang="en-US" b="0" i="0" dirty="0">
                <a:solidFill>
                  <a:srgbClr val="222222"/>
                </a:solidFill>
                <a:effectLst/>
                <a:latin typeface="Arial" panose="020B0604020202020204" pitchFamily="34" charset="0"/>
              </a:rPr>
              <a:t>, B. B. (2020). Exploring pharmacy ethics in developing countries: a scoping review. </a:t>
            </a:r>
            <a:r>
              <a:rPr lang="en-US" b="0" i="1" dirty="0">
                <a:solidFill>
                  <a:srgbClr val="222222"/>
                </a:solidFill>
                <a:effectLst/>
                <a:latin typeface="Arial" panose="020B0604020202020204" pitchFamily="34" charset="0"/>
              </a:rPr>
              <a:t>International Journal of Clinical Pharmacy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42</a:t>
            </a:r>
            <a:r>
              <a:rPr lang="en-US" b="0" i="0" dirty="0">
                <a:solidFill>
                  <a:srgbClr val="222222"/>
                </a:solidFill>
                <a:effectLst/>
                <a:latin typeface="Arial" panose="020B0604020202020204" pitchFamily="34" charset="0"/>
              </a:rPr>
              <a:t>, 418-435.</a:t>
            </a:r>
            <a:r>
              <a:rPr lang="tr-TR" dirty="0">
                <a:solidFill>
                  <a:srgbClr val="222222"/>
                </a:solidFill>
                <a:latin typeface="Arial" panose="020B0604020202020204" pitchFamily="34" charset="0"/>
              </a:rPr>
              <a:t> </a:t>
            </a:r>
            <a:r>
              <a:rPr lang="en-US" dirty="0">
                <a:hlinkClick r:id="rId3"/>
              </a:rPr>
              <a:t>Exploring pharmacy ethics in developing countries: a scoping review - PubMed (nih.gov)</a:t>
            </a:r>
            <a:endParaRPr lang="tr-TR" dirty="0"/>
          </a:p>
          <a:p>
            <a:pPr>
              <a:buFont typeface="+mj-lt"/>
              <a:buAutoNum type="arabicPeriod"/>
            </a:pPr>
            <a:r>
              <a:rPr lang="tr-TR" dirty="0" err="1"/>
              <a:t>Prescott</a:t>
            </a:r>
            <a:r>
              <a:rPr lang="tr-TR" dirty="0"/>
              <a:t> WA </a:t>
            </a:r>
            <a:r>
              <a:rPr lang="tr-TR" dirty="0" err="1"/>
              <a:t>Jr</a:t>
            </a:r>
            <a:r>
              <a:rPr lang="tr-TR" dirty="0"/>
              <a:t>. </a:t>
            </a:r>
            <a:r>
              <a:rPr lang="tr-TR" dirty="0" err="1"/>
              <a:t>Ascending</a:t>
            </a:r>
            <a:r>
              <a:rPr lang="tr-TR" dirty="0"/>
              <a:t> </a:t>
            </a:r>
            <a:r>
              <a:rPr lang="tr-TR" dirty="0" err="1"/>
              <a:t>the</a:t>
            </a:r>
            <a:r>
              <a:rPr lang="tr-TR" dirty="0"/>
              <a:t> </a:t>
            </a:r>
            <a:r>
              <a:rPr lang="tr-TR" dirty="0" err="1"/>
              <a:t>Levels</a:t>
            </a:r>
            <a:r>
              <a:rPr lang="tr-TR" dirty="0"/>
              <a:t> of </a:t>
            </a:r>
            <a:r>
              <a:rPr lang="tr-TR" dirty="0" err="1"/>
              <a:t>Leadership</a:t>
            </a:r>
            <a:r>
              <a:rPr lang="tr-TR" dirty="0"/>
              <a:t> in </a:t>
            </a:r>
            <a:r>
              <a:rPr lang="tr-TR" dirty="0" err="1"/>
              <a:t>Pharmacy</a:t>
            </a:r>
            <a:r>
              <a:rPr lang="tr-TR" dirty="0"/>
              <a:t> </a:t>
            </a:r>
            <a:r>
              <a:rPr lang="tr-TR" dirty="0" err="1"/>
              <a:t>Academia</a:t>
            </a:r>
            <a:r>
              <a:rPr lang="tr-TR" dirty="0"/>
              <a:t>. </a:t>
            </a:r>
            <a:r>
              <a:rPr lang="tr-TR" dirty="0" err="1"/>
              <a:t>Am</a:t>
            </a:r>
            <a:r>
              <a:rPr lang="tr-TR" dirty="0"/>
              <a:t> J </a:t>
            </a:r>
            <a:r>
              <a:rPr lang="tr-TR" dirty="0" err="1"/>
              <a:t>Pharm</a:t>
            </a:r>
            <a:r>
              <a:rPr lang="tr-TR" dirty="0"/>
              <a:t> </a:t>
            </a:r>
            <a:r>
              <a:rPr lang="tr-TR" dirty="0" err="1"/>
              <a:t>Educ</a:t>
            </a:r>
            <a:r>
              <a:rPr lang="tr-TR" dirty="0"/>
              <a:t>. 2022 Feb;86(2):ajpe8763. </a:t>
            </a:r>
            <a:r>
              <a:rPr lang="tr-TR" dirty="0" err="1"/>
              <a:t>doi</a:t>
            </a:r>
            <a:r>
              <a:rPr lang="tr-TR" dirty="0"/>
              <a:t>: 10.5688/ajpe8763. </a:t>
            </a:r>
            <a:r>
              <a:rPr lang="tr-TR" dirty="0" err="1"/>
              <a:t>Epub</a:t>
            </a:r>
            <a:r>
              <a:rPr lang="tr-TR" dirty="0"/>
              <a:t> 2021 Jul 22. PMID: 34301589; PMCID: PMC8887055. </a:t>
            </a:r>
            <a:r>
              <a:rPr lang="tr-TR" dirty="0">
                <a:hlinkClick r:id="rId4"/>
              </a:rPr>
              <a:t>https://pubmed.ncbi.nlm.nih.gov/34301589/</a:t>
            </a:r>
            <a:endParaRPr lang="tr-TR" dirty="0"/>
          </a:p>
          <a:p>
            <a:pPr>
              <a:buFont typeface="+mj-lt"/>
              <a:buAutoNum type="arabicPeriod"/>
            </a:pPr>
            <a:endParaRPr lang="tr-TR" dirty="0"/>
          </a:p>
          <a:p>
            <a:pPr>
              <a:buFont typeface="+mj-lt"/>
              <a:buAutoNum type="arabicPeriod"/>
            </a:pPr>
            <a:endParaRPr lang="tr-TR"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1505873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6ECDD4-EFFC-2B6B-BBB5-021CFFC4A4C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3C7998F-3130-A63C-BB91-9E0DD3E3BB43}"/>
              </a:ext>
            </a:extLst>
          </p:cNvPr>
          <p:cNvSpPr>
            <a:spLocks noGrp="1"/>
          </p:cNvSpPr>
          <p:nvPr>
            <p:ph idx="1"/>
          </p:nvPr>
        </p:nvSpPr>
        <p:spPr/>
        <p:txBody>
          <a:bodyPr>
            <a:normAutofit/>
          </a:bodyPr>
          <a:lstStyle/>
          <a:p>
            <a:r>
              <a:rPr lang="tr-TR" sz="2400" dirty="0"/>
              <a:t>İkinci Dünya Savaşı sonrasında 1948 Cenevre Bildirgesi'nde ortaya çıkan biyoetik ilkeleri. 'Faydalılık', 'Zarar Vermemek', 'Adalet' ve 'Özerkliğe Saygı' (karar verme, mahremiyet ve reddetme hakkı), çağdaş sağlık mesleklerinin etik kurallarının temel ilkeleri haline gelmiştir.</a:t>
            </a:r>
          </a:p>
        </p:txBody>
      </p:sp>
    </p:spTree>
    <p:extLst>
      <p:ext uri="{BB962C8B-B14F-4D97-AF65-F5344CB8AC3E}">
        <p14:creationId xmlns:p14="http://schemas.microsoft.com/office/powerpoint/2010/main" val="140806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D1E034-B10A-6856-2D81-A6A61EFE9DFF}"/>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B1E21E97-9ED1-D370-5BE9-44EAE230B904}"/>
              </a:ext>
            </a:extLst>
          </p:cNvPr>
          <p:cNvSpPr>
            <a:spLocks noGrp="1"/>
          </p:cNvSpPr>
          <p:nvPr>
            <p:ph idx="1"/>
          </p:nvPr>
        </p:nvSpPr>
        <p:spPr>
          <a:xfrm>
            <a:off x="677334" y="1930401"/>
            <a:ext cx="8596668" cy="4110962"/>
          </a:xfrm>
        </p:spPr>
        <p:txBody>
          <a:bodyPr>
            <a:normAutofit/>
          </a:bodyPr>
          <a:lstStyle/>
          <a:p>
            <a:r>
              <a:rPr lang="tr-TR" sz="2400" dirty="0"/>
              <a:t>Yıllar geçtikçe eczacılara yönelik, genellikle benzer uygulama ilkelerine dayanan etik kuralların birkaç kez tekrarlanması olmuştur. Uluslararası Eczacılık Federasyonu (FIP), Mesleki Standartlar Bildirgesi 2014'te, tüm uluslararası eczacılık kuruluşlarının takip etmesi ve ilgili etik kurallarına dahil etmesi gereken kılavuz olarak işlev görmesi gereken temel ilkeleri dile getirmiştir.</a:t>
            </a:r>
          </a:p>
          <a:p>
            <a:r>
              <a:rPr lang="tr-TR" sz="2400" dirty="0"/>
              <a:t>Örnek olarak Avustralya Eczacılar Birliği (PSA) gerçekten de bu görevi üstlenmiş ve 2017 yılında en güncel Davranış Kurallarını geliştirmiştir. </a:t>
            </a:r>
          </a:p>
        </p:txBody>
      </p:sp>
    </p:spTree>
    <p:extLst>
      <p:ext uri="{BB962C8B-B14F-4D97-AF65-F5344CB8AC3E}">
        <p14:creationId xmlns:p14="http://schemas.microsoft.com/office/powerpoint/2010/main" val="4173915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5E6D524A-19FF-5D2A-3E5F-A5B2D05ACAC7}"/>
              </a:ext>
            </a:extLst>
          </p:cNvPr>
          <p:cNvSpPr>
            <a:spLocks noGrp="1"/>
          </p:cNvSpPr>
          <p:nvPr>
            <p:ph type="title"/>
          </p:nvPr>
        </p:nvSpPr>
        <p:spPr/>
        <p:txBody>
          <a:bodyPr/>
          <a:lstStyle/>
          <a:p>
            <a:r>
              <a:rPr lang="tr-TR" dirty="0"/>
              <a:t>ECZANE ETİK KURALLARI</a:t>
            </a:r>
          </a:p>
        </p:txBody>
      </p:sp>
      <p:sp>
        <p:nvSpPr>
          <p:cNvPr id="6" name="İçerik Yer Tutucusu 5">
            <a:extLst>
              <a:ext uri="{FF2B5EF4-FFF2-40B4-BE49-F238E27FC236}">
                <a16:creationId xmlns:a16="http://schemas.microsoft.com/office/drawing/2014/main" id="{206E2AA6-7B07-2E5D-B50D-2AF0F263AA63}"/>
              </a:ext>
            </a:extLst>
          </p:cNvPr>
          <p:cNvSpPr>
            <a:spLocks noGrp="1"/>
          </p:cNvSpPr>
          <p:nvPr>
            <p:ph idx="1"/>
          </p:nvPr>
        </p:nvSpPr>
        <p:spPr/>
        <p:txBody>
          <a:bodyPr/>
          <a:lstStyle/>
          <a:p>
            <a:pPr marL="0" indent="0">
              <a:buNone/>
            </a:pPr>
            <a:r>
              <a:rPr lang="tr-TR" sz="2400" dirty="0"/>
              <a:t>Eczane Etik Kuralları, neyin "iyi" veya "doğru" olduğunu, tercih edilen veya kabul edilemez davranışı/uygulamayı belirlemek ve sergilemek için temel ilkeleri belirleme girişimi olarak tanımlanabilir.</a:t>
            </a:r>
          </a:p>
          <a:p>
            <a:endParaRPr lang="tr-TR" dirty="0"/>
          </a:p>
        </p:txBody>
      </p:sp>
    </p:spTree>
    <p:extLst>
      <p:ext uri="{BB962C8B-B14F-4D97-AF65-F5344CB8AC3E}">
        <p14:creationId xmlns:p14="http://schemas.microsoft.com/office/powerpoint/2010/main" val="2312506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6DD15ACC-BE8C-B0A2-C83D-C7D5491CB397}"/>
              </a:ext>
            </a:extLst>
          </p:cNvPr>
          <p:cNvSpPr>
            <a:spLocks noGrp="1"/>
          </p:cNvSpPr>
          <p:nvPr>
            <p:ph type="title"/>
          </p:nvPr>
        </p:nvSpPr>
        <p:spPr/>
        <p:txBody>
          <a:bodyPr/>
          <a:lstStyle/>
          <a:p>
            <a:endParaRPr lang="tr-TR"/>
          </a:p>
        </p:txBody>
      </p:sp>
      <p:sp>
        <p:nvSpPr>
          <p:cNvPr id="6" name="İçerik Yer Tutucusu 5">
            <a:extLst>
              <a:ext uri="{FF2B5EF4-FFF2-40B4-BE49-F238E27FC236}">
                <a16:creationId xmlns:a16="http://schemas.microsoft.com/office/drawing/2014/main" id="{DF1C0385-0A89-A223-0A47-A17C39F04190}"/>
              </a:ext>
            </a:extLst>
          </p:cNvPr>
          <p:cNvSpPr>
            <a:spLocks noGrp="1"/>
          </p:cNvSpPr>
          <p:nvPr>
            <p:ph idx="1"/>
          </p:nvPr>
        </p:nvSpPr>
        <p:spPr/>
        <p:txBody>
          <a:bodyPr>
            <a:normAutofit/>
          </a:bodyPr>
          <a:lstStyle/>
          <a:p>
            <a:r>
              <a:rPr lang="tr-TR" sz="2400" dirty="0"/>
              <a:t>Eczacılık uygulamalarının aynı zamanda çağdaş yasal çerçeveler ve uygulamalarla da desteklenmesi gerekiyor. Gelişmekte olan ülkeler, eczacıların etik karar vermesini kolaylaştıracak mevzuat ve eğitim değişikliklerini destekleyecek elverişli ortamlar ve araştırmalar oluşturmaya zaman ve çaba harcamayı düşünebilir. </a:t>
            </a:r>
          </a:p>
        </p:txBody>
      </p:sp>
    </p:spTree>
    <p:extLst>
      <p:ext uri="{BB962C8B-B14F-4D97-AF65-F5344CB8AC3E}">
        <p14:creationId xmlns:p14="http://schemas.microsoft.com/office/powerpoint/2010/main" val="3848229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1286933" y="609600"/>
            <a:ext cx="10197494" cy="1099457"/>
          </a:xfrm>
        </p:spPr>
        <p:txBody>
          <a:bodyPr>
            <a:normAutofit/>
          </a:bodyPr>
          <a:lstStyle/>
          <a:p>
            <a:r>
              <a:rPr lang="tr-TR" dirty="0"/>
              <a:t>ÖZ</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İçerik Yer Tutucusu 2">
            <a:extLst>
              <a:ext uri="{FF2B5EF4-FFF2-40B4-BE49-F238E27FC236}">
                <a16:creationId xmlns:a16="http://schemas.microsoft.com/office/drawing/2014/main" id="{6CFAC857-95E0-9315-EE57-E72FAFE3C1E9}"/>
              </a:ext>
            </a:extLst>
          </p:cNvPr>
          <p:cNvGraphicFramePr>
            <a:graphicFrameLocks noGrp="1"/>
          </p:cNvGraphicFramePr>
          <p:nvPr>
            <p:ph idx="1"/>
            <p:extLst>
              <p:ext uri="{D42A27DB-BD31-4B8C-83A1-F6EECF244321}">
                <p14:modId xmlns:p14="http://schemas.microsoft.com/office/powerpoint/2010/main" val="32880428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2948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İçerik Yer Tutucusu 2">
            <a:extLst>
              <a:ext uri="{FF2B5EF4-FFF2-40B4-BE49-F238E27FC236}">
                <a16:creationId xmlns:a16="http://schemas.microsoft.com/office/drawing/2014/main" id="{0EC49EF8-6AAE-0C34-7E2D-D2FE1D24E5C0}"/>
              </a:ext>
            </a:extLst>
          </p:cNvPr>
          <p:cNvGraphicFramePr>
            <a:graphicFrameLocks noGrp="1"/>
          </p:cNvGraphicFramePr>
          <p:nvPr>
            <p:ph idx="1"/>
            <p:extLst>
              <p:ext uri="{D42A27DB-BD31-4B8C-83A1-F6EECF244321}">
                <p14:modId xmlns:p14="http://schemas.microsoft.com/office/powerpoint/2010/main" val="264447706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1226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accent1">
                    <a:lumMod val="60000"/>
                    <a:lumOff val="40000"/>
                  </a:schemeClr>
                </a:solidFill>
              </a:rPr>
              <a:t>GİRİŞ</a:t>
            </a:r>
          </a:p>
        </p:txBody>
      </p:sp>
      <p:sp>
        <p:nvSpPr>
          <p:cNvPr id="3" name="İçerik Yer Tutucusu 2"/>
          <p:cNvSpPr>
            <a:spLocks noGrp="1"/>
          </p:cNvSpPr>
          <p:nvPr>
            <p:ph idx="1"/>
          </p:nvPr>
        </p:nvSpPr>
        <p:spPr/>
        <p:txBody>
          <a:bodyPr>
            <a:normAutofit/>
          </a:bodyPr>
          <a:lstStyle/>
          <a:p>
            <a:r>
              <a:rPr lang="tr-TR" sz="2200" dirty="0"/>
              <a:t>2002'den önceki 20 yıl boyunca eczacılar gelişmiş dünyanın sağlık sistemlerinde faaliyetlerini daha klinik hale gelen ilaçların tedariği ve danışmanlığı üzerinde rol alıyorlardı.</a:t>
            </a:r>
          </a:p>
          <a:p>
            <a:r>
              <a:rPr lang="tr-TR" sz="2200" dirty="0"/>
              <a:t>Eczacı aynı zamanda sağlıkla ilgili ürünlerin özel sektördeki satıcısı rolündeydi.</a:t>
            </a:r>
          </a:p>
          <a:p>
            <a:r>
              <a:rPr lang="tr-TR" sz="2200" dirty="0"/>
              <a:t>Özellikle serbest eczacılar önemli rollere sahipti örneğin reçeteleme tavsiyesinde bulunma, terapötik sonuçlar için sorumluluk üstlenilmesi ve multidisipliner olarak hasta bakım kararlarına katkıda bulunmak.</a:t>
            </a:r>
          </a:p>
        </p:txBody>
      </p:sp>
    </p:spTree>
    <p:extLst>
      <p:ext uri="{BB962C8B-B14F-4D97-AF65-F5344CB8AC3E}">
        <p14:creationId xmlns:p14="http://schemas.microsoft.com/office/powerpoint/2010/main" val="2226118583"/>
      </p:ext>
    </p:extLst>
  </p:cSld>
  <p:clrMapOvr>
    <a:masterClrMapping/>
  </p:clrMapOvr>
</p:sld>
</file>

<file path=ppt/theme/theme1.xml><?xml version="1.0" encoding="utf-8"?>
<a:theme xmlns:a="http://schemas.openxmlformats.org/drawingml/2006/main" name="Yüzeyl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1568</TotalTime>
  <Words>1498</Words>
  <Application>Microsoft Office PowerPoint</Application>
  <PresentationFormat>Geniş ekran</PresentationFormat>
  <Paragraphs>82</Paragraphs>
  <Slides>28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28</vt:i4>
      </vt:variant>
    </vt:vector>
  </HeadingPairs>
  <TitlesOfParts>
    <vt:vector size="32" baseType="lpstr">
      <vt:lpstr>Arial</vt:lpstr>
      <vt:lpstr>Trebuchet MS</vt:lpstr>
      <vt:lpstr>Wingdings 3</vt:lpstr>
      <vt:lpstr>Yüzeyler</vt:lpstr>
      <vt:lpstr> ECZACILIK ETİĞİ   —Uluslararası araştırma literatürü                  (1990-2002)    Saliha ACAR 19030042   </vt:lpstr>
      <vt:lpstr>ETİK İLKELER</vt:lpstr>
      <vt:lpstr>PowerPoint Sunusu</vt:lpstr>
      <vt:lpstr>PowerPoint Sunusu</vt:lpstr>
      <vt:lpstr>ECZANE ETİK KURALLARI</vt:lpstr>
      <vt:lpstr>PowerPoint Sunusu</vt:lpstr>
      <vt:lpstr>ÖZ</vt:lpstr>
      <vt:lpstr>PowerPoint Sunusu</vt:lpstr>
      <vt:lpstr>GİRİŞ</vt:lpstr>
      <vt:lpstr>KAPSAM</vt:lpstr>
      <vt:lpstr>KAPSAM</vt:lpstr>
      <vt:lpstr>KAPSAM</vt:lpstr>
      <vt:lpstr>YÖNTEM</vt:lpstr>
      <vt:lpstr>Bu literatür iki alana odaklanmaktadır:</vt:lpstr>
      <vt:lpstr>1)Sağlık hizmeti uygulamalarıyla ilgili konular Rıza ve Gizlilik</vt:lpstr>
      <vt:lpstr>Rıza ve Gizlilik</vt:lpstr>
      <vt:lpstr>Yaşamın Başlangıcı ve Sonu</vt:lpstr>
      <vt:lpstr>Yaşamın Başlangıcı ve Sonu</vt:lpstr>
      <vt:lpstr>2) İş ortamında sağlık hizmetlerinin sunulması</vt:lpstr>
      <vt:lpstr>2) İş ortamında sağlık hizmetlerinin sunulması</vt:lpstr>
      <vt:lpstr>2) İş ortamında sağlık hizmetlerinin sunulması</vt:lpstr>
      <vt:lpstr>TARTIŞMA</vt:lpstr>
      <vt:lpstr>TARTIŞMA</vt:lpstr>
      <vt:lpstr>SONUÇ</vt:lpstr>
      <vt:lpstr>SORULAR</vt:lpstr>
      <vt:lpstr>PowerPoint Sunusu</vt:lpstr>
      <vt:lpstr>PowerPoint Sunusu</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Eczacılık etiğinin Kapsamı   —Uluslararası araştırma literatürü                  (1990-2002)</dc:title>
  <dc:creator>BertanKutay</dc:creator>
  <cp:lastModifiedBy>gülbin özçelikay</cp:lastModifiedBy>
  <cp:revision>23</cp:revision>
  <dcterms:created xsi:type="dcterms:W3CDTF">2021-11-08T18:11:59Z</dcterms:created>
  <dcterms:modified xsi:type="dcterms:W3CDTF">2024-01-09T14:45:18Z</dcterms:modified>
</cp:coreProperties>
</file>