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5" r:id="rId7"/>
    <p:sldId id="261" r:id="rId8"/>
    <p:sldId id="264" r:id="rId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Cigdem Yavuz" initials="CY" lastIdx="0" clrIdx="0">
    <p:extLst>
      <p:ext uri="{19B8F6BF-5375-455C-9EA6-DF929625EA0E}">
        <p15:presenceInfo xmlns:p15="http://schemas.microsoft.com/office/powerpoint/2012/main" userId="4900d2ae122f3104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5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3EBB2-8428-48A9-BE7A-596C20EDBFBC}" type="datetimeFigureOut">
              <a:rPr lang="tr-TR" smtClean="0"/>
              <a:t>30.01.2018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19B39-ACE1-45A1-B74E-FA82ADEFEF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540228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3EBB2-8428-48A9-BE7A-596C20EDBFBC}" type="datetimeFigureOut">
              <a:rPr lang="tr-TR" smtClean="0"/>
              <a:t>30.01.2018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19B39-ACE1-45A1-B74E-FA82ADEFEF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504012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3EBB2-8428-48A9-BE7A-596C20EDBFBC}" type="datetimeFigureOut">
              <a:rPr lang="tr-TR" smtClean="0"/>
              <a:t>30.01.2018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19B39-ACE1-45A1-B74E-FA82ADEFEF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010818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3EBB2-8428-48A9-BE7A-596C20EDBFBC}" type="datetimeFigureOut">
              <a:rPr lang="tr-TR" smtClean="0"/>
              <a:t>30.01.2018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19B39-ACE1-45A1-B74E-FA82ADEFEF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865618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3EBB2-8428-48A9-BE7A-596C20EDBFBC}" type="datetimeFigureOut">
              <a:rPr lang="tr-TR" smtClean="0"/>
              <a:t>30.01.2018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19B39-ACE1-45A1-B74E-FA82ADEFEF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820759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3EBB2-8428-48A9-BE7A-596C20EDBFBC}" type="datetimeFigureOut">
              <a:rPr lang="tr-TR" smtClean="0"/>
              <a:t>30.01.2018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19B39-ACE1-45A1-B74E-FA82ADEFEF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99537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3EBB2-8428-48A9-BE7A-596C20EDBFBC}" type="datetimeFigureOut">
              <a:rPr lang="tr-TR" smtClean="0"/>
              <a:t>30.01.2018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19B39-ACE1-45A1-B74E-FA82ADEFEF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834858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3EBB2-8428-48A9-BE7A-596C20EDBFBC}" type="datetimeFigureOut">
              <a:rPr lang="tr-TR" smtClean="0"/>
              <a:t>30.01.2018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19B39-ACE1-45A1-B74E-FA82ADEFEF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834246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3EBB2-8428-48A9-BE7A-596C20EDBFBC}" type="datetimeFigureOut">
              <a:rPr lang="tr-TR" smtClean="0"/>
              <a:t>30.01.2018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19B39-ACE1-45A1-B74E-FA82ADEFEF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072305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3EBB2-8428-48A9-BE7A-596C20EDBFBC}" type="datetimeFigureOut">
              <a:rPr lang="tr-TR" smtClean="0"/>
              <a:t>30.01.2018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19B39-ACE1-45A1-B74E-FA82ADEFEF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881962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3EBB2-8428-48A9-BE7A-596C20EDBFBC}" type="datetimeFigureOut">
              <a:rPr lang="tr-TR" smtClean="0"/>
              <a:t>30.01.2018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19B39-ACE1-45A1-B74E-FA82ADEFEF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331052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D3EBB2-8428-48A9-BE7A-596C20EDBFBC}" type="datetimeFigureOut">
              <a:rPr lang="tr-TR" smtClean="0"/>
              <a:t>30.01.2018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B19B39-ACE1-45A1-B74E-FA82ADEFEF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236231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Sınıf İçi </a:t>
            </a:r>
            <a:r>
              <a:rPr lang="tr-TR" dirty="0"/>
              <a:t>Ölçme Sonuçlarına Dayalı Olarak Not Verme</a:t>
            </a:r>
          </a:p>
        </p:txBody>
      </p:sp>
    </p:spTree>
    <p:extLst>
      <p:ext uri="{BB962C8B-B14F-4D97-AF65-F5344CB8AC3E}">
        <p14:creationId xmlns:p14="http://schemas.microsoft.com/office/powerpoint/2010/main" val="3094683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Geribildirim ve Değerlendirme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tr-TR" dirty="0" smtClean="0"/>
              <a:t>Okullarda sınıf içi ölçme ve değerlendirme uygulamalarının temel amacı öğrencilere öğrenme durumları ile ilgili geri bildirim vermektedir.</a:t>
            </a:r>
          </a:p>
          <a:p>
            <a:pPr marL="0" indent="0" algn="just">
              <a:buNone/>
            </a:pPr>
            <a:endParaRPr lang="tr-TR" dirty="0" smtClean="0"/>
          </a:p>
          <a:p>
            <a:pPr marL="0" indent="0" algn="just">
              <a:buNone/>
            </a:pPr>
            <a:r>
              <a:rPr lang="tr-TR" i="1" dirty="0" smtClean="0"/>
              <a:t>Sürece Yönelik Değerlendirme</a:t>
            </a:r>
          </a:p>
          <a:p>
            <a:pPr marL="0" indent="0" algn="just">
              <a:buNone/>
            </a:pPr>
            <a:r>
              <a:rPr lang="tr-TR" dirty="0" smtClean="0"/>
              <a:t>Öğrencilere öğretim hedefleri doğrultusunda öğrenmelerinin niteliği hakkında geri bildirim sağlamayı amaçlar. </a:t>
            </a:r>
          </a:p>
          <a:p>
            <a:pPr marL="0" indent="0" algn="just">
              <a:buNone/>
            </a:pPr>
            <a:r>
              <a:rPr lang="tr-TR" dirty="0" smtClean="0"/>
              <a:t>Öğretmenin yürüttüğü öğretim etkinliği ve yönlendirmeleri etkileme gücüne sahiptir.</a:t>
            </a:r>
          </a:p>
          <a:p>
            <a:pPr marL="0" indent="0" algn="just">
              <a:buNone/>
            </a:pPr>
            <a:endParaRPr lang="tr-TR" dirty="0"/>
          </a:p>
          <a:p>
            <a:pPr marL="0" indent="0" algn="just">
              <a:buNone/>
            </a:pPr>
            <a:endParaRPr lang="tr-TR" dirty="0"/>
          </a:p>
          <a:p>
            <a:pPr marL="0" indent="0" algn="just">
              <a:buNone/>
            </a:pPr>
            <a:r>
              <a:rPr lang="tr-TR" dirty="0"/>
              <a:t>(Arıkan, 2012)</a:t>
            </a:r>
          </a:p>
          <a:p>
            <a:pPr marL="0" indent="0" algn="just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471914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tr-TR" dirty="0" smtClean="0"/>
              <a:t>Sonuca Yönelik Değerlendirme</a:t>
            </a:r>
          </a:p>
          <a:p>
            <a:pPr marL="0" indent="0" algn="just">
              <a:buNone/>
            </a:pPr>
            <a:r>
              <a:rPr lang="tr-TR" dirty="0" smtClean="0"/>
              <a:t>Sürecin sonunda, öğretim süreci devam ederken gerçekleştirilmiş olan çeşitli ölçme sonuçlarına dayalı olarak öğrencinin durumunu değerlendirmek ve bu duruma ilişkin değerlendirme sonucunu sayısal bir değerle ifade etmeyi kapsamaktadır. </a:t>
            </a:r>
          </a:p>
          <a:p>
            <a:pPr marL="0" indent="0" algn="just">
              <a:buNone/>
            </a:pPr>
            <a:r>
              <a:rPr lang="tr-TR" dirty="0" smtClean="0"/>
              <a:t>Öğrenciye verilen dönem sonu notu buna örnek olarak verilebilir.</a:t>
            </a:r>
          </a:p>
          <a:p>
            <a:pPr marL="0" indent="0" algn="just">
              <a:buNone/>
            </a:pPr>
            <a:endParaRPr lang="tr-TR" dirty="0"/>
          </a:p>
          <a:p>
            <a:pPr marL="0" indent="0" algn="just">
              <a:buNone/>
            </a:pPr>
            <a:r>
              <a:rPr lang="tr-TR" dirty="0" smtClean="0"/>
              <a:t>(Arıkan, 2012)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011029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Not Verme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tr-TR" dirty="0" smtClean="0"/>
              <a:t>Eğitimde notların gerekliliği Turgut ve </a:t>
            </a:r>
            <a:r>
              <a:rPr lang="tr-TR" dirty="0" err="1" smtClean="0"/>
              <a:t>Baykul</a:t>
            </a:r>
            <a:r>
              <a:rPr lang="tr-TR" dirty="0" smtClean="0"/>
              <a:t> (2013) tarafından aşağıdaki gibi açıklanmaktadır;</a:t>
            </a:r>
          </a:p>
          <a:p>
            <a:pPr marL="0" indent="0" algn="just">
              <a:buNone/>
            </a:pPr>
            <a:endParaRPr lang="tr-TR" dirty="0" smtClean="0"/>
          </a:p>
          <a:p>
            <a:pPr marL="0" indent="0" algn="just">
              <a:buNone/>
            </a:pPr>
            <a:r>
              <a:rPr lang="tr-TR" dirty="0" smtClean="0"/>
              <a:t>*Öğrenciye davranışlarını nasıl değiştireceği hakkında bilgi verir. </a:t>
            </a:r>
          </a:p>
          <a:p>
            <a:pPr marL="0" indent="0" algn="just">
              <a:buNone/>
            </a:pPr>
            <a:r>
              <a:rPr lang="tr-TR" dirty="0" smtClean="0"/>
              <a:t>*Öğrenciyi okul çalışmalarında güdüler.</a:t>
            </a:r>
          </a:p>
          <a:p>
            <a:pPr marL="0" indent="0" algn="just">
              <a:buNone/>
            </a:pPr>
            <a:r>
              <a:rPr lang="tr-TR" dirty="0" smtClean="0"/>
              <a:t>*Öğrenci hakkında verilecek kararlara dayanak olur.</a:t>
            </a:r>
          </a:p>
          <a:p>
            <a:pPr marL="0" indent="0" algn="just">
              <a:buNone/>
            </a:pPr>
            <a:r>
              <a:rPr lang="tr-TR" dirty="0" smtClean="0"/>
              <a:t>*Öğretmene öğretimin etkililiği hakkında bilgi verir.</a:t>
            </a:r>
          </a:p>
          <a:p>
            <a:pPr marL="0" indent="0" algn="just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670054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endParaRPr lang="tr-TR" dirty="0" smtClean="0"/>
          </a:p>
          <a:p>
            <a:pPr marL="0" indent="0" algn="just">
              <a:buNone/>
            </a:pPr>
            <a:r>
              <a:rPr lang="tr-TR" dirty="0"/>
              <a:t>*Öğretme ve öğrenme etkinliklerinin düzenlenmesine yardımcı olur.</a:t>
            </a:r>
          </a:p>
          <a:p>
            <a:pPr marL="0" indent="0" algn="just">
              <a:buNone/>
            </a:pPr>
            <a:r>
              <a:rPr lang="tr-TR" dirty="0" smtClean="0"/>
              <a:t>*Öğretmene kendi eksikleri hakkında bilgi verir.</a:t>
            </a:r>
          </a:p>
          <a:p>
            <a:pPr marL="0" indent="0" algn="just">
              <a:buNone/>
            </a:pPr>
            <a:r>
              <a:rPr lang="tr-TR" dirty="0" smtClean="0"/>
              <a:t>*Öğrenciyi yönlendirme gibi rehberlik çalışmalarında yol gösterici olabilir.</a:t>
            </a:r>
          </a:p>
          <a:p>
            <a:pPr marL="0" indent="0" algn="just">
              <a:buNone/>
            </a:pPr>
            <a:r>
              <a:rPr lang="tr-TR" dirty="0" smtClean="0"/>
              <a:t>*Öğrencinin kişisel gelişiminin değerlendirilmesinde de etkili rol oynar.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658636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tr-TR" dirty="0" smtClean="0"/>
              <a:t>Not vermenin </a:t>
            </a:r>
            <a:r>
              <a:rPr lang="tr-TR" dirty="0"/>
              <a:t>a</a:t>
            </a:r>
            <a:r>
              <a:rPr lang="tr-TR" dirty="0" smtClean="0"/>
              <a:t>maçları arasında;</a:t>
            </a:r>
          </a:p>
          <a:p>
            <a:pPr marL="0" indent="0" algn="just">
              <a:buNone/>
            </a:pPr>
            <a:endParaRPr lang="tr-TR" dirty="0" smtClean="0"/>
          </a:p>
          <a:p>
            <a:pPr marL="0" indent="0" algn="just">
              <a:buNone/>
            </a:pPr>
            <a:r>
              <a:rPr lang="tr-TR" dirty="0" smtClean="0"/>
              <a:t>*öğrenciyi öğrenme süreçlerine daha aktif katılmasını güdüleme için not verme</a:t>
            </a:r>
          </a:p>
          <a:p>
            <a:pPr marL="0" indent="0" algn="just">
              <a:buNone/>
            </a:pPr>
            <a:r>
              <a:rPr lang="tr-TR" dirty="0" smtClean="0"/>
              <a:t>*sınıf içi öğrenme etkinliklerinin başarısı ve eksiklerinin belirlenmesi amacıyla not verme,</a:t>
            </a:r>
          </a:p>
          <a:p>
            <a:pPr marL="0" indent="0" algn="just">
              <a:buNone/>
            </a:pPr>
            <a:r>
              <a:rPr lang="tr-TR" dirty="0" smtClean="0"/>
              <a:t>*öğrenim ve öğrencilerin mesleki rehberlikleri için not verme,</a:t>
            </a:r>
          </a:p>
          <a:p>
            <a:pPr marL="0" indent="0" algn="just">
              <a:buNone/>
            </a:pPr>
            <a:r>
              <a:rPr lang="tr-TR" dirty="0"/>
              <a:t>*öğrencilerin kişisel gelişimlerinin bir parçası olarak not verme</a:t>
            </a:r>
          </a:p>
          <a:p>
            <a:pPr marL="0" indent="0" algn="just">
              <a:buNone/>
            </a:pPr>
            <a:r>
              <a:rPr lang="tr-TR" dirty="0"/>
              <a:t>*öğrencileri sınıflama kararının dayanağı olarak not </a:t>
            </a:r>
            <a:r>
              <a:rPr lang="tr-TR" dirty="0" smtClean="0"/>
              <a:t>verme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i="1" dirty="0" smtClean="0"/>
              <a:t>(Turgut ve </a:t>
            </a:r>
            <a:r>
              <a:rPr lang="tr-TR" i="1" dirty="0" err="1" smtClean="0"/>
              <a:t>Baykul</a:t>
            </a:r>
            <a:r>
              <a:rPr lang="tr-TR" i="1" dirty="0" smtClean="0"/>
              <a:t>, 2013)</a:t>
            </a:r>
            <a:endParaRPr lang="tr-TR" i="1" dirty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193121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3600" dirty="0" smtClean="0"/>
              <a:t>Öğrenci Başarısının Değerlendirilmesinde Kullanılan Ölçütler</a:t>
            </a:r>
            <a:endParaRPr lang="tr-TR" sz="36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Öğretmen Kanısı</a:t>
            </a:r>
          </a:p>
          <a:p>
            <a:pPr marL="0" indent="0">
              <a:buNone/>
            </a:pPr>
            <a:r>
              <a:rPr lang="tr-TR" dirty="0"/>
              <a:t>	</a:t>
            </a:r>
            <a:r>
              <a:rPr lang="tr-TR" dirty="0" smtClean="0"/>
              <a:t>Sınıftaki diğer öğrencilerin başarısı</a:t>
            </a:r>
          </a:p>
          <a:p>
            <a:pPr marL="0" indent="0">
              <a:buNone/>
            </a:pPr>
            <a:r>
              <a:rPr lang="tr-TR" dirty="0" smtClean="0"/>
              <a:t>Ülke çapındaki normlar	</a:t>
            </a:r>
          </a:p>
          <a:p>
            <a:pPr marL="0" indent="0">
              <a:buNone/>
            </a:pPr>
            <a:r>
              <a:rPr lang="tr-TR" dirty="0"/>
              <a:t>	</a:t>
            </a:r>
            <a:r>
              <a:rPr lang="tr-TR" dirty="0" smtClean="0"/>
              <a:t>Öğrencinin niteliği</a:t>
            </a:r>
          </a:p>
          <a:p>
            <a:pPr marL="0" indent="0">
              <a:buNone/>
            </a:pPr>
            <a:r>
              <a:rPr lang="tr-TR" dirty="0" smtClean="0"/>
              <a:t>Programın </a:t>
            </a:r>
            <a:r>
              <a:rPr lang="tr-TR" dirty="0"/>
              <a:t>hedefleri</a:t>
            </a:r>
          </a:p>
          <a:p>
            <a:pPr marL="0" indent="0">
              <a:buNone/>
            </a:pPr>
            <a:r>
              <a:rPr lang="tr-TR" dirty="0" smtClean="0"/>
              <a:t>	Öğrencinin programdaki 	erişişi</a:t>
            </a:r>
          </a:p>
          <a:p>
            <a:pPr marL="0" indent="0">
              <a:buNone/>
            </a:pPr>
            <a:r>
              <a:rPr lang="tr-TR" dirty="0"/>
              <a:t>		</a:t>
            </a:r>
            <a:r>
              <a:rPr lang="tr-TR" dirty="0" smtClean="0"/>
              <a:t>			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259309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Kaynakça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tr-TR" sz="2200" dirty="0" smtClean="0"/>
              <a:t>Arıkan, S. (2012). Sınıf içi ölçme sonuçlarına dayalı olarak not verme. N. Çıkrıkçı-</a:t>
            </a:r>
            <a:r>
              <a:rPr lang="tr-TR" sz="2200" dirty="0" err="1" smtClean="0"/>
              <a:t>Demirtaşlı</a:t>
            </a:r>
            <a:r>
              <a:rPr lang="tr-TR" sz="2200" dirty="0" smtClean="0"/>
              <a:t>, 	(Ed.), </a:t>
            </a:r>
            <a:r>
              <a:rPr lang="tr-TR" sz="2200" i="1" dirty="0" smtClean="0"/>
              <a:t>Eğitimde Ölçme ve Değerlendirme </a:t>
            </a:r>
            <a:r>
              <a:rPr lang="tr-TR" sz="2200" dirty="0" smtClean="0"/>
              <a:t>içinde (289-). Ankara: Elham Yayınları.</a:t>
            </a:r>
          </a:p>
          <a:p>
            <a:pPr marL="0" indent="0" algn="just">
              <a:buNone/>
            </a:pPr>
            <a:r>
              <a:rPr lang="tr-TR" sz="2200" dirty="0" smtClean="0"/>
              <a:t>Turgut, F. Ve </a:t>
            </a:r>
            <a:r>
              <a:rPr lang="tr-TR" sz="2200" dirty="0" err="1" smtClean="0"/>
              <a:t>Baykul</a:t>
            </a:r>
            <a:r>
              <a:rPr lang="tr-TR" sz="2200" dirty="0" smtClean="0"/>
              <a:t>, Y. (2013). </a:t>
            </a:r>
            <a:r>
              <a:rPr lang="tr-TR" sz="2200" i="1" dirty="0" smtClean="0"/>
              <a:t>Eğitimde ölçme ve değerlendirme (5. baskı). </a:t>
            </a:r>
            <a:r>
              <a:rPr lang="tr-TR" sz="2200" dirty="0" smtClean="0"/>
              <a:t>Ankara: </a:t>
            </a:r>
            <a:r>
              <a:rPr lang="tr-TR" sz="2200" dirty="0" err="1" smtClean="0"/>
              <a:t>Pegem</a:t>
            </a:r>
            <a:r>
              <a:rPr lang="tr-TR" sz="2200" dirty="0" smtClean="0"/>
              <a:t> 	Akademi</a:t>
            </a:r>
            <a:endParaRPr lang="tr-TR" sz="2200" dirty="0"/>
          </a:p>
        </p:txBody>
      </p:sp>
    </p:spTree>
    <p:extLst>
      <p:ext uri="{BB962C8B-B14F-4D97-AF65-F5344CB8AC3E}">
        <p14:creationId xmlns:p14="http://schemas.microsoft.com/office/powerpoint/2010/main" val="67867603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38</TotalTime>
  <Words>282</Words>
  <Application>Microsoft Office PowerPoint</Application>
  <PresentationFormat>Geniş ekran</PresentationFormat>
  <Paragraphs>47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Office Teması</vt:lpstr>
      <vt:lpstr>Sınıf İçi Ölçme Sonuçlarına Dayalı Olarak Not Verme</vt:lpstr>
      <vt:lpstr>Geribildirim ve Değerlendirme</vt:lpstr>
      <vt:lpstr>PowerPoint Sunusu</vt:lpstr>
      <vt:lpstr>Not Verme</vt:lpstr>
      <vt:lpstr>PowerPoint Sunusu</vt:lpstr>
      <vt:lpstr>PowerPoint Sunusu</vt:lpstr>
      <vt:lpstr>Öğrenci Başarısının Değerlendirilmesinde Kullanılan Ölçütler</vt:lpstr>
      <vt:lpstr>Kaynakça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Ölçme ve Değerlendirmeye Genel Bakış*</dc:title>
  <dc:creator>Cigdem Yavuz</dc:creator>
  <cp:lastModifiedBy>TUGCE</cp:lastModifiedBy>
  <cp:revision>16</cp:revision>
  <dcterms:created xsi:type="dcterms:W3CDTF">2017-05-16T13:19:38Z</dcterms:created>
  <dcterms:modified xsi:type="dcterms:W3CDTF">2018-01-29T22:41:07Z</dcterms:modified>
</cp:coreProperties>
</file>