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Sınıf İçi </a:t>
            </a:r>
            <a:r>
              <a:rPr lang="tr-TR" dirty="0"/>
              <a:t>Ölçme Sonuçlarına Dayalı Olarak Not Verme</a:t>
            </a:r>
          </a:p>
        </p:txBody>
      </p:sp>
    </p:spTree>
    <p:extLst>
      <p:ext uri="{BB962C8B-B14F-4D97-AF65-F5344CB8AC3E}">
        <p14:creationId xmlns:p14="http://schemas.microsoft.com/office/powerpoint/2010/main" val="309468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Geribildirim ve 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Okullarda sınıf içi ölçme ve değerlendirme uygulamalarının temel amacı öğrencilere öğrenme durumları ile ilgili geri bildirim vermektedir.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i="1" dirty="0" smtClean="0"/>
              <a:t>Sürece Yönelik Değerlendirme</a:t>
            </a:r>
          </a:p>
          <a:p>
            <a:pPr marL="0" indent="0" algn="just">
              <a:buNone/>
            </a:pPr>
            <a:r>
              <a:rPr lang="tr-TR" dirty="0" smtClean="0"/>
              <a:t>Öğrencilere öğretim hedefleri doğrultusunda öğrenmelerinin niteliği hakkında geri bildirim sağlamayı amaçlar. </a:t>
            </a:r>
          </a:p>
          <a:p>
            <a:pPr marL="0" indent="0" algn="just">
              <a:buNone/>
            </a:pPr>
            <a:r>
              <a:rPr lang="tr-TR" dirty="0" smtClean="0"/>
              <a:t>Öğretmenin yürüttüğü öğretim etkinliği ve yönlendirmeleri etkileme gücüne sahiptir.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(Arıkan, 2012)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7191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Sonuca Yönelik Değerlendirme</a:t>
            </a:r>
          </a:p>
          <a:p>
            <a:pPr marL="0" indent="0" algn="just">
              <a:buNone/>
            </a:pPr>
            <a:r>
              <a:rPr lang="tr-TR" dirty="0" smtClean="0"/>
              <a:t>Sürecin sonunda, öğretim süreci devam ederken gerçekleştirilmiş olan çeşitli ölçme sonuçlarına dayalı olarak öğrencinin durumunu değerlendirmek ve bu duruma ilişkin değerlendirme sonucunu sayısal bir değerle ifade etmeyi kapsamaktadır. </a:t>
            </a:r>
          </a:p>
          <a:p>
            <a:pPr marL="0" indent="0" algn="just">
              <a:buNone/>
            </a:pPr>
            <a:r>
              <a:rPr lang="tr-TR" dirty="0" smtClean="0"/>
              <a:t>Öğrenciye verilen dönem sonu notu buna örnek olarak verilebilir.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(Arıkan, 2012)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110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Not Verme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Eğitimde notların gerekliliği Turgut ve </a:t>
            </a:r>
            <a:r>
              <a:rPr lang="tr-TR" dirty="0" err="1" smtClean="0"/>
              <a:t>Baykul</a:t>
            </a:r>
            <a:r>
              <a:rPr lang="tr-TR" dirty="0" smtClean="0"/>
              <a:t> (2013) tarafından aşağıdaki gibi açıklanmaktadır;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*Öğrenciye davranışlarını nasıl değiştireceği hakkında bilgi verir. </a:t>
            </a:r>
          </a:p>
          <a:p>
            <a:pPr marL="0" indent="0" algn="just">
              <a:buNone/>
            </a:pPr>
            <a:r>
              <a:rPr lang="tr-TR" dirty="0" smtClean="0"/>
              <a:t>*Öğrenciyi okul çalışmalarında güdüler.</a:t>
            </a:r>
          </a:p>
          <a:p>
            <a:pPr marL="0" indent="0" algn="just">
              <a:buNone/>
            </a:pPr>
            <a:r>
              <a:rPr lang="tr-TR" dirty="0" smtClean="0"/>
              <a:t>*Öğrenci hakkında verilecek kararlara dayanak olur.</a:t>
            </a:r>
          </a:p>
          <a:p>
            <a:pPr marL="0" indent="0" algn="just">
              <a:buNone/>
            </a:pPr>
            <a:r>
              <a:rPr lang="tr-TR" dirty="0" smtClean="0"/>
              <a:t>*Öğretmene öğretimin etkililiği hakkında bilgi verir.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700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*Öğretme ve öğrenme etkinliklerinin düzenlenmesine yardımcı olur.</a:t>
            </a:r>
          </a:p>
          <a:p>
            <a:pPr marL="0" indent="0" algn="just">
              <a:buNone/>
            </a:pPr>
            <a:r>
              <a:rPr lang="tr-TR" dirty="0" smtClean="0"/>
              <a:t>*Öğretmene kendi eksikleri hakkında bilgi verir.</a:t>
            </a:r>
          </a:p>
          <a:p>
            <a:pPr marL="0" indent="0" algn="just">
              <a:buNone/>
            </a:pPr>
            <a:r>
              <a:rPr lang="tr-TR" dirty="0" smtClean="0"/>
              <a:t>*Öğrenciyi yönlendirme gibi rehberlik çalışmalarında yol gösterici olabilir.</a:t>
            </a:r>
          </a:p>
          <a:p>
            <a:pPr marL="0" indent="0" algn="just">
              <a:buNone/>
            </a:pPr>
            <a:r>
              <a:rPr lang="tr-TR" dirty="0" smtClean="0"/>
              <a:t>*Öğrencinin kişisel gelişiminin değerlendirilmesinde de etkili rol oynar.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586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Not vermenin </a:t>
            </a:r>
            <a:r>
              <a:rPr lang="tr-TR" dirty="0"/>
              <a:t>a</a:t>
            </a:r>
            <a:r>
              <a:rPr lang="tr-TR" dirty="0" smtClean="0"/>
              <a:t>maçları arasında;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*öğrenciyi öğrenme süreçlerine daha aktif katılmasını güdüleme için not verme</a:t>
            </a:r>
          </a:p>
          <a:p>
            <a:pPr marL="0" indent="0" algn="just">
              <a:buNone/>
            </a:pPr>
            <a:r>
              <a:rPr lang="tr-TR" dirty="0" smtClean="0"/>
              <a:t>*sınıf içi öğrenme etkinliklerinin başarısı ve eksiklerinin belirlenmesi amacıyla not verme,</a:t>
            </a:r>
          </a:p>
          <a:p>
            <a:pPr marL="0" indent="0" algn="just">
              <a:buNone/>
            </a:pPr>
            <a:r>
              <a:rPr lang="tr-TR" dirty="0" smtClean="0"/>
              <a:t>*öğrenim ve öğrencilerin mesleki rehberlikleri için not verme,</a:t>
            </a:r>
          </a:p>
          <a:p>
            <a:pPr marL="0" indent="0" algn="just">
              <a:buNone/>
            </a:pPr>
            <a:r>
              <a:rPr lang="tr-TR" dirty="0"/>
              <a:t>*öğrencilerin kişisel gelişimlerinin bir parçası olarak not verme</a:t>
            </a:r>
          </a:p>
          <a:p>
            <a:pPr marL="0" indent="0" algn="just">
              <a:buNone/>
            </a:pPr>
            <a:r>
              <a:rPr lang="tr-TR" dirty="0"/>
              <a:t>*öğrencileri sınıflama kararının dayanağı olarak not </a:t>
            </a:r>
            <a:r>
              <a:rPr lang="tr-TR" dirty="0" smtClean="0"/>
              <a:t>verme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i="1" dirty="0" smtClean="0"/>
              <a:t>(Turgut ve </a:t>
            </a:r>
            <a:r>
              <a:rPr lang="tr-TR" i="1" dirty="0" err="1" smtClean="0"/>
              <a:t>Baykul</a:t>
            </a:r>
            <a:r>
              <a:rPr lang="tr-TR" i="1" dirty="0" smtClean="0"/>
              <a:t>, 2013)</a:t>
            </a:r>
            <a:endParaRPr lang="tr-TR" i="1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9312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/>
              <a:t>Öğrenci Başarısının Değerlendirilmesinde Kullanılan Ölçütler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Öğretmen Kanısı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Sınıftaki diğer öğrencilerin başarısı</a:t>
            </a:r>
          </a:p>
          <a:p>
            <a:pPr marL="0" indent="0">
              <a:buNone/>
            </a:pPr>
            <a:r>
              <a:rPr lang="tr-TR" dirty="0" smtClean="0"/>
              <a:t>Ülke çapındaki normlar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Öğrencinin niteliği</a:t>
            </a:r>
          </a:p>
          <a:p>
            <a:pPr marL="0" indent="0">
              <a:buNone/>
            </a:pPr>
            <a:r>
              <a:rPr lang="tr-TR" dirty="0" smtClean="0"/>
              <a:t>Programın </a:t>
            </a:r>
            <a:r>
              <a:rPr lang="tr-TR" dirty="0"/>
              <a:t>hedefleri</a:t>
            </a:r>
          </a:p>
          <a:p>
            <a:pPr marL="0" indent="0">
              <a:buNone/>
            </a:pPr>
            <a:r>
              <a:rPr lang="tr-TR" dirty="0" smtClean="0"/>
              <a:t>	Öğrencinin programdaki 	erişişi</a:t>
            </a:r>
          </a:p>
          <a:p>
            <a:pPr marL="0" indent="0">
              <a:buNone/>
            </a:pPr>
            <a:r>
              <a:rPr lang="tr-TR" dirty="0"/>
              <a:t>		</a:t>
            </a:r>
            <a:r>
              <a:rPr lang="tr-TR" dirty="0" smtClean="0"/>
              <a:t>	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5930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smtClean="0"/>
              <a:t>Arıkan, S. (2012). Sınıf içi ölçme sonuçlarına dayalı olarak not verme. N. Çıkrıkçı-</a:t>
            </a:r>
            <a:r>
              <a:rPr lang="tr-TR" sz="2200" dirty="0" err="1" smtClean="0"/>
              <a:t>Demirtaşlı</a:t>
            </a:r>
            <a:r>
              <a:rPr lang="tr-TR" sz="2200" dirty="0" smtClean="0"/>
              <a:t>, 	(Ed.), </a:t>
            </a:r>
            <a:r>
              <a:rPr lang="tr-TR" sz="2200" i="1" dirty="0" smtClean="0"/>
              <a:t>Eğitimde Ölçme ve Değerlendirme </a:t>
            </a:r>
            <a:r>
              <a:rPr lang="tr-TR" sz="2200" dirty="0" smtClean="0"/>
              <a:t>içinde (289-). Ankara: Elham Yayınları.</a:t>
            </a:r>
          </a:p>
          <a:p>
            <a:pPr marL="0" indent="0" algn="just">
              <a:buNone/>
            </a:pPr>
            <a:r>
              <a:rPr lang="tr-TR" sz="2200" dirty="0" smtClean="0"/>
              <a:t>Turgut, F. Ve </a:t>
            </a:r>
            <a:r>
              <a:rPr lang="tr-TR" sz="2200" dirty="0" err="1" smtClean="0"/>
              <a:t>Baykul</a:t>
            </a:r>
            <a:r>
              <a:rPr lang="tr-TR" sz="2200" dirty="0" smtClean="0"/>
              <a:t>, Y. (2013). </a:t>
            </a:r>
            <a:r>
              <a:rPr lang="tr-TR" sz="2200" i="1" dirty="0" smtClean="0"/>
              <a:t>Eğitimde ölçme ve değerlendirme (5. baskı). </a:t>
            </a:r>
            <a:r>
              <a:rPr lang="tr-TR" sz="2200" dirty="0" smtClean="0"/>
              <a:t>Ankara: </a:t>
            </a:r>
            <a:r>
              <a:rPr lang="tr-TR" sz="2200" dirty="0" err="1" smtClean="0"/>
              <a:t>Pegem</a:t>
            </a:r>
            <a:r>
              <a:rPr lang="tr-TR" sz="2200" dirty="0" smtClean="0"/>
              <a:t> 	Akademi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678676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282</Words>
  <Application>Microsoft Office PowerPoint</Application>
  <PresentationFormat>Geniş ekran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Sınıf İçi Ölçme Sonuçlarına Dayalı Olarak Not Verme</vt:lpstr>
      <vt:lpstr>Geribildirim ve Değerlendirme</vt:lpstr>
      <vt:lpstr>PowerPoint Sunusu</vt:lpstr>
      <vt:lpstr>Not Verme</vt:lpstr>
      <vt:lpstr>PowerPoint Sunusu</vt:lpstr>
      <vt:lpstr>PowerPoint Sunusu</vt:lpstr>
      <vt:lpstr>Öğrenci Başarısının Değerlendirilmesinde Kullanılan Ölçütler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16</cp:revision>
  <dcterms:created xsi:type="dcterms:W3CDTF">2017-05-16T13:19:38Z</dcterms:created>
  <dcterms:modified xsi:type="dcterms:W3CDTF">2018-01-29T22:41:07Z</dcterms:modified>
</cp:coreProperties>
</file>