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sldIdLst>
    <p:sldId id="256" r:id="rId2"/>
    <p:sldId id="259" r:id="rId3"/>
    <p:sldId id="311" r:id="rId4"/>
    <p:sldId id="324" r:id="rId5"/>
    <p:sldId id="325" r:id="rId6"/>
    <p:sldId id="323" r:id="rId7"/>
    <p:sldId id="322" r:id="rId8"/>
    <p:sldId id="326" r:id="rId9"/>
    <p:sldId id="328" r:id="rId10"/>
    <p:sldId id="329" r:id="rId11"/>
    <p:sldId id="330" r:id="rId12"/>
    <p:sldId id="331" r:id="rId13"/>
    <p:sldId id="332" r:id="rId14"/>
    <p:sldId id="333"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lgn="l">
              <a:defRPr/>
            </a:lvl1p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5512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971718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6229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783753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0599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128693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24128" y="2967788"/>
            <a:ext cx="4754880" cy="33415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smtClean="0"/>
              <a:t>Asıl metin stillerini düzenle</a:t>
            </a:r>
          </a:p>
        </p:txBody>
      </p:sp>
      <p:sp>
        <p:nvSpPr>
          <p:cNvPr id="6" name="Content Placeholder 5"/>
          <p:cNvSpPr>
            <a:spLocks noGrp="1"/>
          </p:cNvSpPr>
          <p:nvPr>
            <p:ph sz="quarter" idx="4"/>
          </p:nvPr>
        </p:nvSpPr>
        <p:spPr>
          <a:xfrm>
            <a:off x="5990888" y="2967788"/>
            <a:ext cx="4754880" cy="33415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5CE948D-0C63-4E72-BF33-3EF01F17782F}" type="datetimeFigureOut">
              <a:rPr lang="tr-TR" smtClean="0"/>
              <a:t>01.11.2021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268314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CE948D-0C63-4E72-BF33-3EF01F17782F}" type="datetimeFigureOut">
              <a:rPr lang="tr-TR" smtClean="0"/>
              <a:t>01.11.2021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961783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CE948D-0C63-4E72-BF33-3EF01F17782F}" type="datetimeFigureOut">
              <a:rPr lang="tr-TR" smtClean="0"/>
              <a:t>01.11.2021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839293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r-TR" smtClean="0"/>
              <a:t>Asıl başlık stili için tıklatın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851736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46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5CE948D-0C63-4E72-BF33-3EF01F17782F}" type="datetimeFigureOut">
              <a:rPr lang="tr-TR" smtClean="0"/>
              <a:t>01.11.2021</a:t>
            </a:fld>
            <a:endParaRPr lang="tr-T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tr-T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F4E3C3F-10B4-44C4-BBE3-B1E6798DAA8C}" type="slidenum">
              <a:rPr lang="tr-TR" smtClean="0"/>
              <a:t>‹#›</a:t>
            </a:fld>
            <a:endParaRPr lang="tr-T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4957174"/>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ÇOCUK VE MÜZİK</a:t>
            </a:r>
            <a:endParaRPr lang="tr-TR" dirty="0"/>
          </a:p>
        </p:txBody>
      </p:sp>
      <p:sp>
        <p:nvSpPr>
          <p:cNvPr id="3" name="Alt Başlık 2"/>
          <p:cNvSpPr>
            <a:spLocks noGrp="1"/>
          </p:cNvSpPr>
          <p:nvPr>
            <p:ph type="subTitle" idx="1"/>
          </p:nvPr>
        </p:nvSpPr>
        <p:spPr/>
        <p:txBody>
          <a:bodyPr/>
          <a:lstStyle/>
          <a:p>
            <a:r>
              <a:rPr lang="tr-TR" dirty="0" err="1" smtClean="0"/>
              <a:t>Dr.S.Seda</a:t>
            </a:r>
            <a:r>
              <a:rPr lang="tr-TR" dirty="0" smtClean="0"/>
              <a:t> BAPOĞLU DÜMENCİ</a:t>
            </a:r>
            <a:endParaRPr lang="tr-TR" dirty="0"/>
          </a:p>
        </p:txBody>
      </p:sp>
    </p:spTree>
    <p:extLst>
      <p:ext uri="{BB962C8B-B14F-4D97-AF65-F5344CB8AC3E}">
        <p14:creationId xmlns:p14="http://schemas.microsoft.com/office/powerpoint/2010/main" val="10696861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Özel </a:t>
            </a:r>
            <a:r>
              <a:rPr lang="tr-TR" dirty="0" err="1"/>
              <a:t>gereksinimli</a:t>
            </a:r>
            <a:r>
              <a:rPr lang="tr-TR" dirty="0"/>
              <a:t> bireyler içinde müzik yolunda ilerleyen, engellerinin hiçbir şeye “</a:t>
            </a:r>
            <a:r>
              <a:rPr lang="tr-TR" dirty="0" smtClean="0"/>
              <a:t>engel” olmadığını </a:t>
            </a:r>
            <a:r>
              <a:rPr lang="tr-TR" dirty="0"/>
              <a:t>kanıtlayan ve müziği yaşam biçimlerine dönüştüren Ray Charles, </a:t>
            </a:r>
            <a:r>
              <a:rPr lang="tr-TR" dirty="0" err="1"/>
              <a:t>Stevie</a:t>
            </a:r>
            <a:r>
              <a:rPr lang="tr-TR" dirty="0"/>
              <a:t> </a:t>
            </a:r>
            <a:r>
              <a:rPr lang="tr-TR" dirty="0" err="1"/>
              <a:t>Wonder</a:t>
            </a:r>
            <a:r>
              <a:rPr lang="tr-TR" dirty="0"/>
              <a:t>, </a:t>
            </a:r>
            <a:r>
              <a:rPr lang="tr-TR" dirty="0" err="1" smtClean="0"/>
              <a:t>Joaquin</a:t>
            </a:r>
            <a:r>
              <a:rPr lang="tr-TR" dirty="0" smtClean="0"/>
              <a:t> </a:t>
            </a:r>
            <a:r>
              <a:rPr lang="tr-TR" dirty="0" err="1" smtClean="0"/>
              <a:t>Rodrigo</a:t>
            </a:r>
            <a:r>
              <a:rPr lang="tr-TR" dirty="0"/>
              <a:t>, </a:t>
            </a:r>
            <a:r>
              <a:rPr lang="tr-TR" dirty="0" err="1"/>
              <a:t>Jose</a:t>
            </a:r>
            <a:r>
              <a:rPr lang="tr-TR" dirty="0"/>
              <a:t> </a:t>
            </a:r>
            <a:r>
              <a:rPr lang="tr-TR" dirty="0" err="1"/>
              <a:t>Feliciano</a:t>
            </a:r>
            <a:r>
              <a:rPr lang="tr-TR" dirty="0"/>
              <a:t>, </a:t>
            </a:r>
            <a:r>
              <a:rPr lang="tr-TR" dirty="0" err="1"/>
              <a:t>Andrea</a:t>
            </a:r>
            <a:r>
              <a:rPr lang="tr-TR" dirty="0"/>
              <a:t> </a:t>
            </a:r>
            <a:r>
              <a:rPr lang="tr-TR" dirty="0" err="1"/>
              <a:t>Bocelli</a:t>
            </a:r>
            <a:r>
              <a:rPr lang="tr-TR" dirty="0"/>
              <a:t>, Arthur </a:t>
            </a:r>
            <a:r>
              <a:rPr lang="tr-TR" dirty="0" err="1"/>
              <a:t>Tatum</a:t>
            </a:r>
            <a:r>
              <a:rPr lang="tr-TR" dirty="0"/>
              <a:t> gibi önemli müzisyenler, olağanüstü </a:t>
            </a:r>
            <a:r>
              <a:rPr lang="tr-TR" dirty="0" smtClean="0"/>
              <a:t>müzik yetenekleri </a:t>
            </a:r>
            <a:r>
              <a:rPr lang="tr-TR" dirty="0"/>
              <a:t>ile görme yetersizliklerini gölgelemeyi başarmışlardır. Ünlü halk ozanımız Âşık Veysel </a:t>
            </a:r>
            <a:r>
              <a:rPr lang="tr-TR" dirty="0" smtClean="0"/>
              <a:t>de karanlık </a:t>
            </a:r>
            <a:r>
              <a:rPr lang="tr-TR" dirty="0"/>
              <a:t>dünyasını müzikle aydınlatmış, müzik dünyasında kalıcı izler bırakmıştır.</a:t>
            </a:r>
          </a:p>
        </p:txBody>
      </p:sp>
    </p:spTree>
    <p:extLst>
      <p:ext uri="{BB962C8B-B14F-4D97-AF65-F5344CB8AC3E}">
        <p14:creationId xmlns:p14="http://schemas.microsoft.com/office/powerpoint/2010/main" val="3371093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Ray Charles, </a:t>
            </a:r>
            <a:r>
              <a:rPr lang="tr-TR" dirty="0" err="1"/>
              <a:t>Stevie</a:t>
            </a:r>
            <a:r>
              <a:rPr lang="tr-TR" dirty="0"/>
              <a:t> </a:t>
            </a:r>
            <a:r>
              <a:rPr lang="tr-TR" dirty="0" err="1"/>
              <a:t>Wonder</a:t>
            </a:r>
            <a:r>
              <a:rPr lang="tr-TR" dirty="0"/>
              <a:t>, </a:t>
            </a:r>
            <a:r>
              <a:rPr lang="tr-TR" dirty="0" err="1"/>
              <a:t>Joaquin</a:t>
            </a:r>
            <a:r>
              <a:rPr lang="tr-TR" dirty="0"/>
              <a:t> </a:t>
            </a:r>
            <a:r>
              <a:rPr lang="tr-TR" dirty="0" err="1"/>
              <a:t>Rodrigo</a:t>
            </a:r>
            <a:r>
              <a:rPr lang="tr-TR" dirty="0"/>
              <a:t>, </a:t>
            </a:r>
            <a:r>
              <a:rPr lang="tr-TR" dirty="0" err="1"/>
              <a:t>Jose</a:t>
            </a:r>
            <a:r>
              <a:rPr lang="tr-TR" dirty="0"/>
              <a:t> </a:t>
            </a:r>
            <a:r>
              <a:rPr lang="tr-TR" dirty="0" err="1"/>
              <a:t>Feliciano</a:t>
            </a:r>
            <a:r>
              <a:rPr lang="tr-TR" dirty="0"/>
              <a:t>, </a:t>
            </a:r>
            <a:r>
              <a:rPr lang="tr-TR" dirty="0" err="1"/>
              <a:t>Andrea</a:t>
            </a:r>
            <a:r>
              <a:rPr lang="tr-TR" dirty="0"/>
              <a:t> </a:t>
            </a:r>
            <a:r>
              <a:rPr lang="tr-TR" dirty="0" err="1"/>
              <a:t>Bocelli</a:t>
            </a:r>
            <a:r>
              <a:rPr lang="tr-TR" dirty="0"/>
              <a:t>, Arthur </a:t>
            </a:r>
            <a:r>
              <a:rPr lang="tr-TR" dirty="0" err="1"/>
              <a:t>Tatum</a:t>
            </a:r>
            <a:r>
              <a:rPr lang="tr-TR" dirty="0"/>
              <a:t> </a:t>
            </a:r>
            <a:r>
              <a:rPr lang="tr-TR" dirty="0" smtClean="0"/>
              <a:t>ve Aşık Veysel den dinletiler…</a:t>
            </a:r>
            <a:endParaRPr lang="tr-TR" dirty="0"/>
          </a:p>
        </p:txBody>
      </p:sp>
    </p:spTree>
    <p:extLst>
      <p:ext uri="{BB962C8B-B14F-4D97-AF65-F5344CB8AC3E}">
        <p14:creationId xmlns:p14="http://schemas.microsoft.com/office/powerpoint/2010/main" val="1196461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endParaRPr lang="tr-TR" dirty="0"/>
          </a:p>
          <a:p>
            <a:r>
              <a:rPr lang="tr-TR" dirty="0" err="1" smtClean="0"/>
              <a:t>Beethoven’ın</a:t>
            </a:r>
            <a:r>
              <a:rPr lang="tr-TR" dirty="0" smtClean="0"/>
              <a:t> </a:t>
            </a:r>
            <a:r>
              <a:rPr lang="tr-TR" dirty="0"/>
              <a:t>iç </a:t>
            </a:r>
            <a:r>
              <a:rPr lang="tr-TR" dirty="0" smtClean="0"/>
              <a:t>dünyasını aktarmada </a:t>
            </a:r>
            <a:r>
              <a:rPr lang="tr-TR" dirty="0"/>
              <a:t>ilk olduğunu gösterir. Kompozisyonları etkileyici olayların, bireyciliğin ve kişisel </a:t>
            </a:r>
            <a:r>
              <a:rPr lang="tr-TR" dirty="0" smtClean="0"/>
              <a:t>özgürlük arzusunun </a:t>
            </a:r>
            <a:r>
              <a:rPr lang="tr-TR" dirty="0"/>
              <a:t>kanıtlarıdır (Selanik,1996:150). </a:t>
            </a:r>
            <a:r>
              <a:rPr lang="tr-TR" dirty="0" err="1"/>
              <a:t>Beethoven’ın</a:t>
            </a:r>
            <a:r>
              <a:rPr lang="tr-TR" dirty="0"/>
              <a:t> bu nitelikleri işitme duyusunu tamamen </a:t>
            </a:r>
            <a:r>
              <a:rPr lang="tr-TR" dirty="0" smtClean="0"/>
              <a:t>yitirip bunalıma </a:t>
            </a:r>
            <a:r>
              <a:rPr lang="tr-TR" dirty="0"/>
              <a:t>girdiğinde doruğa ulaşmıştır</a:t>
            </a:r>
            <a:r>
              <a:rPr lang="tr-TR" dirty="0" smtClean="0"/>
              <a:t>.</a:t>
            </a:r>
            <a:endParaRPr lang="tr-TR" dirty="0"/>
          </a:p>
        </p:txBody>
      </p:sp>
    </p:spTree>
    <p:extLst>
      <p:ext uri="{BB962C8B-B14F-4D97-AF65-F5344CB8AC3E}">
        <p14:creationId xmlns:p14="http://schemas.microsoft.com/office/powerpoint/2010/main" val="2054950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Müzik ve üstün yetenekliler </a:t>
            </a:r>
            <a:endParaRPr lang="tr-TR" dirty="0"/>
          </a:p>
        </p:txBody>
      </p:sp>
      <p:sp>
        <p:nvSpPr>
          <p:cNvPr id="3" name="İçerik Yer Tutucusu 2"/>
          <p:cNvSpPr>
            <a:spLocks noGrp="1"/>
          </p:cNvSpPr>
          <p:nvPr>
            <p:ph idx="1"/>
          </p:nvPr>
        </p:nvSpPr>
        <p:spPr/>
        <p:txBody>
          <a:bodyPr>
            <a:normAutofit/>
          </a:bodyPr>
          <a:lstStyle/>
          <a:p>
            <a:r>
              <a:rPr lang="tr-TR" dirty="0"/>
              <a:t>Ülkemizde, konservatuarlarda üstün yetenekli çocukların yoğun ve hızlı müzik eğitimi </a:t>
            </a:r>
            <a:r>
              <a:rPr lang="tr-TR" dirty="0" smtClean="0"/>
              <a:t>görmeleri için </a:t>
            </a:r>
            <a:r>
              <a:rPr lang="tr-TR" dirty="0"/>
              <a:t>1976 yılında yürürlüğe giren bir yasa çıkarılmıştır. Bu statüden ilk olarak Oya Ünler </a:t>
            </a:r>
            <a:r>
              <a:rPr lang="tr-TR" dirty="0" smtClean="0"/>
              <a:t>ardından Burçin </a:t>
            </a:r>
            <a:r>
              <a:rPr lang="tr-TR" dirty="0"/>
              <a:t>Büke 1983 yılında yasadan yararlanarak mezun olmuştur (Tunçdemir,1996). Üstün </a:t>
            </a:r>
            <a:r>
              <a:rPr lang="tr-TR" dirty="0" smtClean="0"/>
              <a:t>yetenekli çocuklar </a:t>
            </a:r>
            <a:r>
              <a:rPr lang="tr-TR" dirty="0"/>
              <a:t>için 7 Temmuz 1948 tarihinde 5248 sayılı “Harika Çocuk Kanunu” adıyla bir yasa </a:t>
            </a:r>
            <a:r>
              <a:rPr lang="tr-TR" dirty="0" smtClean="0"/>
              <a:t>çıkartılan yasa </a:t>
            </a:r>
            <a:r>
              <a:rPr lang="tr-TR" dirty="0"/>
              <a:t>“İdil </a:t>
            </a:r>
            <a:r>
              <a:rPr lang="tr-TR" dirty="0" err="1"/>
              <a:t>Biret</a:t>
            </a:r>
            <a:r>
              <a:rPr lang="tr-TR" dirty="0"/>
              <a:t> ve Suna Kan’ </a:t>
            </a:r>
            <a:r>
              <a:rPr lang="tr-TR" dirty="0" err="1"/>
              <a:t>ın</a:t>
            </a:r>
            <a:r>
              <a:rPr lang="tr-TR" dirty="0"/>
              <a:t> yabancı memleketlere müzik tahsiline gönderilmesine dair kanun” </a:t>
            </a:r>
            <a:r>
              <a:rPr lang="tr-TR" dirty="0" smtClean="0"/>
              <a:t>adını taşımaktadır</a:t>
            </a:r>
            <a:r>
              <a:rPr lang="tr-TR" dirty="0"/>
              <a:t>. Olağanüstü yetenekli çocukların keşfedilerek, yurtdışında eğitim almaları </a:t>
            </a:r>
            <a:r>
              <a:rPr lang="tr-TR" dirty="0" smtClean="0"/>
              <a:t>amacıyla çıkartılan </a:t>
            </a:r>
            <a:r>
              <a:rPr lang="tr-TR" dirty="0"/>
              <a:t>bu kanundan yararlanan İdil </a:t>
            </a:r>
            <a:r>
              <a:rPr lang="tr-TR" dirty="0" err="1"/>
              <a:t>Biret</a:t>
            </a:r>
            <a:r>
              <a:rPr lang="tr-TR" dirty="0"/>
              <a:t> ve Suna Kan, Fransa’ ya, Paris </a:t>
            </a:r>
            <a:r>
              <a:rPr lang="tr-TR" dirty="0" smtClean="0"/>
              <a:t>Konservatuarı’na gönderilmiştir </a:t>
            </a:r>
            <a:r>
              <a:rPr lang="tr-TR" dirty="0"/>
              <a:t>(</a:t>
            </a:r>
            <a:r>
              <a:rPr lang="tr-TR" dirty="0" err="1"/>
              <a:t>Tunçdemir</a:t>
            </a:r>
            <a:r>
              <a:rPr lang="tr-TR" dirty="0"/>
              <a:t>, 2004).</a:t>
            </a:r>
          </a:p>
        </p:txBody>
      </p:sp>
    </p:spTree>
    <p:extLst>
      <p:ext uri="{BB962C8B-B14F-4D97-AF65-F5344CB8AC3E}">
        <p14:creationId xmlns:p14="http://schemas.microsoft.com/office/powerpoint/2010/main" val="823573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Örn</a:t>
            </a:r>
            <a:r>
              <a:rPr lang="tr-TR" dirty="0" smtClean="0"/>
              <a:t> </a:t>
            </a:r>
            <a:r>
              <a:rPr lang="tr-TR" dirty="0" err="1" smtClean="0"/>
              <a:t>Biret</a:t>
            </a:r>
            <a:r>
              <a:rPr lang="tr-TR" dirty="0" smtClean="0"/>
              <a:t> kardeşler</a:t>
            </a:r>
            <a:endParaRPr lang="tr-TR" dirty="0"/>
          </a:p>
        </p:txBody>
      </p:sp>
      <p:pic>
        <p:nvPicPr>
          <p:cNvPr id="4" name="Resim 3"/>
          <p:cNvPicPr>
            <a:picLocks noChangeAspect="1"/>
          </p:cNvPicPr>
          <p:nvPr/>
        </p:nvPicPr>
        <p:blipFill>
          <a:blip r:embed="rId2"/>
          <a:stretch>
            <a:fillRect/>
          </a:stretch>
        </p:blipFill>
        <p:spPr>
          <a:xfrm>
            <a:off x="6258445" y="2719474"/>
            <a:ext cx="2019300" cy="2266950"/>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50147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62217"/>
          </a:xfrm>
        </p:spPr>
        <p:txBody>
          <a:bodyPr/>
          <a:lstStyle/>
          <a:p>
            <a:pPr algn="ctr"/>
            <a:r>
              <a:rPr lang="tr-TR" dirty="0" smtClean="0"/>
              <a:t>Haftalık Ders İçerikleri</a:t>
            </a:r>
            <a:endParaRPr lang="tr-TR" dirty="0"/>
          </a:p>
        </p:txBody>
      </p:sp>
      <p:sp>
        <p:nvSpPr>
          <p:cNvPr id="3" name="İçerik Yer Tutucusu 2"/>
          <p:cNvSpPr>
            <a:spLocks noGrp="1"/>
          </p:cNvSpPr>
          <p:nvPr>
            <p:ph sz="half" idx="1"/>
          </p:nvPr>
        </p:nvSpPr>
        <p:spPr>
          <a:xfrm>
            <a:off x="838200" y="1084317"/>
            <a:ext cx="5181600" cy="5592056"/>
          </a:xfrm>
        </p:spPr>
        <p:txBody>
          <a:bodyPr>
            <a:normAutofit fontScale="62500" lnSpcReduction="20000"/>
          </a:bodyPr>
          <a:lstStyle/>
          <a:p>
            <a:r>
              <a:rPr lang="tr-TR" dirty="0" smtClean="0"/>
              <a:t>1. Hafta</a:t>
            </a:r>
          </a:p>
          <a:p>
            <a:r>
              <a:rPr lang="tr-TR" dirty="0" smtClean="0"/>
              <a:t>Müziğin Tanımı ve Önemi </a:t>
            </a:r>
          </a:p>
          <a:p>
            <a:r>
              <a:rPr lang="tr-TR" dirty="0" smtClean="0"/>
              <a:t>2. Hafta</a:t>
            </a:r>
          </a:p>
          <a:p>
            <a:r>
              <a:rPr lang="tr-TR" dirty="0" smtClean="0"/>
              <a:t>Müzikle İlgili Temel Kavramlar</a:t>
            </a:r>
          </a:p>
          <a:p>
            <a:r>
              <a:rPr lang="tr-TR" dirty="0" smtClean="0"/>
              <a:t>3. Hafta</a:t>
            </a:r>
          </a:p>
          <a:p>
            <a:r>
              <a:rPr lang="tr-TR" dirty="0" smtClean="0"/>
              <a:t>Müzikte Yaklaşımlar</a:t>
            </a:r>
          </a:p>
          <a:p>
            <a:r>
              <a:rPr lang="tr-TR" dirty="0" smtClean="0"/>
              <a:t>4. Hafta</a:t>
            </a:r>
          </a:p>
          <a:p>
            <a:r>
              <a:rPr lang="tr-TR" dirty="0" smtClean="0"/>
              <a:t>Çocuk gelişiminde müziğin önemi</a:t>
            </a:r>
          </a:p>
          <a:p>
            <a:r>
              <a:rPr lang="tr-TR" dirty="0" smtClean="0"/>
              <a:t>5. Hafta</a:t>
            </a:r>
          </a:p>
          <a:p>
            <a:r>
              <a:rPr lang="tr-TR" dirty="0" smtClean="0"/>
              <a:t>Çocuğun müzik gelişiminde etki eden faktörler</a:t>
            </a:r>
          </a:p>
          <a:p>
            <a:r>
              <a:rPr lang="tr-TR" dirty="0" smtClean="0"/>
              <a:t>6. Hafta</a:t>
            </a:r>
          </a:p>
          <a:p>
            <a:r>
              <a:rPr lang="tr-TR" dirty="0" smtClean="0"/>
              <a:t>Müzikte kullanılan teknikler</a:t>
            </a:r>
          </a:p>
          <a:p>
            <a:endParaRPr lang="tr-TR" dirty="0"/>
          </a:p>
        </p:txBody>
      </p:sp>
      <p:sp>
        <p:nvSpPr>
          <p:cNvPr id="4" name="İçerik Yer Tutucusu 3"/>
          <p:cNvSpPr>
            <a:spLocks noGrp="1"/>
          </p:cNvSpPr>
          <p:nvPr>
            <p:ph sz="half" idx="2"/>
          </p:nvPr>
        </p:nvSpPr>
        <p:spPr>
          <a:xfrm>
            <a:off x="6019800" y="1084317"/>
            <a:ext cx="5334000" cy="5298510"/>
          </a:xfrm>
        </p:spPr>
        <p:txBody>
          <a:bodyPr>
            <a:normAutofit fontScale="62500" lnSpcReduction="20000"/>
          </a:bodyPr>
          <a:lstStyle/>
          <a:p>
            <a:r>
              <a:rPr lang="tr-TR" dirty="0" smtClean="0"/>
              <a:t>7. Hafta</a:t>
            </a:r>
          </a:p>
          <a:p>
            <a:r>
              <a:rPr lang="tr-TR" dirty="0" smtClean="0"/>
              <a:t>Müzik örnekleri</a:t>
            </a:r>
          </a:p>
          <a:p>
            <a:r>
              <a:rPr lang="tr-TR" dirty="0" smtClean="0"/>
              <a:t>8. Hafta</a:t>
            </a:r>
          </a:p>
          <a:p>
            <a:r>
              <a:rPr lang="tr-TR" dirty="0" smtClean="0"/>
              <a:t>Müzik aktivitelerinde kullanılan materyaller </a:t>
            </a:r>
          </a:p>
          <a:p>
            <a:r>
              <a:rPr lang="tr-TR" dirty="0" smtClean="0"/>
              <a:t>9. Hafta</a:t>
            </a:r>
          </a:p>
          <a:p>
            <a:r>
              <a:rPr lang="tr-TR" dirty="0" smtClean="0"/>
              <a:t>Çocuklara dinleme becerisi kazandırmak</a:t>
            </a:r>
          </a:p>
          <a:p>
            <a:r>
              <a:rPr lang="tr-TR" dirty="0" smtClean="0"/>
              <a:t>10. Hafta</a:t>
            </a:r>
          </a:p>
          <a:p>
            <a:r>
              <a:rPr lang="tr-TR" dirty="0" smtClean="0"/>
              <a:t>Müzik aktivitelerinde Uygulayıcının rolü</a:t>
            </a:r>
          </a:p>
          <a:p>
            <a:r>
              <a:rPr lang="tr-TR" dirty="0" smtClean="0"/>
              <a:t>11. Hafta</a:t>
            </a:r>
          </a:p>
          <a:p>
            <a:r>
              <a:rPr lang="tr-TR" dirty="0" smtClean="0"/>
              <a:t>Farklı yaşlardaki çocuklar için müzik etkinlikleri</a:t>
            </a:r>
          </a:p>
          <a:p>
            <a:r>
              <a:rPr lang="tr-TR" dirty="0" smtClean="0"/>
              <a:t>12. Hafta</a:t>
            </a:r>
          </a:p>
          <a:p>
            <a:r>
              <a:rPr lang="tr-TR" dirty="0" smtClean="0"/>
              <a:t>Farklı yaşlardaki çocuklar için müzik etkinlikleri</a:t>
            </a:r>
          </a:p>
          <a:p>
            <a:r>
              <a:rPr lang="tr-TR" dirty="0" smtClean="0"/>
              <a:t>13. Hafta</a:t>
            </a:r>
          </a:p>
          <a:p>
            <a:r>
              <a:rPr lang="tr-TR" dirty="0" smtClean="0"/>
              <a:t>Özel </a:t>
            </a:r>
            <a:r>
              <a:rPr lang="tr-TR" dirty="0" err="1" smtClean="0"/>
              <a:t>gereksinimli</a:t>
            </a:r>
            <a:r>
              <a:rPr lang="tr-TR" dirty="0" smtClean="0"/>
              <a:t> çocuklar için müzik aktiviteleri</a:t>
            </a:r>
          </a:p>
          <a:p>
            <a:r>
              <a:rPr lang="tr-TR" dirty="0" smtClean="0"/>
              <a:t>14. Hafta</a:t>
            </a:r>
          </a:p>
          <a:p>
            <a:r>
              <a:rPr lang="tr-TR" dirty="0" smtClean="0"/>
              <a:t>Özel </a:t>
            </a:r>
            <a:r>
              <a:rPr lang="tr-TR" dirty="0" err="1" smtClean="0"/>
              <a:t>gereksinimli</a:t>
            </a:r>
            <a:r>
              <a:rPr lang="tr-TR" dirty="0" smtClean="0"/>
              <a:t> çocuklar için müzik aktiviteleri</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74236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13. Hafta:</a:t>
            </a:r>
            <a:br>
              <a:rPr lang="tr-TR" dirty="0" smtClean="0"/>
            </a:br>
            <a:r>
              <a:rPr lang="tr-TR" dirty="0" smtClean="0"/>
              <a:t>Özel </a:t>
            </a:r>
            <a:r>
              <a:rPr lang="tr-TR" dirty="0" err="1" smtClean="0"/>
              <a:t>gereksinimli</a:t>
            </a:r>
            <a:r>
              <a:rPr lang="tr-TR" dirty="0" smtClean="0"/>
              <a:t> çocuklar için müzik aktiviteleri</a:t>
            </a:r>
            <a:endParaRPr lang="tr-TR" dirty="0"/>
          </a:p>
        </p:txBody>
      </p:sp>
      <p:sp>
        <p:nvSpPr>
          <p:cNvPr id="3" name="İçerik Yer Tutucusu 2"/>
          <p:cNvSpPr>
            <a:spLocks noGrp="1"/>
          </p:cNvSpPr>
          <p:nvPr>
            <p:ph idx="1"/>
          </p:nvPr>
        </p:nvSpPr>
        <p:spPr/>
        <p:txBody>
          <a:bodyPr>
            <a:normAutofit/>
          </a:bodyPr>
          <a:lstStyle/>
          <a:p>
            <a:endParaRPr lang="tr-TR" dirty="0" smtClean="0"/>
          </a:p>
          <a:p>
            <a:endParaRPr lang="tr-TR" dirty="0"/>
          </a:p>
          <a:p>
            <a:r>
              <a:rPr lang="tr-TR" dirty="0" smtClean="0"/>
              <a:t>Özel </a:t>
            </a:r>
            <a:r>
              <a:rPr lang="tr-TR" dirty="0" err="1"/>
              <a:t>gereksinimli</a:t>
            </a:r>
            <a:r>
              <a:rPr lang="tr-TR" dirty="0"/>
              <a:t> birey; doğum öncesi, doğum </a:t>
            </a:r>
            <a:r>
              <a:rPr lang="tr-TR" dirty="0" smtClean="0"/>
              <a:t>sırası ve </a:t>
            </a:r>
            <a:r>
              <a:rPr lang="tr-TR" dirty="0"/>
              <a:t>doğum sonrasında, gelişim sürecinde oluşan çeşitli nedenlere bağlı olarak; bilişsel, dil, hareket, </a:t>
            </a:r>
            <a:r>
              <a:rPr lang="tr-TR" dirty="0" smtClean="0"/>
              <a:t>fizik, sosyal </a:t>
            </a:r>
            <a:r>
              <a:rPr lang="tr-TR" dirty="0"/>
              <a:t>ve duygusal gelişimlerinde ölçme araçlarıyla ölçülebilen düzeyde yetersizlik, </a:t>
            </a:r>
            <a:r>
              <a:rPr lang="tr-TR" dirty="0" smtClean="0"/>
              <a:t>yavaşlama, gerileme </a:t>
            </a:r>
            <a:r>
              <a:rPr lang="tr-TR" dirty="0"/>
              <a:t>veya ileride olma sonucunda yaşıtlarına göre farklı özellikler gösteren ve normal </a:t>
            </a:r>
            <a:r>
              <a:rPr lang="tr-TR" dirty="0" smtClean="0"/>
              <a:t>eğitim programlarından </a:t>
            </a:r>
            <a:r>
              <a:rPr lang="tr-TR" dirty="0"/>
              <a:t>yararlanamayan, kısmen yararlanan veya yararlandığı halde destek programları </a:t>
            </a:r>
            <a:r>
              <a:rPr lang="tr-TR" dirty="0" smtClean="0"/>
              <a:t>ile eğitimlerini </a:t>
            </a:r>
            <a:r>
              <a:rPr lang="tr-TR" dirty="0"/>
              <a:t>devam ettirebilen bireylerdir (</a:t>
            </a:r>
            <a:r>
              <a:rPr lang="tr-TR" dirty="0" err="1"/>
              <a:t>Baykoç</a:t>
            </a:r>
            <a:r>
              <a:rPr lang="tr-TR" dirty="0"/>
              <a:t>, 2015:20)</a:t>
            </a:r>
          </a:p>
        </p:txBody>
      </p:sp>
    </p:spTree>
    <p:extLst>
      <p:ext uri="{BB962C8B-B14F-4D97-AF65-F5344CB8AC3E}">
        <p14:creationId xmlns:p14="http://schemas.microsoft.com/office/powerpoint/2010/main" val="2373747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Genellikle her birey müziğe ilgi duyar. Bireydeki müziksel zekâ, müziğe ilginin şekli, yönü </a:t>
            </a:r>
            <a:r>
              <a:rPr lang="tr-TR" dirty="0" smtClean="0"/>
              <a:t>ve derecesi</a:t>
            </a:r>
            <a:r>
              <a:rPr lang="tr-TR" dirty="0"/>
              <a:t>, müzik yeteneği ya da müzikalite olarak gelişir, biçimlenir ve olgunlaşır. Çuhadar’a (</a:t>
            </a:r>
            <a:r>
              <a:rPr lang="tr-TR" dirty="0" smtClean="0"/>
              <a:t>2006) göre</a:t>
            </a:r>
            <a:r>
              <a:rPr lang="tr-TR" dirty="0"/>
              <a:t>, ses (ezgi), ritim (süre), tempo (hız), nüans (gürlük), armoni ve müzik formları gibi müziğin </a:t>
            </a:r>
            <a:r>
              <a:rPr lang="tr-TR" dirty="0" smtClean="0"/>
              <a:t>çeşitli öğelerini </a:t>
            </a:r>
            <a:r>
              <a:rPr lang="tr-TR" dirty="0"/>
              <a:t>kolaylıkla ayırt etmek ve bellekte tutmak, besteleme, çalma ve söyleme, müziksel bir </a:t>
            </a:r>
            <a:r>
              <a:rPr lang="tr-TR" dirty="0" smtClean="0"/>
              <a:t>dilin kullanımı </a:t>
            </a:r>
            <a:r>
              <a:rPr lang="tr-TR" dirty="0"/>
              <a:t>gibi boyutlarda başarı, müzik zekasını belirleyen unsurlardır.</a:t>
            </a:r>
          </a:p>
        </p:txBody>
      </p:sp>
    </p:spTree>
    <p:extLst>
      <p:ext uri="{BB962C8B-B14F-4D97-AF65-F5344CB8AC3E}">
        <p14:creationId xmlns:p14="http://schemas.microsoft.com/office/powerpoint/2010/main" val="1232943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Müzik sanatında kuramdan (teoriden), yaratmaya (bestelemeye) ve uygulamaya (</a:t>
            </a:r>
            <a:r>
              <a:rPr lang="tr-TR" dirty="0" smtClean="0"/>
              <a:t>seslendirmeye) uzanan </a:t>
            </a:r>
            <a:r>
              <a:rPr lang="tr-TR" dirty="0"/>
              <a:t>bilgi ve becerileri kazandıran okullardan (Say, 2002:302) birine devam etmek isteyen ya </a:t>
            </a:r>
            <a:r>
              <a:rPr lang="tr-TR" dirty="0" smtClean="0"/>
              <a:t>da müzik </a:t>
            </a:r>
            <a:r>
              <a:rPr lang="tr-TR" dirty="0"/>
              <a:t>eğitimcisi olmak isteyen özel </a:t>
            </a:r>
            <a:r>
              <a:rPr lang="tr-TR" dirty="0" err="1"/>
              <a:t>gereksinimli</a:t>
            </a:r>
            <a:r>
              <a:rPr lang="tr-TR" dirty="0"/>
              <a:t> bireyler olabilir. Özel </a:t>
            </a:r>
            <a:r>
              <a:rPr lang="tr-TR" dirty="0" err="1"/>
              <a:t>gereksinimli</a:t>
            </a:r>
            <a:r>
              <a:rPr lang="tr-TR" dirty="0"/>
              <a:t> </a:t>
            </a:r>
            <a:r>
              <a:rPr lang="tr-TR" dirty="0" smtClean="0"/>
              <a:t>bireyler sınıflandırmasında </a:t>
            </a:r>
            <a:r>
              <a:rPr lang="tr-TR" dirty="0"/>
              <a:t>zihinsel yetersizliği olan bireylerin dışında kalan özel </a:t>
            </a:r>
            <a:r>
              <a:rPr lang="tr-TR" dirty="0" err="1"/>
              <a:t>gereksinimli</a:t>
            </a:r>
            <a:r>
              <a:rPr lang="tr-TR" dirty="0"/>
              <a:t> bireyler, </a:t>
            </a:r>
            <a:r>
              <a:rPr lang="tr-TR" dirty="0" smtClean="0"/>
              <a:t>zekâ gelişimi </a:t>
            </a:r>
            <a:r>
              <a:rPr lang="tr-TR" dirty="0"/>
              <a:t>yönünden akranları ile aynı seviyededir. Hatta bazı özel </a:t>
            </a:r>
            <a:r>
              <a:rPr lang="tr-TR" dirty="0" err="1"/>
              <a:t>gereksinimli</a:t>
            </a:r>
            <a:r>
              <a:rPr lang="tr-TR" dirty="0"/>
              <a:t> bireylerin müzik </a:t>
            </a:r>
            <a:r>
              <a:rPr lang="tr-TR" dirty="0" smtClean="0"/>
              <a:t>zekâsı ve </a:t>
            </a:r>
            <a:r>
              <a:rPr lang="tr-TR" dirty="0"/>
              <a:t>yeteneği yönünden akranlarından daha yüksek performansa sahip oldukları belirtilmektedir</a:t>
            </a:r>
            <a:r>
              <a:rPr lang="tr-TR" dirty="0" smtClean="0"/>
              <a:t>. </a:t>
            </a:r>
            <a:endParaRPr lang="tr-TR" dirty="0"/>
          </a:p>
        </p:txBody>
      </p:sp>
    </p:spTree>
    <p:extLst>
      <p:ext uri="{BB962C8B-B14F-4D97-AF65-F5344CB8AC3E}">
        <p14:creationId xmlns:p14="http://schemas.microsoft.com/office/powerpoint/2010/main" val="3233625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SADECE EĞİTİM ARACI DEĞİL, İLETİŞİM ARACI DA…</a:t>
            </a:r>
            <a:endParaRPr lang="tr-TR"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Müziği </a:t>
            </a:r>
            <a:r>
              <a:rPr lang="tr-TR" dirty="0"/>
              <a:t>“eğitim aracı” olarak düşündüğümüzde, bu onu aynı zamanda bir “iletişim aracı” </a:t>
            </a:r>
            <a:r>
              <a:rPr lang="tr-TR" dirty="0" smtClean="0"/>
              <a:t>olarak düşünmek </a:t>
            </a:r>
            <a:r>
              <a:rPr lang="tr-TR" dirty="0"/>
              <a:t>demektir. Müzik aracılığı ile davranış değiştirme ve/veya geliştirme; müziğe özgü </a:t>
            </a:r>
            <a:r>
              <a:rPr lang="tr-TR" dirty="0" smtClean="0"/>
              <a:t>bilgileri, etkileri </a:t>
            </a:r>
            <a:r>
              <a:rPr lang="tr-TR" dirty="0"/>
              <a:t>paylaşma yolu ile gerçekleştirebilir (Günay ve Özdemir, 2003:50).</a:t>
            </a:r>
          </a:p>
        </p:txBody>
      </p:sp>
    </p:spTree>
    <p:extLst>
      <p:ext uri="{BB962C8B-B14F-4D97-AF65-F5344CB8AC3E}">
        <p14:creationId xmlns:p14="http://schemas.microsoft.com/office/powerpoint/2010/main" val="2664768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Özel </a:t>
            </a:r>
            <a:r>
              <a:rPr lang="tr-TR" dirty="0" err="1"/>
              <a:t>gereksinimli</a:t>
            </a:r>
            <a:r>
              <a:rPr lang="tr-TR" dirty="0"/>
              <a:t> bireyler için genel eğitim kurumlarındaki zorluk, </a:t>
            </a:r>
          </a:p>
        </p:txBody>
      </p:sp>
      <p:sp>
        <p:nvSpPr>
          <p:cNvPr id="3" name="İçerik Yer Tutucusu 2"/>
          <p:cNvSpPr>
            <a:spLocks noGrp="1"/>
          </p:cNvSpPr>
          <p:nvPr>
            <p:ph idx="1"/>
          </p:nvPr>
        </p:nvSpPr>
        <p:spPr/>
        <p:txBody>
          <a:bodyPr/>
          <a:lstStyle/>
          <a:p>
            <a:r>
              <a:rPr lang="tr-TR" dirty="0"/>
              <a:t>K</a:t>
            </a:r>
            <a:r>
              <a:rPr lang="tr-TR" dirty="0" smtClean="0"/>
              <a:t>aynaştırma/bütünleştirme </a:t>
            </a:r>
            <a:r>
              <a:rPr lang="tr-TR" dirty="0"/>
              <a:t>programlarında bile kendilerini ortama dâhil hissedememe, müzikal ilgi ve isteklerini ifade etmede ya da göstermedeki çekingenlikleri, onlar için özengen müzik eğitimini daha cazip hale getirmektedir. Özel korolar, sivil toplum kuruluşları koroları, belediye konservatuarları, çalgı eğitimi veren özel kurslar, özel dersler, bu bireyler ve aileleri için tercih sebebidir. Diğer bireyler gibi özel </a:t>
            </a:r>
            <a:r>
              <a:rPr lang="tr-TR" dirty="0" err="1"/>
              <a:t>gereksinimli</a:t>
            </a:r>
            <a:r>
              <a:rPr lang="tr-TR" dirty="0"/>
              <a:t> bireylerin amatör müzik eğitimi, mesleki müzik eğitimine yönelmelerinde etkilidir.</a:t>
            </a:r>
          </a:p>
          <a:p>
            <a:endParaRPr lang="tr-TR" dirty="0"/>
          </a:p>
        </p:txBody>
      </p:sp>
    </p:spTree>
    <p:extLst>
      <p:ext uri="{BB962C8B-B14F-4D97-AF65-F5344CB8AC3E}">
        <p14:creationId xmlns:p14="http://schemas.microsoft.com/office/powerpoint/2010/main" val="2976506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endParaRPr lang="tr-TR" dirty="0"/>
          </a:p>
          <a:p>
            <a:r>
              <a:rPr lang="tr-TR" dirty="0" err="1" smtClean="0"/>
              <a:t>Deaconess</a:t>
            </a:r>
            <a:r>
              <a:rPr lang="tr-TR" dirty="0" smtClean="0"/>
              <a:t> Sağlık Merkezi’ndeki </a:t>
            </a:r>
            <a:r>
              <a:rPr lang="tr-TR" dirty="0"/>
              <a:t>araştırmacılar 2004 yılında, görme engelli müzisyenlerin % 60’ında mutlak </a:t>
            </a:r>
            <a:r>
              <a:rPr lang="tr-TR" dirty="0" smtClean="0"/>
              <a:t>kulağa rastlandığını</a:t>
            </a:r>
            <a:r>
              <a:rPr lang="tr-TR" dirty="0"/>
              <a:t>, ancak gözleri gören müzisyenlerde ise bu oranın sadece % 10 olduğunu </a:t>
            </a:r>
            <a:r>
              <a:rPr lang="tr-TR" dirty="0" smtClean="0"/>
              <a:t>belirtmiştir</a:t>
            </a:r>
            <a:r>
              <a:rPr lang="tr-TR" dirty="0"/>
              <a:t> </a:t>
            </a:r>
            <a:r>
              <a:rPr lang="tr-TR" dirty="0" smtClean="0"/>
              <a:t>(</a:t>
            </a:r>
            <a:r>
              <a:rPr lang="tr-TR" dirty="0" err="1" smtClean="0"/>
              <a:t>Barnes</a:t>
            </a:r>
            <a:r>
              <a:rPr lang="tr-TR" dirty="0"/>
              <a:t>, 2015; çev. Evirgen, 2015).</a:t>
            </a:r>
          </a:p>
        </p:txBody>
      </p:sp>
    </p:spTree>
    <p:extLst>
      <p:ext uri="{BB962C8B-B14F-4D97-AF65-F5344CB8AC3E}">
        <p14:creationId xmlns:p14="http://schemas.microsoft.com/office/powerpoint/2010/main" val="1256203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Abramo’ya</a:t>
            </a:r>
            <a:r>
              <a:rPr lang="tr-TR" dirty="0"/>
              <a:t> (2015) </a:t>
            </a:r>
            <a:r>
              <a:rPr lang="tr-TR" dirty="0" smtClean="0"/>
              <a:t>göre, bütünleştirici </a:t>
            </a:r>
            <a:r>
              <a:rPr lang="tr-TR" dirty="0"/>
              <a:t>zekâ, beste ve doğaçlama gibi birçok yaratıcı müzikal çalışma için gereklidir. Birden </a:t>
            </a:r>
            <a:r>
              <a:rPr lang="tr-TR" dirty="0" smtClean="0"/>
              <a:t>fazla yetersizliği </a:t>
            </a:r>
            <a:r>
              <a:rPr lang="tr-TR" dirty="0"/>
              <a:t>olan öğrenciler genellikle bütünleştirici zekâ ya da “büyük resmi görmek” ve </a:t>
            </a:r>
            <a:r>
              <a:rPr lang="tr-TR" dirty="0" smtClean="0"/>
              <a:t>görünüşte ilgisiz </a:t>
            </a:r>
            <a:r>
              <a:rPr lang="tr-TR" dirty="0"/>
              <a:t>gibi görünen fikirler arasında bağlantılar kurma yeteneğine sahiptirler.,</a:t>
            </a:r>
          </a:p>
        </p:txBody>
      </p:sp>
    </p:spTree>
    <p:extLst>
      <p:ext uri="{BB962C8B-B14F-4D97-AF65-F5344CB8AC3E}">
        <p14:creationId xmlns:p14="http://schemas.microsoft.com/office/powerpoint/2010/main" val="7183910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tegral">
  <a:themeElements>
    <a:clrScheme name="E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E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449</TotalTime>
  <Words>820</Words>
  <Application>Microsoft Office PowerPoint</Application>
  <PresentationFormat>Geniş ekran</PresentationFormat>
  <Paragraphs>57</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Tw Cen MT</vt:lpstr>
      <vt:lpstr>Tw Cen MT Condensed</vt:lpstr>
      <vt:lpstr>Wingdings 3</vt:lpstr>
      <vt:lpstr>Entegral</vt:lpstr>
      <vt:lpstr>ÇOCUK VE MÜZİK</vt:lpstr>
      <vt:lpstr>Haftalık Ders İçerikleri</vt:lpstr>
      <vt:lpstr>13. Hafta: Özel gereksinimli çocuklar için müzik aktiviteleri</vt:lpstr>
      <vt:lpstr>PowerPoint Sunusu</vt:lpstr>
      <vt:lpstr>PowerPoint Sunusu</vt:lpstr>
      <vt:lpstr>SADECE EĞİTİM ARACI DEĞİL, İLETİŞİM ARACI DA…</vt:lpstr>
      <vt:lpstr>Özel gereksinimli bireyler için genel eğitim kurumlarındaki zorluk, </vt:lpstr>
      <vt:lpstr>PowerPoint Sunusu</vt:lpstr>
      <vt:lpstr>PowerPoint Sunusu</vt:lpstr>
      <vt:lpstr>PowerPoint Sunusu</vt:lpstr>
      <vt:lpstr>PowerPoint Sunusu</vt:lpstr>
      <vt:lpstr>PowerPoint Sunusu</vt:lpstr>
      <vt:lpstr>Müzik ve üstün yetenekliler </vt:lpstr>
      <vt:lpstr>PowerPoint Sunusu</vt:lpstr>
    </vt:vector>
  </TitlesOfParts>
  <Company>MTA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VE MÜZİK</dc:title>
  <dc:creator>Administrator</dc:creator>
  <cp:lastModifiedBy>Administrator</cp:lastModifiedBy>
  <cp:revision>38</cp:revision>
  <dcterms:created xsi:type="dcterms:W3CDTF">2021-08-06T11:01:34Z</dcterms:created>
  <dcterms:modified xsi:type="dcterms:W3CDTF">2021-11-01T08:25:18Z</dcterms:modified>
</cp:coreProperties>
</file>