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0" r:id="rId7"/>
    <p:sldId id="261" r:id="rId8"/>
    <p:sldId id="262" r:id="rId9"/>
    <p:sldId id="263"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08" y="7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TOPLUMSAL KURUMLAR</a:t>
            </a:r>
            <a:br>
              <a:rPr lang="tr-TR" b="1" dirty="0"/>
            </a:b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895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marL="0" indent="0">
              <a:buNone/>
            </a:pPr>
            <a:r>
              <a:rPr lang="tr-TR" dirty="0"/>
              <a:t>DOĞAN, İsmail, Sosyoloji Kavramlar ve Sorunlar, Ankara, Pegem Akademi Yayınları, 14. Basım 2016, S.185-38.</a:t>
            </a:r>
          </a:p>
          <a:p>
            <a:pPr marL="0" indent="0">
              <a:buNone/>
            </a:pPr>
            <a:r>
              <a:rPr lang="tr-TR" dirty="0"/>
              <a:t>DOĞAN, İsmail, Türk Aile Sosyolojisi, Ankara: Pegem Akademi Yayınları,  2016.</a:t>
            </a:r>
          </a:p>
          <a:p>
            <a:endParaRPr lang="tr-TR" dirty="0"/>
          </a:p>
        </p:txBody>
      </p:sp>
    </p:spTree>
    <p:extLst>
      <p:ext uri="{BB962C8B-B14F-4D97-AF65-F5344CB8AC3E}">
        <p14:creationId xmlns:p14="http://schemas.microsoft.com/office/powerpoint/2010/main" val="197838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TOPLUMSAL KURUMLAR</a:t>
            </a:r>
            <a:br>
              <a:rPr lang="tr-TR" dirty="0"/>
            </a:br>
            <a:endParaRPr lang="tr-TR" dirty="0"/>
          </a:p>
        </p:txBody>
      </p:sp>
      <p:sp>
        <p:nvSpPr>
          <p:cNvPr id="3" name="İçerik Yer Tutucusu 2"/>
          <p:cNvSpPr>
            <a:spLocks noGrp="1"/>
          </p:cNvSpPr>
          <p:nvPr>
            <p:ph idx="1"/>
          </p:nvPr>
        </p:nvSpPr>
        <p:spPr/>
        <p:txBody>
          <a:bodyPr>
            <a:normAutofit/>
          </a:bodyPr>
          <a:lstStyle/>
          <a:p>
            <a:pPr lvl="1"/>
            <a:r>
              <a:rPr lang="tr-TR" dirty="0" smtClean="0"/>
              <a:t>Aile, </a:t>
            </a:r>
          </a:p>
          <a:p>
            <a:pPr lvl="1"/>
            <a:r>
              <a:rPr lang="tr-TR" dirty="0" smtClean="0"/>
              <a:t>Eğitim, </a:t>
            </a:r>
          </a:p>
          <a:p>
            <a:pPr lvl="1"/>
            <a:r>
              <a:rPr lang="tr-TR" dirty="0" smtClean="0"/>
              <a:t>Din, </a:t>
            </a:r>
          </a:p>
          <a:p>
            <a:pPr lvl="1"/>
            <a:r>
              <a:rPr lang="tr-TR" dirty="0" smtClean="0"/>
              <a:t>Hukuk, </a:t>
            </a:r>
          </a:p>
          <a:p>
            <a:pPr lvl="1"/>
            <a:r>
              <a:rPr lang="tr-TR" dirty="0" smtClean="0"/>
              <a:t>Siyaset, </a:t>
            </a:r>
          </a:p>
          <a:p>
            <a:pPr lvl="1"/>
            <a:r>
              <a:rPr lang="tr-TR" dirty="0" smtClean="0"/>
              <a:t>Ekonomi</a:t>
            </a:r>
            <a:r>
              <a:rPr lang="tr-TR" smtClean="0"/>
              <a:t>, </a:t>
            </a:r>
            <a:endParaRPr lang="tr-TR" dirty="0" smtClean="0"/>
          </a:p>
        </p:txBody>
      </p:sp>
    </p:spTree>
    <p:extLst>
      <p:ext uri="{BB962C8B-B14F-4D97-AF65-F5344CB8AC3E}">
        <p14:creationId xmlns:p14="http://schemas.microsoft.com/office/powerpoint/2010/main" val="454075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altLang="tr-TR" b="1" dirty="0" smtClean="0"/>
              <a:t>Toplumsal Bir Kurum Olarak Aile</a:t>
            </a:r>
            <a:endParaRPr lang="tr-TR" b="1" dirty="0"/>
          </a:p>
        </p:txBody>
      </p:sp>
      <p:sp>
        <p:nvSpPr>
          <p:cNvPr id="3" name="İçerik Yer Tutucusu 2"/>
          <p:cNvSpPr>
            <a:spLocks noGrp="1"/>
          </p:cNvSpPr>
          <p:nvPr>
            <p:ph idx="1"/>
          </p:nvPr>
        </p:nvSpPr>
        <p:spPr/>
        <p:txBody>
          <a:bodyPr/>
          <a:lstStyle/>
          <a:p>
            <a:pPr>
              <a:defRPr/>
            </a:pPr>
            <a:r>
              <a:rPr lang="tr-TR" altLang="tr-TR" dirty="0"/>
              <a:t>AİLE Nedir?</a:t>
            </a:r>
          </a:p>
          <a:p>
            <a:pPr>
              <a:defRPr/>
            </a:pPr>
            <a:r>
              <a:rPr lang="tr-TR" altLang="tr-TR" dirty="0"/>
              <a:t>Le Play ve Monografi</a:t>
            </a:r>
          </a:p>
          <a:p>
            <a:pPr>
              <a:buFont typeface="Wingdings" panose="05000000000000000000" pitchFamily="2" charset="2"/>
              <a:buChar char="ü"/>
              <a:defRPr/>
            </a:pPr>
            <a:r>
              <a:rPr lang="tr-TR" altLang="tr-TR" dirty="0"/>
              <a:t>Ataerkil</a:t>
            </a:r>
          </a:p>
          <a:p>
            <a:pPr>
              <a:buFont typeface="Wingdings" panose="05000000000000000000" pitchFamily="2" charset="2"/>
              <a:buChar char="ü"/>
              <a:defRPr/>
            </a:pPr>
            <a:r>
              <a:rPr lang="tr-TR" altLang="tr-TR" dirty="0"/>
              <a:t>Kök</a:t>
            </a:r>
          </a:p>
          <a:p>
            <a:pPr>
              <a:buFont typeface="Wingdings" panose="05000000000000000000" pitchFamily="2" charset="2"/>
              <a:buChar char="ü"/>
              <a:defRPr/>
            </a:pPr>
            <a:r>
              <a:rPr lang="tr-TR" altLang="tr-TR" dirty="0"/>
              <a:t>Kararsız Aile</a:t>
            </a:r>
          </a:p>
          <a:p>
            <a:pPr marL="0" indent="0">
              <a:buNone/>
            </a:pPr>
            <a:endParaRPr lang="tr-TR" dirty="0"/>
          </a:p>
        </p:txBody>
      </p:sp>
    </p:spTree>
    <p:extLst>
      <p:ext uri="{BB962C8B-B14F-4D97-AF65-F5344CB8AC3E}">
        <p14:creationId xmlns:p14="http://schemas.microsoft.com/office/powerpoint/2010/main" val="2961687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b="1" dirty="0" smtClean="0"/>
              <a:t>Eğitim</a:t>
            </a:r>
            <a:endParaRPr lang="tr-TR" b="1" dirty="0"/>
          </a:p>
        </p:txBody>
      </p:sp>
      <p:sp>
        <p:nvSpPr>
          <p:cNvPr id="3" name="İçerik Yer Tutucusu 2"/>
          <p:cNvSpPr>
            <a:spLocks noGrp="1"/>
          </p:cNvSpPr>
          <p:nvPr>
            <p:ph idx="1"/>
          </p:nvPr>
        </p:nvSpPr>
        <p:spPr/>
        <p:txBody>
          <a:bodyPr>
            <a:normAutofit/>
          </a:bodyPr>
          <a:lstStyle/>
          <a:p>
            <a:r>
              <a:rPr lang="tr-TR" dirty="0"/>
              <a:t>Eğitim,aileden sonra birey üzerinde kalıcı etkilere sahip önemli toplumsal kurumlardan </a:t>
            </a:r>
            <a:r>
              <a:rPr lang="tr-TR" dirty="0" smtClean="0"/>
              <a:t>biridir.</a:t>
            </a:r>
          </a:p>
          <a:p>
            <a:endParaRPr lang="tr-TR" dirty="0"/>
          </a:p>
        </p:txBody>
      </p:sp>
    </p:spTree>
    <p:extLst>
      <p:ext uri="{BB962C8B-B14F-4D97-AF65-F5344CB8AC3E}">
        <p14:creationId xmlns:p14="http://schemas.microsoft.com/office/powerpoint/2010/main" val="638341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b="1" dirty="0" smtClean="0"/>
              <a:t>Eğitim </a:t>
            </a:r>
            <a:br>
              <a:rPr lang="tr-TR" b="1" dirty="0" smtClean="0"/>
            </a:br>
            <a:endParaRPr lang="tr-TR" b="1"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Alt Kavramlar</a:t>
            </a:r>
          </a:p>
          <a:p>
            <a:pPr lvl="1"/>
            <a:r>
              <a:rPr lang="tr-TR" dirty="0" smtClean="0"/>
              <a:t>Eğitim/Pedagoji/Terbiye</a:t>
            </a:r>
          </a:p>
          <a:p>
            <a:pPr lvl="1"/>
            <a:r>
              <a:rPr lang="tr-TR" dirty="0" smtClean="0"/>
              <a:t>Öğretim/(Tedrisat)</a:t>
            </a:r>
          </a:p>
          <a:p>
            <a:pPr lvl="1"/>
            <a:r>
              <a:rPr lang="tr-TR" dirty="0" smtClean="0"/>
              <a:t>Öğrenim/Öğrenme/ (Talim)</a:t>
            </a:r>
          </a:p>
          <a:p>
            <a:pPr lvl="1"/>
            <a:r>
              <a:rPr lang="tr-TR" dirty="0" smtClean="0"/>
              <a:t>Öğretmen/Muallim</a:t>
            </a:r>
          </a:p>
          <a:p>
            <a:pPr marL="445770" lvl="1" indent="0">
              <a:buNone/>
            </a:pPr>
            <a:endParaRPr lang="tr-TR" dirty="0" smtClean="0"/>
          </a:p>
          <a:p>
            <a:pPr lvl="1"/>
            <a:r>
              <a:rPr lang="tr-TR" dirty="0" smtClean="0"/>
              <a:t>Hoca</a:t>
            </a:r>
          </a:p>
          <a:p>
            <a:pPr lvl="1"/>
            <a:r>
              <a:rPr lang="tr-TR" dirty="0" smtClean="0"/>
              <a:t>Profesör/Doçent/Yardımcı Doçent/ÖğretimGörevlisi/AraştırmaGörevlisi/ Okutman</a:t>
            </a:r>
            <a:endParaRPr lang="tr-TR" dirty="0"/>
          </a:p>
          <a:p>
            <a:pPr lvl="1"/>
            <a:r>
              <a:rPr lang="tr-TR" dirty="0"/>
              <a:t>Müdür-Dekan/Rektör</a:t>
            </a:r>
          </a:p>
          <a:p>
            <a:endParaRPr lang="tr-TR" dirty="0"/>
          </a:p>
        </p:txBody>
      </p:sp>
    </p:spTree>
    <p:extLst>
      <p:ext uri="{BB962C8B-B14F-4D97-AF65-F5344CB8AC3E}">
        <p14:creationId xmlns:p14="http://schemas.microsoft.com/office/powerpoint/2010/main" val="638889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a:t>
            </a:r>
            <a:r>
              <a:rPr lang="tr-TR" dirty="0" smtClean="0"/>
              <a:t>in</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a:t>Din eski Yunancada’’Oplsxela </a:t>
            </a:r>
            <a:r>
              <a:rPr lang="tr-TR" dirty="0" smtClean="0"/>
              <a:t>Sözcüğü </a:t>
            </a:r>
            <a:r>
              <a:rPr lang="tr-TR" dirty="0"/>
              <a:t>ile ifade </a:t>
            </a:r>
            <a:r>
              <a:rPr lang="tr-TR" dirty="0" smtClean="0"/>
              <a:t>edilirdi.Anlamı Korku </a:t>
            </a:r>
            <a:r>
              <a:rPr lang="tr-TR" dirty="0"/>
              <a:t>ile karışık saygı ve </a:t>
            </a:r>
            <a:r>
              <a:rPr lang="tr-TR" dirty="0" smtClean="0"/>
              <a:t>sevgidir. Latincede </a:t>
            </a:r>
            <a:r>
              <a:rPr lang="tr-TR" dirty="0"/>
              <a:t>din religio sözcüğü </a:t>
            </a:r>
            <a:r>
              <a:rPr lang="tr-TR" dirty="0" smtClean="0"/>
              <a:t>ile anlatılır</a:t>
            </a:r>
            <a:r>
              <a:rPr lang="tr-TR" dirty="0"/>
              <a:t>. Tanrı’ya saygı ile </a:t>
            </a:r>
            <a:r>
              <a:rPr lang="tr-TR" dirty="0" smtClean="0"/>
              <a:t>bağlılığı anlatır.</a:t>
            </a:r>
          </a:p>
          <a:p>
            <a:pPr marL="0" indent="0">
              <a:buNone/>
            </a:pPr>
            <a:endParaRPr lang="tr-TR" dirty="0"/>
          </a:p>
          <a:p>
            <a:pPr marL="114300" indent="0">
              <a:buNone/>
            </a:pPr>
            <a:r>
              <a:rPr lang="tr-TR" dirty="0" smtClean="0"/>
              <a:t>Arapçada </a:t>
            </a:r>
            <a:r>
              <a:rPr lang="tr-TR" dirty="0"/>
              <a:t>ise din sözcüğünün üç anlamı vardır:</a:t>
            </a:r>
          </a:p>
          <a:p>
            <a:pPr marL="514350" lvl="1" indent="0">
              <a:buNone/>
            </a:pPr>
            <a:r>
              <a:rPr lang="tr-TR" dirty="0" smtClean="0"/>
              <a:t>1) Arami </a:t>
            </a:r>
            <a:r>
              <a:rPr lang="tr-TR" dirty="0"/>
              <a:t>ve İbrani dillerinden gelen anlamı ceza ve yargıdır.</a:t>
            </a:r>
          </a:p>
          <a:p>
            <a:pPr marL="514350" lvl="1" indent="0">
              <a:buNone/>
            </a:pPr>
            <a:r>
              <a:rPr lang="tr-TR" dirty="0" smtClean="0"/>
              <a:t>2) Öz </a:t>
            </a:r>
            <a:r>
              <a:rPr lang="tr-TR" dirty="0"/>
              <a:t>Arapça’da usul,adet, tutulan yol anlamındadır.</a:t>
            </a:r>
          </a:p>
          <a:p>
            <a:pPr marL="514350" lvl="1" indent="0">
              <a:buNone/>
            </a:pPr>
            <a:r>
              <a:rPr lang="tr-TR" dirty="0" smtClean="0"/>
              <a:t>3)Farsça </a:t>
            </a:r>
            <a:r>
              <a:rPr lang="tr-TR" dirty="0"/>
              <a:t>kökten gelen anlamı ‘din-mezhep edinmek, inanmak, adet edinmektir.</a:t>
            </a:r>
          </a:p>
          <a:p>
            <a:endParaRPr lang="tr-TR" dirty="0"/>
          </a:p>
        </p:txBody>
      </p:sp>
    </p:spTree>
    <p:extLst>
      <p:ext uri="{BB962C8B-B14F-4D97-AF65-F5344CB8AC3E}">
        <p14:creationId xmlns:p14="http://schemas.microsoft.com/office/powerpoint/2010/main" val="3451038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a:t>
            </a:r>
            <a:endParaRPr lang="tr-TR" dirty="0"/>
          </a:p>
        </p:txBody>
      </p:sp>
      <p:sp>
        <p:nvSpPr>
          <p:cNvPr id="3" name="İçerik Yer Tutucusu 2"/>
          <p:cNvSpPr>
            <a:spLocks noGrp="1"/>
          </p:cNvSpPr>
          <p:nvPr>
            <p:ph idx="1"/>
          </p:nvPr>
        </p:nvSpPr>
        <p:spPr/>
        <p:txBody>
          <a:bodyPr>
            <a:normAutofit lnSpcReduction="10000"/>
          </a:bodyPr>
          <a:lstStyle/>
          <a:p>
            <a:pPr marL="0" indent="0">
              <a:buNone/>
            </a:pPr>
            <a:endParaRPr lang="tr-TR" dirty="0" smtClean="0"/>
          </a:p>
          <a:p>
            <a:pPr marL="0" indent="0">
              <a:buNone/>
            </a:pPr>
            <a:r>
              <a:rPr lang="tr-TR" dirty="0" smtClean="0"/>
              <a:t>Hukuk </a:t>
            </a:r>
            <a:r>
              <a:rPr lang="tr-TR" dirty="0"/>
              <a:t>hem tanımını hem de anlam ve içeriğini işte bu yaptırımlardan almaktadır. Buna göre hukuk, toplumu düzenleyen ve toplum yaptırımı ile güçlendirilmiş devlet tarafından düzenlenmiş kurallar bütünüdür. Sözlü kuralların cezaları manevi iken, hukuk kurallarının ise hapis cezası, hak yoksunluğu, tazminat ödeme gibi maddi yaptırımlardır.</a:t>
            </a:r>
            <a:endParaRPr lang="tr-TR" dirty="0"/>
          </a:p>
        </p:txBody>
      </p:sp>
    </p:spTree>
    <p:extLst>
      <p:ext uri="{BB962C8B-B14F-4D97-AF65-F5344CB8AC3E}">
        <p14:creationId xmlns:p14="http://schemas.microsoft.com/office/powerpoint/2010/main" val="877779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Siyaset</a:t>
            </a:r>
          </a:p>
        </p:txBody>
      </p:sp>
      <p:sp>
        <p:nvSpPr>
          <p:cNvPr id="3" name="İçerik Yer Tutucusu 2"/>
          <p:cNvSpPr>
            <a:spLocks noGrp="1"/>
          </p:cNvSpPr>
          <p:nvPr>
            <p:ph idx="1"/>
          </p:nvPr>
        </p:nvSpPr>
        <p:spPr/>
        <p:txBody>
          <a:bodyPr/>
          <a:lstStyle/>
          <a:p>
            <a:pPr marL="0" indent="0">
              <a:buNone/>
            </a:pPr>
            <a:endParaRPr lang="tr-TR" dirty="0" smtClean="0"/>
          </a:p>
          <a:p>
            <a:pPr marL="0" indent="0">
              <a:buNone/>
            </a:pPr>
            <a:r>
              <a:rPr lang="tr-TR" dirty="0" smtClean="0"/>
              <a:t>Siyaset </a:t>
            </a:r>
            <a:r>
              <a:rPr lang="tr-TR" dirty="0"/>
              <a:t>kurumu, toplumsal yapıyı meydana getiren temel toplumsal kurumlardan biridir. Bir yapıda otorite ve iktidarın bölüşümü ile ilgili sistem siyasal kurumu oluşturur. Siyasal sitemi karakterize eden en önemli unsur otoritenin niteliğidir. Bu durum toplumsal yapının tüm kurumlarını ve kültürünü doğrudan etkiler. </a:t>
            </a:r>
          </a:p>
          <a:p>
            <a:endParaRPr lang="tr-TR" dirty="0"/>
          </a:p>
        </p:txBody>
      </p:sp>
    </p:spTree>
    <p:extLst>
      <p:ext uri="{BB962C8B-B14F-4D97-AF65-F5344CB8AC3E}">
        <p14:creationId xmlns:p14="http://schemas.microsoft.com/office/powerpoint/2010/main" val="1622022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Ekonomi</a:t>
            </a:r>
            <a:endParaRPr lang="tr-TR" dirty="0"/>
          </a:p>
        </p:txBody>
      </p:sp>
      <p:sp>
        <p:nvSpPr>
          <p:cNvPr id="3" name="İçerik Yer Tutucusu 2"/>
          <p:cNvSpPr>
            <a:spLocks noGrp="1"/>
          </p:cNvSpPr>
          <p:nvPr>
            <p:ph idx="1"/>
          </p:nvPr>
        </p:nvSpPr>
        <p:spPr/>
        <p:txBody>
          <a:bodyPr>
            <a:normAutofit/>
          </a:bodyPr>
          <a:lstStyle/>
          <a:p>
            <a:pPr marL="0" indent="0">
              <a:buNone/>
            </a:pPr>
            <a:r>
              <a:rPr lang="tr-TR" dirty="0"/>
              <a:t>Arapça kökenli bir sözcük olan iktisat, Türkçe’de mutedil davranmak, adaletle hükmetmek,israf etmemek gibi anlamlarla karşılık bulur. Bu kavramın Batı dillerinde kullanılan karşılığı ise ekonomidir. Buna göre iktisat, hem mallar ve hizmetlerin üretimi ve dağıtımı ve tüketimini örgütleyen toplumsal bir kurum, hem de özel olarak bu işleri inceleyen bilim dalının adı olarak kullanılmaktadır.</a:t>
            </a:r>
          </a:p>
          <a:p>
            <a:endParaRPr lang="tr-TR" dirty="0"/>
          </a:p>
        </p:txBody>
      </p:sp>
    </p:spTree>
    <p:extLst>
      <p:ext uri="{BB962C8B-B14F-4D97-AF65-F5344CB8AC3E}">
        <p14:creationId xmlns:p14="http://schemas.microsoft.com/office/powerpoint/2010/main" val="363410237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329</Words>
  <Application>Microsoft Office PowerPoint</Application>
  <PresentationFormat>Ekran Gösterisi (4:3)</PresentationFormat>
  <Paragraphs>44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Wingdings</vt:lpstr>
      <vt:lpstr>Ofis Teması</vt:lpstr>
      <vt:lpstr>TOPLUMSAL KURUMLAR </vt:lpstr>
      <vt:lpstr>TOPLUMSAL KURUMLAR </vt:lpstr>
      <vt:lpstr> Toplumsal Bir Kurum Olarak Aile</vt:lpstr>
      <vt:lpstr> Eğitim</vt:lpstr>
      <vt:lpstr> Eğitim  </vt:lpstr>
      <vt:lpstr>Din</vt:lpstr>
      <vt:lpstr>Hukuk</vt:lpstr>
      <vt:lpstr>Siyaset</vt:lpstr>
      <vt:lpstr>Ekonomi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KURUMLAR </dc:title>
  <dc:creator>xx</dc:creator>
  <cp:lastModifiedBy>ronaldinho424</cp:lastModifiedBy>
  <cp:revision>6</cp:revision>
  <dcterms:created xsi:type="dcterms:W3CDTF">2020-01-08T19:42:25Z</dcterms:created>
  <dcterms:modified xsi:type="dcterms:W3CDTF">2020-01-10T11:40:32Z</dcterms:modified>
</cp:coreProperties>
</file>