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827088"/>
            <a:ext cx="1528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7"/>
          <p:cNvSpPr txBox="1">
            <a:spLocks noChangeArrowheads="1"/>
          </p:cNvSpPr>
          <p:nvPr/>
        </p:nvSpPr>
        <p:spPr bwMode="auto">
          <a:xfrm>
            <a:off x="4557713" y="1052513"/>
            <a:ext cx="39322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240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 eaLnBrk="1" hangingPunct="1">
              <a:defRPr/>
            </a:pPr>
            <a:r>
              <a:rPr lang="tr-TR" altLang="tr-TR" sz="240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 Meslek Yüksekokulu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/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05EF2017-4B31-4467-B597-FE18108D3BF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862491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0B1A-B847-4205-8065-548F90AD7E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0021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6AAC3-74B6-4F43-8451-CA4E2B09271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7611457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24554E6-635C-4EFC-A4E5-1C974A91EA8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9932042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5236E91-96A0-44D4-85D8-6717B6BAC4C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0148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AED7E-584A-4868-B96B-0AD1D8A9476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31853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A471B-A8FC-4146-B669-628303D4916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095313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3804C-EB38-4AAD-8924-29BD54EDDB5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2973353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627BC-8CFB-4C4E-9A09-3AD90F5EDC7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25693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38E3AA9-4D8A-43A2-BA6C-C1D1161BFE7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0006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FAB01-32E3-4ACF-A3F9-95AC88C8EEC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3525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2E926E9-3FD1-4214-8AF6-727B11BDBDA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45" r:id="rId4"/>
    <p:sldLayoutId id="2147483946" r:id="rId5"/>
    <p:sldLayoutId id="2147483947" r:id="rId6"/>
    <p:sldLayoutId id="2147483952" r:id="rId7"/>
    <p:sldLayoutId id="2147483953" r:id="rId8"/>
    <p:sldLayoutId id="2147483954" r:id="rId9"/>
    <p:sldLayoutId id="2147483948" r:id="rId10"/>
    <p:sldLayoutId id="2147483955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kern="1200" spc="-38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68263" indent="-68263" algn="l" defTabSz="685800" rtl="0" eaLnBrk="0" fontAlgn="base" hangingPunct="0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733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3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38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1975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85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	</a:t>
            </a: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>Yerel Veri Tabanına Bağlanmak ve Verileri Listelemek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1800" dirty="0" smtClean="0"/>
              <a:t>İleri Görsel programlama</a:t>
            </a:r>
            <a:endParaRPr lang="tr-TR" sz="18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1800" dirty="0" err="1"/>
              <a:t>Öğr.Gör</a:t>
            </a:r>
            <a:r>
              <a:rPr lang="tr-TR" altLang="tr-TR" sz="1800" dirty="0"/>
              <a:t>. </a:t>
            </a:r>
            <a:r>
              <a:rPr lang="tr-TR" altLang="tr-TR" sz="1800" dirty="0" smtClean="0"/>
              <a:t>Mahmut </a:t>
            </a:r>
            <a:r>
              <a:rPr lang="tr-TR" altLang="tr-TR" sz="1800" smtClean="0"/>
              <a:t>kılıçaslan</a:t>
            </a:r>
            <a:endParaRPr lang="tr-TR" altLang="tr-TR" sz="18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tr-TR" sz="1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9239250" cy="381000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u="sng" dirty="0" smtClean="0"/>
              <a:t>Bağlantılı</a:t>
            </a:r>
            <a:r>
              <a:rPr lang="tr-TR" altLang="tr-TR" sz="2000" dirty="0" smtClean="0"/>
              <a:t> veri erişiminde kullanılan sınıflar ve kullanım amaçları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836949"/>
              </p:ext>
            </p:extLst>
          </p:nvPr>
        </p:nvGraphicFramePr>
        <p:xfrm>
          <a:off x="1828800" y="2606675"/>
          <a:ext cx="7620000" cy="3413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8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17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Sınıf</a:t>
                      </a:r>
                      <a:endParaRPr lang="tr-TR" sz="20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Amaç</a:t>
                      </a:r>
                      <a:endParaRPr lang="tr-TR" sz="2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28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SqlConnection</a:t>
                      </a:r>
                      <a:endParaRPr lang="tr-TR" sz="20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Veritabanına bağlantı kurar,</a:t>
                      </a:r>
                      <a:r>
                        <a:rPr lang="tr-TR" sz="2000" baseline="0" dirty="0" smtClean="0"/>
                        <a:t> diğer nesneler bu nesne üzerinden sorgulama yaparlar</a:t>
                      </a:r>
                      <a:endParaRPr lang="tr-TR" sz="2000" dirty="0"/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28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SqlCommand</a:t>
                      </a:r>
                      <a:endParaRPr lang="tr-TR" sz="20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</a:t>
                      </a:r>
                      <a:r>
                        <a:rPr lang="tr-TR" sz="2000" baseline="0" dirty="0" smtClean="0"/>
                        <a:t> üzerinde sorgu (SELECT, DELETE, INSERT v.b.) çalıştırılmasını sağlar.</a:t>
                      </a:r>
                      <a:endParaRPr lang="tr-TR" sz="2000" dirty="0"/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28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SqlDataReader</a:t>
                      </a:r>
                      <a:endParaRPr lang="tr-TR" sz="20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SqlCommand</a:t>
                      </a:r>
                      <a:r>
                        <a:rPr lang="tr-TR" sz="2000" dirty="0" smtClean="0"/>
                        <a:t> ile çalıştırılan bir SELECT sorgusunun</a:t>
                      </a:r>
                      <a:r>
                        <a:rPr lang="tr-TR" sz="2000" baseline="0" dirty="0" smtClean="0"/>
                        <a:t> sonucunu satır satır okumaya yarar</a:t>
                      </a:r>
                      <a:endParaRPr lang="tr-TR" sz="2000" dirty="0"/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84263" y="1905000"/>
            <a:ext cx="7499350" cy="457200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u="sng" dirty="0" smtClean="0"/>
              <a:t>Bağlantısız</a:t>
            </a:r>
            <a:r>
              <a:rPr lang="tr-TR" altLang="tr-TR" sz="2000" dirty="0" smtClean="0"/>
              <a:t> veri erişiminde kullanılan sınıflar ve kullanım amaçları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63176"/>
              </p:ext>
            </p:extLst>
          </p:nvPr>
        </p:nvGraphicFramePr>
        <p:xfrm>
          <a:off x="1828800" y="2357438"/>
          <a:ext cx="8839200" cy="3823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8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676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Sınıf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Amaç</a:t>
                      </a:r>
                      <a:endParaRPr lang="tr-TR" sz="2000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SqlConnection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Bağlantılı</a:t>
                      </a:r>
                      <a:r>
                        <a:rPr lang="tr-TR" sz="2000" baseline="0" dirty="0" smtClean="0"/>
                        <a:t> kullanımla aynıdır, ortak bir sınıftır.</a:t>
                      </a:r>
                      <a:endParaRPr lang="tr-TR" sz="2000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SqlDataAdapter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Veritabanından</a:t>
                      </a:r>
                      <a:r>
                        <a:rPr lang="tr-TR" sz="2000" baseline="0" dirty="0" smtClean="0"/>
                        <a:t> kayıtları çekmek,  çekilen kayıtlarda yapılan değişiklikleri de tekrar veritabanına kaydetmek için kullanılır.</a:t>
                      </a:r>
                      <a:endParaRPr lang="tr-TR" sz="2000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220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DataSet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Veritabanından</a:t>
                      </a:r>
                      <a:r>
                        <a:rPr lang="tr-TR" sz="2000" baseline="0" dirty="0" smtClean="0"/>
                        <a:t> çekilen kayıtların depolanması ve yönetilmesi amacıyla kullanılır.</a:t>
                      </a:r>
                    </a:p>
                    <a:p>
                      <a:endParaRPr lang="tr-TR" sz="2000" baseline="0" dirty="0" smtClean="0"/>
                    </a:p>
                    <a:p>
                      <a:r>
                        <a:rPr lang="tr-TR" sz="2000" u="sng" baseline="0" dirty="0" smtClean="0"/>
                        <a:t>Tüm veritabanı türleri için bu sınıf ortaktır.</a:t>
                      </a:r>
                      <a:endParaRPr lang="tr-TR" sz="2000" u="sng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3640137"/>
          </a:xfrm>
        </p:spPr>
        <p:txBody>
          <a:bodyPr/>
          <a:lstStyle/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Herhangi bir ADO.NET sınıfı kullanılırken önce new operatörü ile oluşturulur.</a:t>
            </a:r>
          </a:p>
          <a:p>
            <a:pPr marL="150813" lvl="1" indent="0" eaLnBrk="1" hangingPunct="1">
              <a:spcBef>
                <a:spcPts val="1200"/>
              </a:spcBef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SqlConnection c = new SqlConnection();</a:t>
            </a:r>
          </a:p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Oluşturulan değişken üzerinden nesnenin özellikleri değiştirilir veya metotları çağrılır</a:t>
            </a:r>
          </a:p>
          <a:p>
            <a:pPr marL="150813" lvl="1" indent="0" eaLnBrk="1" hangingPunct="1">
              <a:spcBef>
                <a:spcPts val="1200"/>
              </a:spcBef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c.ConnectionString = @" ……… ";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c.Open( );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c.Close( );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ADO.NET sınıfları</a:t>
            </a:r>
            <a:r>
              <a:rPr lang="tr-TR" smtClean="0"/>
              <a:t>	</a:t>
            </a:r>
            <a:r>
              <a:rPr lang="tr-TR" sz="2800" smtClean="0">
                <a:solidFill>
                  <a:schemeClr val="tx2">
                    <a:satMod val="130000"/>
                  </a:schemeClr>
                </a:solidFill>
              </a:rPr>
              <a:t>[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Örnek bir SqlCommand kullanımı</a:t>
            </a:r>
          </a:p>
          <a:p>
            <a:pPr marL="150813" lvl="1" indent="0" eaLnBrk="1" hangingPunct="1">
              <a:spcBef>
                <a:spcPts val="1200"/>
              </a:spcBef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SqlCommand cmd = new SqlCommand( );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cmd.Connection = c;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cmd.CommandText = "DELETE FROM müşteriler WHERE ID=1";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cmd.ExecuteNonQuery( );</a:t>
            </a:r>
          </a:p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Bu kod parçası kurulan “c” bağlantısı üzerinden musteriler tablosundaki ID değeri 1 olan kayıt silinmektedir.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96963" y="1828800"/>
            <a:ext cx="9875837" cy="457200"/>
          </a:xfrm>
        </p:spPr>
        <p:txBody>
          <a:bodyPr rtlCol="0">
            <a:no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500" dirty="0" err="1" smtClean="0"/>
              <a:t>SqlCommand</a:t>
            </a:r>
            <a:r>
              <a:rPr lang="tr-TR" altLang="tr-TR" sz="2500" dirty="0" smtClean="0"/>
              <a:t> nesnesinde kullanılan özellik ve metotların amaçları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072176"/>
              </p:ext>
            </p:extLst>
          </p:nvPr>
        </p:nvGraphicFramePr>
        <p:xfrm>
          <a:off x="1725613" y="2378075"/>
          <a:ext cx="8485187" cy="3857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7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434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Özellik/Metot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Amaç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692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Connection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Sorgulamanın hangi bağlantı üzerinden yapılacağın</a:t>
                      </a:r>
                      <a:r>
                        <a:rPr lang="tr-TR" sz="1800" baseline="0" dirty="0" smtClean="0"/>
                        <a:t>ı belirler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881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CommandText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Hangi SQL</a:t>
                      </a:r>
                      <a:r>
                        <a:rPr lang="tr-TR" sz="1800" baseline="0" dirty="0" smtClean="0"/>
                        <a:t> sorgusunun çalışacağını belirler.  Buraya geçerli bir SQL sorgusu (SELECT, DELETE, INSERT v.b.) yazılmalıdır.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5457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ExecuteNonQuery</a:t>
                      </a:r>
                      <a:r>
                        <a:rPr lang="tr-TR" sz="1800" dirty="0" smtClean="0"/>
                        <a:t>( )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Yazılan, geriye sonuç döndürmeyen sorguyu çalıştırır.</a:t>
                      </a:r>
                      <a:r>
                        <a:rPr lang="tr-TR" sz="1800" baseline="0" dirty="0" smtClean="0"/>
                        <a:t>  Yazılan sorgu SELECT dışında bir sorgu olmalıdır.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692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ExecuteScalar</a:t>
                      </a:r>
                      <a:r>
                        <a:rPr lang="tr-TR" sz="1800" dirty="0" smtClean="0"/>
                        <a:t>( )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SELECT sorgusu</a:t>
                      </a:r>
                      <a:r>
                        <a:rPr lang="tr-TR" sz="1800" baseline="0" dirty="0" smtClean="0"/>
                        <a:t> sonucu geriye dönen ilk değeri almak için kullanılır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457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ExecuteReader</a:t>
                      </a:r>
                      <a:r>
                        <a:rPr lang="tr-TR" sz="1800" dirty="0" smtClean="0"/>
                        <a:t>( )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SELECT sorgusu sonucu geriye dönen satırları </a:t>
                      </a:r>
                      <a:r>
                        <a:rPr lang="tr-TR" sz="1800" dirty="0" err="1" smtClean="0"/>
                        <a:t>SqlDataReader</a:t>
                      </a:r>
                      <a:r>
                        <a:rPr lang="tr-TR" sz="1800" dirty="0" smtClean="0"/>
                        <a:t> ile satır satır okumak için kullanılır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Örnek </a:t>
            </a:r>
            <a:r>
              <a:rPr lang="tr-TR" smtClean="0"/>
              <a:t>bir 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500" dirty="0" err="1" smtClean="0"/>
              <a:t>Veritabanındaki</a:t>
            </a:r>
            <a:r>
              <a:rPr lang="tr-TR" altLang="tr-TR" sz="2500" dirty="0" smtClean="0"/>
              <a:t> en son sipariş tarihini </a:t>
            </a:r>
            <a:r>
              <a:rPr lang="tr-TR" altLang="tr-TR" sz="2500" dirty="0" err="1" smtClean="0"/>
              <a:t>textBox</a:t>
            </a:r>
            <a:r>
              <a:rPr lang="tr-TR" altLang="tr-TR" sz="2500" dirty="0" smtClean="0"/>
              <a:t> içine yazdıran program.</a:t>
            </a:r>
          </a:p>
          <a:p>
            <a:pPr marL="68580" indent="-68580" eaLnBrk="1" fontAlgn="auto" hangingPunct="1">
              <a:defRPr/>
            </a:pPr>
            <a:r>
              <a:rPr lang="tr-TR" altLang="tr-TR" sz="2500" dirty="0" smtClean="0"/>
              <a:t>Bunun için gerekli </a:t>
            </a:r>
            <a:r>
              <a:rPr lang="tr-TR" altLang="tr-TR" sz="2500" dirty="0" err="1" smtClean="0"/>
              <a:t>database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Sql</a:t>
            </a:r>
            <a:r>
              <a:rPr lang="tr-TR" altLang="tr-TR" sz="2500" dirty="0" smtClean="0"/>
              <a:t> server aracılığı ile oluşturulur. Bu uygulamaya başlamadan SQL SERVER üzerinde </a:t>
            </a:r>
            <a:r>
              <a:rPr lang="tr-TR" altLang="tr-TR" sz="2500" dirty="0" err="1" smtClean="0"/>
              <a:t>veritabanı</a:t>
            </a:r>
            <a:r>
              <a:rPr lang="tr-TR" altLang="tr-TR" sz="2500" dirty="0" smtClean="0"/>
              <a:t> örnek veriler ile doldurulmuş olarak hazırlanmalıdır. </a:t>
            </a:r>
          </a:p>
          <a:p>
            <a:pPr marL="68580" indent="-68580" eaLnBrk="1" fontAlgn="auto" hangingPunct="1">
              <a:defRPr/>
            </a:pPr>
            <a:r>
              <a:rPr lang="tr-TR" altLang="tr-TR" sz="2500" dirty="0" smtClean="0"/>
              <a:t>Dosyalar hazırlandıktan sonra Visual  C# Express Edition açılır ve yeni bir proje oluşturulur….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Örnek </a:t>
            </a:r>
            <a:r>
              <a:rPr lang="tr-TR" smtClean="0"/>
              <a:t>bir 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39925"/>
            <a:ext cx="6238875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Callout 1 5"/>
          <p:cNvSpPr/>
          <p:nvPr/>
        </p:nvSpPr>
        <p:spPr>
          <a:xfrm>
            <a:off x="8021638" y="4572000"/>
            <a:ext cx="3255962" cy="1219200"/>
          </a:xfrm>
          <a:prstGeom prst="borderCallout1">
            <a:avLst>
              <a:gd name="adj1" fmla="val 49235"/>
              <a:gd name="adj2" fmla="val -823"/>
              <a:gd name="adj3" fmla="val 81890"/>
              <a:gd name="adj4" fmla="val -1054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proje oluşturma yollarından birisi Start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Page’deki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seçeneğini kullanmaktır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325" y="1920875"/>
            <a:ext cx="6010275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Callout 1 4"/>
          <p:cNvSpPr/>
          <p:nvPr/>
        </p:nvSpPr>
        <p:spPr>
          <a:xfrm>
            <a:off x="7467600" y="1981200"/>
            <a:ext cx="2514600" cy="1219200"/>
          </a:xfrm>
          <a:prstGeom prst="borderCallout1">
            <a:avLst>
              <a:gd name="adj1" fmla="val 49539"/>
              <a:gd name="adj2" fmla="val 939"/>
              <a:gd name="adj3" fmla="val 127915"/>
              <a:gd name="adj4" fmla="val -2298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 türü: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“Windows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7467600" y="4419600"/>
            <a:ext cx="2819400" cy="990600"/>
          </a:xfrm>
          <a:prstGeom prst="borderCallout1">
            <a:avLst>
              <a:gd name="adj1" fmla="val 49168"/>
              <a:gd name="adj2" fmla="val 312"/>
              <a:gd name="adj3" fmla="val 52346"/>
              <a:gd name="adj4" fmla="val -1088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 adı 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VtIlkDeneme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Örnek </a:t>
            </a:r>
            <a:r>
              <a:rPr lang="tr-TR" smtClean="0"/>
              <a:t>bir 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3276600" cy="328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Callout 1 4"/>
          <p:cNvSpPr/>
          <p:nvPr/>
        </p:nvSpPr>
        <p:spPr>
          <a:xfrm>
            <a:off x="5486400" y="1981200"/>
            <a:ext cx="3429000" cy="2514600"/>
          </a:xfrm>
          <a:prstGeom prst="borderCallout1">
            <a:avLst>
              <a:gd name="adj1" fmla="val 49602"/>
              <a:gd name="adj2" fmla="val -138"/>
              <a:gd name="adj3" fmla="val 61806"/>
              <a:gd name="adj4" fmla="val -45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üzerine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TextBox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kontrolü (textBox1) konuluyor…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TextBox’ın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özelliği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özelliği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seçiliyor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066800" y="1736725"/>
            <a:ext cx="10058400" cy="930275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dirty="0"/>
              <a:t>Form ekrana geldiğinde müşterilerin textbox1’e yüklenmiş olmasını istiyoruz</a:t>
            </a:r>
          </a:p>
          <a:p>
            <a:pPr marL="68580" indent="-68580" eaLnBrk="1" fontAlgn="auto" hangingPunct="1">
              <a:defRPr/>
            </a:pPr>
            <a:r>
              <a:rPr lang="tr-TR" altLang="tr-TR" sz="2000" dirty="0"/>
              <a:t>Bunun için </a:t>
            </a:r>
            <a:r>
              <a:rPr lang="tr-TR" altLang="tr-TR" sz="2000" dirty="0" err="1"/>
              <a:t>Form’un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Load</a:t>
            </a:r>
            <a:r>
              <a:rPr lang="tr-TR" altLang="tr-TR" sz="2000" dirty="0"/>
              <a:t> olayına kod yazacağız.</a:t>
            </a:r>
          </a:p>
        </p:txBody>
      </p:sp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655888"/>
            <a:ext cx="5049838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Callout 1 5"/>
          <p:cNvSpPr/>
          <p:nvPr/>
        </p:nvSpPr>
        <p:spPr>
          <a:xfrm>
            <a:off x="7620000" y="4572000"/>
            <a:ext cx="2667000" cy="1143000"/>
          </a:xfrm>
          <a:prstGeom prst="borderCallout1">
            <a:avLst>
              <a:gd name="adj1" fmla="val 45956"/>
              <a:gd name="adj2" fmla="val 88"/>
              <a:gd name="adj3" fmla="val 62727"/>
              <a:gd name="adj4" fmla="val -26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(Olaylar) ekranından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Load’a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çift tıklayarak da aynı iş yapılabilir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381000" y="5105400"/>
            <a:ext cx="3276600" cy="1219200"/>
          </a:xfrm>
          <a:prstGeom prst="borderCallout1">
            <a:avLst>
              <a:gd name="adj1" fmla="val 132"/>
              <a:gd name="adj2" fmla="val 43937"/>
              <a:gd name="adj3" fmla="val -107172"/>
              <a:gd name="adj4" fmla="val 920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olayına kod yazmak için Form’un boş bir kısmına çift tıklanıp, kod ekranı açılmalıdır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ADO.NET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ADO.NET Veri Erişim Modelleri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smtClean="0"/>
              <a:t>Bağlantılı (</a:t>
            </a:r>
            <a:r>
              <a:rPr lang="tr-TR" altLang="tr-TR" sz="2400" dirty="0" err="1" smtClean="0"/>
              <a:t>Connected</a:t>
            </a:r>
            <a:r>
              <a:rPr lang="tr-TR" altLang="tr-TR" sz="2400" dirty="0" smtClean="0"/>
              <a:t>) model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smtClean="0"/>
              <a:t>Bağlantısız (</a:t>
            </a:r>
            <a:r>
              <a:rPr lang="tr-TR" altLang="tr-TR" sz="2400" dirty="0" err="1" smtClean="0"/>
              <a:t>Disconnected</a:t>
            </a:r>
            <a:r>
              <a:rPr lang="tr-TR" altLang="tr-TR" sz="2400" dirty="0" smtClean="0"/>
              <a:t>) model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ADO.NET Sınıfları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Örnek uygulama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uygulama</a:t>
            </a:r>
            <a:r>
              <a:rPr lang="tr-TR" sz="24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219200" y="2133600"/>
            <a:ext cx="1021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Forml_Load(</a:t>
            </a:r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tr-TR" sz="1400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c =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(); c.ConnectionString = </a:t>
            </a:r>
            <a:r>
              <a:rPr lang="en-US" sz="1400">
                <a:solidFill>
                  <a:srgbClr val="800000"/>
                </a:solidFill>
                <a:latin typeface="Consolas" panose="020B0609020204030204" pitchFamily="49" charset="0"/>
              </a:rPr>
              <a:t>@"Data Source=.\SQLEXPRESS; 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AttachDbFilename=C:\dell\ticaret.mdf;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Integrated Security=True;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Connect Timeout=30;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User Instance=True"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c.Open();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cmd =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"SELECT * FROM musteriler"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400">
                <a:solidFill>
                  <a:srgbClr val="2B91AF"/>
                </a:solidFill>
                <a:latin typeface="Consolas" panose="020B0609020204030204" pitchFamily="49" charset="0"/>
              </a:rPr>
              <a:t>SqlDataReader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r = cmd.ExecuteReader();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(r.Read())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    textBox1.Text += r[</a:t>
            </a:r>
            <a:r>
              <a:rPr lang="tr-TR" sz="1400">
                <a:solidFill>
                  <a:srgbClr val="A31515"/>
                </a:solidFill>
                <a:latin typeface="Consolas" panose="020B0609020204030204" pitchFamily="49" charset="0"/>
              </a:rPr>
              <a:t>"must_ad"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] + </a:t>
            </a:r>
            <a:r>
              <a:rPr lang="tr-TR" sz="1400">
                <a:solidFill>
                  <a:srgbClr val="A31515"/>
                </a:solidFill>
                <a:latin typeface="Consolas" panose="020B0609020204030204" pitchFamily="49" charset="0"/>
              </a:rPr>
              <a:t>"\r\n"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; r.Close();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c.Close();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sz="14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uygulama</a:t>
            </a:r>
            <a:r>
              <a:rPr lang="tr-TR" sz="24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13" y="1992313"/>
            <a:ext cx="48768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Callout 1 6"/>
          <p:cNvSpPr/>
          <p:nvPr/>
        </p:nvSpPr>
        <p:spPr>
          <a:xfrm>
            <a:off x="5715000" y="3238500"/>
            <a:ext cx="2286000" cy="1295400"/>
          </a:xfrm>
          <a:prstGeom prst="borderCallout1">
            <a:avLst>
              <a:gd name="adj1" fmla="val -4412"/>
              <a:gd name="adj2" fmla="val 41042"/>
              <a:gd name="adj3" fmla="val -45862"/>
              <a:gd name="adj4" fmla="val -570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F5 tuşuna veya çalıştır tuşuna basarak program çalıştırılır</a:t>
            </a:r>
          </a:p>
        </p:txBody>
      </p:sp>
      <p:pic>
        <p:nvPicPr>
          <p:cNvPr id="2970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968500"/>
            <a:ext cx="381000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904734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800" dirty="0"/>
              <a:t>ActiveX Data Objects (ActiveX Veri Nesneleri)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Microsoft’un veri erişim teknolojisidir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Tüm .NET dilleri (Visual Basic.NET, C# ve diğerleri) için ortak bir teknolojidir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Visual </a:t>
            </a:r>
            <a:r>
              <a:rPr lang="tr-TR" altLang="tr-TR" sz="2800" dirty="0" err="1"/>
              <a:t>Studio</a:t>
            </a:r>
            <a:r>
              <a:rPr lang="tr-TR" altLang="tr-TR" sz="2800" dirty="0"/>
              <a:t> kurulumu ile </a:t>
            </a:r>
            <a:r>
              <a:rPr lang="tr-TR" altLang="tr-TR" sz="2800" dirty="0" err="1"/>
              <a:t>Sql</a:t>
            </a:r>
            <a:r>
              <a:rPr lang="tr-TR" altLang="tr-TR" sz="2800" dirty="0"/>
              <a:t> Server, </a:t>
            </a:r>
            <a:r>
              <a:rPr lang="tr-TR" altLang="tr-TR" sz="2800" dirty="0" err="1"/>
              <a:t>Oracle</a:t>
            </a:r>
            <a:r>
              <a:rPr lang="tr-TR" altLang="tr-TR" sz="2800" dirty="0"/>
              <a:t> ve Access </a:t>
            </a:r>
            <a:r>
              <a:rPr lang="tr-TR" altLang="tr-TR" sz="2800" dirty="0" err="1"/>
              <a:t>veritabanları</a:t>
            </a:r>
            <a:r>
              <a:rPr lang="tr-TR" altLang="tr-TR" sz="2800" dirty="0"/>
              <a:t> erişim için gereken eklentiler kurulu gelmektedir.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Diğer </a:t>
            </a:r>
            <a:r>
              <a:rPr lang="tr-TR" altLang="tr-TR" sz="2800" dirty="0" err="1"/>
              <a:t>veritabanları</a:t>
            </a:r>
            <a:r>
              <a:rPr lang="tr-TR" altLang="tr-TR" sz="2800" dirty="0"/>
              <a:t> için, ör: </a:t>
            </a:r>
            <a:r>
              <a:rPr lang="tr-TR" altLang="tr-TR" sz="2800" dirty="0" err="1"/>
              <a:t>MySQL</a:t>
            </a:r>
            <a:r>
              <a:rPr lang="tr-TR" altLang="tr-TR" sz="2800" dirty="0"/>
              <a:t>, </a:t>
            </a:r>
            <a:r>
              <a:rPr lang="tr-TR" altLang="tr-TR" sz="2800" dirty="0" err="1"/>
              <a:t>veritabanına</a:t>
            </a:r>
            <a:r>
              <a:rPr lang="tr-TR" altLang="tr-TR" sz="2800" dirty="0"/>
              <a:t> özel sürücü kurularak onlara da bağlantı yapılabilir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ADO.NET veri </a:t>
            </a:r>
            <a:r>
              <a:rPr lang="tr-TR" smtClean="0"/>
              <a:t>erişim modelleri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68580" indent="-68580" eaLnBrk="1" fontAlgn="auto" hangingPunct="1">
              <a:defRPr/>
            </a:pPr>
            <a:r>
              <a:rPr lang="tr-TR" altLang="tr-TR" sz="2800" b="1" dirty="0"/>
              <a:t>Bağlantılı (</a:t>
            </a:r>
            <a:r>
              <a:rPr lang="tr-TR" altLang="tr-TR" sz="2800" b="1" dirty="0" err="1"/>
              <a:t>Connected</a:t>
            </a:r>
            <a:r>
              <a:rPr lang="tr-TR" altLang="tr-TR" sz="2800" b="1" dirty="0"/>
              <a:t>) model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Tek yönlü okuma veya yazma işlemi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Veriler güncel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err="1"/>
              <a:t>Veritabanı</a:t>
            </a:r>
            <a:r>
              <a:rPr lang="tr-TR" altLang="tr-TR" sz="2400" dirty="0"/>
              <a:t> bağlantısı sürekli açık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Ağ trafiği yoğun</a:t>
            </a:r>
          </a:p>
          <a:p>
            <a:pPr marL="68580" indent="-68580" eaLnBrk="1" fontAlgn="auto" hangingPunct="1">
              <a:defRPr/>
            </a:pPr>
            <a:r>
              <a:rPr lang="tr-TR" altLang="tr-TR" sz="2800" b="1" dirty="0"/>
              <a:t>Bağlantısız (</a:t>
            </a:r>
            <a:r>
              <a:rPr lang="tr-TR" altLang="tr-TR" sz="2800" b="1" dirty="0" err="1"/>
              <a:t>Disconnected</a:t>
            </a:r>
            <a:r>
              <a:rPr lang="tr-TR" altLang="tr-TR" sz="2800" b="1" dirty="0"/>
              <a:t>) model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Çift yönlü okuma ve yazma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Veriler yerel olarak kaydedilir ve güncel değildir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err="1"/>
              <a:t>Veritabanı</a:t>
            </a:r>
            <a:r>
              <a:rPr lang="tr-TR" altLang="tr-TR" sz="2400" dirty="0"/>
              <a:t> bağlantısı sürekli açık değildir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Ağ trafiği </a:t>
            </a:r>
            <a:r>
              <a:rPr lang="tr-TR" altLang="tr-TR" sz="2400" dirty="0" err="1"/>
              <a:t>nisbeten</a:t>
            </a:r>
            <a:r>
              <a:rPr lang="tr-TR" altLang="tr-TR" sz="2400" dirty="0"/>
              <a:t> azdır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ADO.NET veri </a:t>
            </a:r>
            <a:r>
              <a:rPr lang="tr-TR" smtClean="0"/>
              <a:t>erişim modelleri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5602288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098550" y="1905000"/>
            <a:ext cx="10179050" cy="1676400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400" dirty="0"/>
              <a:t>Kullanılacak </a:t>
            </a:r>
            <a:r>
              <a:rPr lang="tr-TR" altLang="tr-TR" sz="2400" dirty="0" err="1"/>
              <a:t>veritabanı</a:t>
            </a:r>
            <a:r>
              <a:rPr lang="tr-TR" altLang="tr-TR" sz="2400" dirty="0"/>
              <a:t> türüne göre XXX yerine </a:t>
            </a:r>
            <a:r>
              <a:rPr lang="tr-TR" altLang="tr-TR" sz="2400" dirty="0" err="1">
                <a:solidFill>
                  <a:srgbClr val="00B0F0"/>
                </a:solidFill>
              </a:rPr>
              <a:t>Sql</a:t>
            </a:r>
            <a:r>
              <a:rPr lang="tr-TR" altLang="tr-TR" sz="2400" dirty="0"/>
              <a:t>, </a:t>
            </a:r>
            <a:r>
              <a:rPr lang="tr-TR" altLang="tr-TR" sz="2400" dirty="0" err="1">
                <a:solidFill>
                  <a:srgbClr val="00B0F0"/>
                </a:solidFill>
              </a:rPr>
              <a:t>OleDb</a:t>
            </a:r>
            <a:r>
              <a:rPr lang="tr-TR" altLang="tr-TR" sz="2400" dirty="0"/>
              <a:t>, </a:t>
            </a:r>
            <a:r>
              <a:rPr lang="tr-TR" altLang="tr-TR" sz="2400" dirty="0" err="1">
                <a:solidFill>
                  <a:srgbClr val="00B0F0"/>
                </a:solidFill>
              </a:rPr>
              <a:t>Oracle</a:t>
            </a:r>
            <a:r>
              <a:rPr lang="tr-TR" altLang="tr-TR" sz="2400" dirty="0"/>
              <a:t> veya </a:t>
            </a:r>
            <a:r>
              <a:rPr lang="tr-TR" altLang="tr-TR" sz="2400" dirty="0" err="1">
                <a:solidFill>
                  <a:srgbClr val="00B0F0"/>
                </a:solidFill>
              </a:rPr>
              <a:t>Odbc</a:t>
            </a:r>
            <a:r>
              <a:rPr lang="tr-TR" altLang="tr-TR" sz="2400" dirty="0"/>
              <a:t> ön ekleri kullanılmaktadır.</a:t>
            </a:r>
          </a:p>
          <a:p>
            <a:pPr marL="68580" indent="-68580" eaLnBrk="1" fontAlgn="auto" hangingPunct="1">
              <a:defRPr/>
            </a:pPr>
            <a:r>
              <a:rPr lang="tr-TR" altLang="tr-TR" sz="2400" dirty="0"/>
              <a:t>Örneğin </a:t>
            </a:r>
            <a:r>
              <a:rPr lang="tr-TR" altLang="tr-TR" sz="2400" dirty="0" err="1"/>
              <a:t>Sql</a:t>
            </a:r>
            <a:r>
              <a:rPr lang="tr-TR" altLang="tr-TR" sz="2400" dirty="0"/>
              <a:t> Server için bağlantı nesnesi </a:t>
            </a:r>
            <a:r>
              <a:rPr lang="tr-TR" altLang="tr-TR" sz="2400" dirty="0" err="1">
                <a:solidFill>
                  <a:srgbClr val="00B0F0"/>
                </a:solidFill>
              </a:rPr>
              <a:t>SqlConnection</a:t>
            </a:r>
            <a:r>
              <a:rPr lang="tr-TR" altLang="tr-TR" sz="2400" dirty="0"/>
              <a:t> olmaktadır.</a:t>
            </a:r>
          </a:p>
          <a:p>
            <a:pPr marL="68580" indent="-68580" eaLnBrk="1" fontAlgn="auto" hangingPunct="1">
              <a:defRPr/>
            </a:pPr>
            <a:endParaRPr lang="tr-TR" altLang="tr-T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90800" y="3505200"/>
          <a:ext cx="6096000" cy="212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08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Veritabanı türü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Bağlantı nesnesi</a:t>
                      </a:r>
                      <a:endParaRPr lang="tr-TR" sz="1600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791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Sql</a:t>
                      </a:r>
                      <a:r>
                        <a:rPr lang="tr-TR" sz="1600" dirty="0" smtClean="0"/>
                        <a:t> Server 2000, 2005 veya 2008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SqlConnection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89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Oracle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OracleConnection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089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Odbc</a:t>
                      </a:r>
                      <a:r>
                        <a:rPr lang="tr-TR" sz="1600" baseline="0" dirty="0" smtClean="0"/>
                        <a:t> veri kaynağı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OdbcConnection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017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Access ve diğer veritabanları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OleDbConnection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96963" y="1736725"/>
            <a:ext cx="7499350" cy="320675"/>
          </a:xfrm>
        </p:spPr>
        <p:txBody>
          <a:bodyPr rtlCol="0">
            <a:no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dirty="0" smtClean="0"/>
              <a:t>Diğer bazı sınıflar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199491"/>
              </p:ext>
            </p:extLst>
          </p:nvPr>
        </p:nvGraphicFramePr>
        <p:xfrm>
          <a:off x="1114425" y="2133600"/>
          <a:ext cx="7848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9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0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6555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Sınıf adı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Sql</a:t>
                      </a:r>
                      <a:r>
                        <a:rPr lang="tr-TR" sz="2400" dirty="0" smtClean="0"/>
                        <a:t> Server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Oracle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Access v.b.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XxxConnection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SqlConnection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OracleConnection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OleDbConnection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XxxCommand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SqlCommand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OracleCommand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OleDbCommand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XxxDataAdapter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SqlDataAdapter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OracleDataAdapter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OleDbDataAdapter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XxxDataReader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SqlDataReader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OracleDataReader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OleDbDataReader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2497137"/>
          </a:xfrm>
        </p:spPr>
        <p:txBody>
          <a:bodyPr/>
          <a:lstStyle/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Bu sınıfları kullanmak için kodumuza belli kütüphaneleri using ifadesi ile eklememiz gerekmektedir.</a:t>
            </a:r>
          </a:p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Örneğin SqlConnection, SqlCommand gibi Sql Server’a özel sınıfları kullanmak için kodumuza aşağıdaki ifade eklenmelidir</a:t>
            </a:r>
          </a:p>
          <a:p>
            <a:pPr marL="150813" lvl="1" indent="0" eaLnBrk="1" hangingPunct="1">
              <a:buNone/>
            </a:pPr>
            <a:endParaRPr lang="tr-TR" altLang="tr-TR" sz="2000" smtClean="0">
              <a:solidFill>
                <a:srgbClr val="002060"/>
              </a:solidFill>
              <a:latin typeface="Consolas" panose="020B0609020204030204" pitchFamily="49" charset="0"/>
            </a:endParaRPr>
          </a:p>
          <a:p>
            <a:pPr marL="150813" lvl="1" indent="0" eaLnBrk="1" hangingPunct="1">
              <a:buNone/>
            </a:pPr>
            <a:r>
              <a:rPr lang="tr-TR" altLang="tr-TR" sz="2000" smtClean="0">
                <a:solidFill>
                  <a:srgbClr val="002060"/>
                </a:solidFill>
                <a:latin typeface="Consolas" panose="020B0609020204030204" pitchFamily="49" charset="0"/>
              </a:rPr>
              <a:t>using System.Data.SqlClient;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219200" y="1905000"/>
            <a:ext cx="7499350" cy="304800"/>
          </a:xfrm>
        </p:spPr>
        <p:txBody>
          <a:bodyPr rtlCol="0">
            <a:no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dirty="0" smtClean="0"/>
              <a:t>Diğer </a:t>
            </a:r>
            <a:r>
              <a:rPr lang="tr-TR" altLang="tr-TR" sz="2000" dirty="0" err="1" smtClean="0"/>
              <a:t>veritabanları</a:t>
            </a:r>
            <a:r>
              <a:rPr lang="tr-TR" altLang="tr-TR" sz="2000" dirty="0" smtClean="0"/>
              <a:t> için gerekli </a:t>
            </a:r>
            <a:r>
              <a:rPr lang="tr-TR" altLang="tr-TR" sz="2000" dirty="0" err="1" smtClean="0"/>
              <a:t>using</a:t>
            </a:r>
            <a:r>
              <a:rPr lang="tr-TR" altLang="tr-TR" sz="2000" dirty="0" smtClean="0"/>
              <a:t> ifadeleri: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2667000"/>
          <a:ext cx="7924800" cy="2097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7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541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 türü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using</a:t>
                      </a:r>
                      <a:r>
                        <a:rPr lang="tr-TR" sz="2000" dirty="0" smtClean="0"/>
                        <a:t> ifadesi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25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</a:t>
                      </a:r>
                      <a:r>
                        <a:rPr lang="tr-TR" sz="2000" dirty="0" smtClean="0"/>
                        <a:t> Server 2000, 2005, 2008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SqlClient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541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Oracle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OracleClient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541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Odbc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OdbcClient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541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Access ve diğerleri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OleDbClient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 Üniversitesi Açık Ders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 Üniversitesi Açık Ders" id="{FB137C10-2A12-4987-9E09-71EE1D4E7BB6}" vid="{3B3ECF0F-57E1-4D5B-A2B2-8D15142307A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 Üniversitesi Açık Ders</Template>
  <TotalTime>710</TotalTime>
  <Words>899</Words>
  <Application>Microsoft Office PowerPoint</Application>
  <PresentationFormat>Geniş ekran</PresentationFormat>
  <Paragraphs>176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Calibri</vt:lpstr>
      <vt:lpstr>Consolas</vt:lpstr>
      <vt:lpstr>Times New Roman</vt:lpstr>
      <vt:lpstr>Ankara Üniversitesi Açık Ders</vt:lpstr>
      <vt:lpstr> Yerel Veri Tabanına Bağlanmak ve Verileri Listelemek</vt:lpstr>
      <vt:lpstr>Konular [1]</vt:lpstr>
      <vt:lpstr>ADO.NET [1]</vt:lpstr>
      <vt:lpstr>ADO.NET veri erişim modelleri [1]</vt:lpstr>
      <vt:lpstr>ADO.NET veri erişim modelleri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Örnek bir uygulama [1]</vt:lpstr>
      <vt:lpstr>Örnek bir uygulama [1]</vt:lpstr>
      <vt:lpstr>Örnek uygulama [1]</vt:lpstr>
      <vt:lpstr>Örnek bir uygulama [1]</vt:lpstr>
      <vt:lpstr>Örnek uygulama [1]</vt:lpstr>
      <vt:lpstr>Örnek uygulama [1]</vt:lpstr>
      <vt:lpstr>Örnek uygulama [1]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85</cp:revision>
  <cp:lastPrinted>1601-01-01T00:00:00Z</cp:lastPrinted>
  <dcterms:created xsi:type="dcterms:W3CDTF">2012-02-07T21:22:49Z</dcterms:created>
  <dcterms:modified xsi:type="dcterms:W3CDTF">2020-01-29T08:15:05Z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