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Geometrik Düşünmenin Gelişimi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r"/>
            <a:r>
              <a:rPr lang="tr-TR" b="1" dirty="0" smtClean="0"/>
              <a:t>Matematik Öğretimi </a:t>
            </a:r>
            <a:r>
              <a:rPr lang="tr-TR" b="1" dirty="0" smtClean="0"/>
              <a:t>II</a:t>
            </a:r>
          </a:p>
          <a:p>
            <a:pPr algn="r"/>
            <a:r>
              <a:rPr lang="tr-TR" b="1" dirty="0" smtClean="0"/>
              <a:t>Kaynak: </a:t>
            </a:r>
            <a:r>
              <a:rPr lang="tr-TR" dirty="0"/>
              <a:t>Van De </a:t>
            </a:r>
            <a:r>
              <a:rPr lang="tr-TR" dirty="0" err="1"/>
              <a:t>Wale</a:t>
            </a:r>
            <a:r>
              <a:rPr lang="tr-TR" dirty="0"/>
              <a:t> (2012). İlkokul ve Ortaokul Matematiği Gelişimsel Yaklaşımla Öğretim (Çev. Ed. Soner Durmuş), Nobel Akademik Yayıncılık, Ankara.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96581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959469" y="766901"/>
            <a:ext cx="5702209" cy="576262"/>
          </a:xfrm>
        </p:spPr>
        <p:txBody>
          <a:bodyPr/>
          <a:lstStyle/>
          <a:p>
            <a:r>
              <a:rPr lang="tr-TR" b="1" dirty="0" smtClean="0"/>
              <a:t>Düzey 1 </a:t>
            </a:r>
            <a:r>
              <a:rPr lang="tr-TR" dirty="0" smtClean="0"/>
              <a:t>– İki boyutlu şekiller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25" y="1818752"/>
            <a:ext cx="4081376" cy="4083573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35" y="1738365"/>
            <a:ext cx="3447751" cy="4160785"/>
          </a:xfrm>
        </p:spPr>
      </p:pic>
    </p:spTree>
    <p:extLst>
      <p:ext uri="{BB962C8B-B14F-4D97-AF65-F5344CB8AC3E}">
        <p14:creationId xmlns:p14="http://schemas.microsoft.com/office/powerpoint/2010/main" val="317042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929284"/>
            <a:ext cx="4313237" cy="350687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929284"/>
            <a:ext cx="4313238" cy="3506874"/>
          </a:xfrm>
        </p:spPr>
      </p:pic>
    </p:spTree>
    <p:extLst>
      <p:ext uri="{BB962C8B-B14F-4D97-AF65-F5344CB8AC3E}">
        <p14:creationId xmlns:p14="http://schemas.microsoft.com/office/powerpoint/2010/main" val="251534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11354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Üç boyutlu şekiller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657978"/>
            <a:ext cx="3864286" cy="425387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9" y="1657978"/>
            <a:ext cx="3731450" cy="4245935"/>
          </a:xfrm>
        </p:spPr>
      </p:pic>
    </p:spTree>
    <p:extLst>
      <p:ext uri="{BB962C8B-B14F-4D97-AF65-F5344CB8AC3E}">
        <p14:creationId xmlns:p14="http://schemas.microsoft.com/office/powerpoint/2010/main" val="44811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42" y="1629944"/>
            <a:ext cx="3522965" cy="427396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3" y="1673848"/>
            <a:ext cx="3248938" cy="4230065"/>
          </a:xfrm>
        </p:spPr>
      </p:pic>
    </p:spTree>
    <p:extLst>
      <p:ext uri="{BB962C8B-B14F-4D97-AF65-F5344CB8AC3E}">
        <p14:creationId xmlns:p14="http://schemas.microsoft.com/office/powerpoint/2010/main" val="218087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20" y="1217365"/>
            <a:ext cx="4582049" cy="4774871"/>
          </a:xfrm>
        </p:spPr>
      </p:pic>
    </p:spTree>
    <p:extLst>
      <p:ext uri="{BB962C8B-B14F-4D97-AF65-F5344CB8AC3E}">
        <p14:creationId xmlns:p14="http://schemas.microsoft.com/office/powerpoint/2010/main" val="92939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21886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Düzey 2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1492868"/>
            <a:ext cx="3708697" cy="4418982"/>
          </a:xfrm>
        </p:spPr>
      </p:pic>
    </p:spTree>
    <p:extLst>
      <p:ext uri="{BB962C8B-B14F-4D97-AF65-F5344CB8AC3E}">
        <p14:creationId xmlns:p14="http://schemas.microsoft.com/office/powerpoint/2010/main" val="407477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982" y="837429"/>
            <a:ext cx="7517675" cy="5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70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99" y="348343"/>
            <a:ext cx="6844115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02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1"/>
            <a:ext cx="8911687" cy="568964"/>
          </a:xfrm>
        </p:spPr>
        <p:txBody>
          <a:bodyPr>
            <a:normAutofit/>
          </a:bodyPr>
          <a:lstStyle/>
          <a:p>
            <a:r>
              <a:rPr lang="tr-TR" sz="2800" b="1" dirty="0" smtClean="0"/>
              <a:t>Van </a:t>
            </a:r>
            <a:r>
              <a:rPr lang="tr-TR" sz="2800" b="1" dirty="0" err="1" smtClean="0"/>
              <a:t>Hiele</a:t>
            </a:r>
            <a:r>
              <a:rPr lang="tr-TR" sz="2800" b="1" dirty="0" smtClean="0"/>
              <a:t> Geometrik Düşünce Düzeyleri</a:t>
            </a:r>
            <a:endParaRPr lang="tr-TR" sz="2800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5" y="2281646"/>
            <a:ext cx="7881257" cy="32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9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Düzey 0 : Görselleştirme</a:t>
            </a:r>
            <a:endParaRPr lang="tr-TR" b="1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08" y="446088"/>
            <a:ext cx="4339809" cy="5414962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Nesne ve şekillerin ‘neye benzediği’ ile ilgilenilir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Şekillerin genel görsel öğelerine dayalı tanımlama ve adlandırma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Şekillerin benzer veya farklı olup olmadığı şekiller incelenerek bulunabilir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Benzer görünen şekiller gruplandırılabilir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662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Düzey 1 : Analiz</a:t>
            </a:r>
            <a:endParaRPr lang="tr-TR" b="1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76" y="446088"/>
            <a:ext cx="4774073" cy="5414962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Şekiller artık sınıflandırılmıştır ve şekil sınıfları üzerine konuşulur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O şekil sınıfına ait tüm özellikler keşfedilip, sıralanabilir</a:t>
            </a:r>
          </a:p>
          <a:p>
            <a:r>
              <a:rPr lang="tr-TR" sz="1600" dirty="0" smtClean="0"/>
              <a:t>(bu düzeydeki öğrenciler kare, dikdörtgen ve paralelkenarın tüm özelliklerini söyleyebilir ama bunlar arasındaki ilişkiyi, birbirlerinin alt kümeleri olduğu ilişkisini keşfedemez.)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Artık şekillerin görünüşleri üzerinden değil, özellikleri üzerinden incelemeler yapılır. 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6688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Düzey 2: </a:t>
            </a:r>
            <a:r>
              <a:rPr lang="tr-TR" b="1" dirty="0" err="1" smtClean="0"/>
              <a:t>İnformel</a:t>
            </a:r>
            <a:r>
              <a:rPr lang="tr-TR" b="1" dirty="0" smtClean="0"/>
              <a:t> Çıkarım</a:t>
            </a:r>
            <a:endParaRPr lang="tr-TR" b="1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Şekillerin özellikleri üzerine daha ayrıntılı düşünülür.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Şekiller ve şekillerin özellikleri arasında ilişkiler kurulmaya başlanır.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‘eğer … ise’ şeklinde akıl yürütmeye başlanır.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Şekil sınıflarını tanımlamak için gereken en az sayıda özelliğin farkına varılır.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Geometrik şekillerin birbirleriyle olan ilişkilerine yönelik çıkarımlarda bulunulabilir.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Yapılan çıkarımlar sezgiseldir (ispat niteliği taşımaz)</a:t>
            </a:r>
            <a:endParaRPr lang="tr-TR" sz="1600" dirty="0"/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6640371" y="735763"/>
            <a:ext cx="3505199" cy="45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/>
              <a:t>Düzey 3: Çıkarım</a:t>
            </a:r>
            <a:endParaRPr lang="tr-TR" b="1" dirty="0"/>
          </a:p>
        </p:txBody>
      </p:sp>
      <p:sp>
        <p:nvSpPr>
          <p:cNvPr id="9" name="Metin Yer Tutucusu 3"/>
          <p:cNvSpPr txBox="1">
            <a:spLocks/>
          </p:cNvSpPr>
          <p:nvPr/>
        </p:nvSpPr>
        <p:spPr>
          <a:xfrm>
            <a:off x="6640370" y="1419635"/>
            <a:ext cx="3505199" cy="23101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Geometrik şekillerin özellikleri arasındaki ilişkiler daha ayrıntılı ele alınır.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Geometrik şekillerin özellikleri ile ilgili soyut önermeler üzerine çalışılabilir.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Yapılan çıkarımlar sezgiden ziyade mantığa dayanır, ispat niteliği taşır.</a:t>
            </a:r>
            <a:endParaRPr lang="tr-TR" sz="1600" dirty="0"/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640371" y="3777432"/>
            <a:ext cx="3505199" cy="45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/>
              <a:t>Düzey 4: Sistematik Düşünce</a:t>
            </a:r>
            <a:endParaRPr lang="tr-TR" b="1" dirty="0"/>
          </a:p>
        </p:txBody>
      </p:sp>
      <p:sp>
        <p:nvSpPr>
          <p:cNvPr id="11" name="Metin Yer Tutucusu 3"/>
          <p:cNvSpPr txBox="1">
            <a:spLocks/>
          </p:cNvSpPr>
          <p:nvPr/>
        </p:nvSpPr>
        <p:spPr>
          <a:xfrm>
            <a:off x="6640369" y="4293764"/>
            <a:ext cx="3505199" cy="2310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/>
              <a:t>Aksiyomatik</a:t>
            </a:r>
            <a:r>
              <a:rPr lang="tr-TR" sz="1600" dirty="0" smtClean="0"/>
              <a:t> sistemler ve bu sistemler arsındaki benzerlik ve farklılıklar üzerine akıl </a:t>
            </a:r>
            <a:r>
              <a:rPr lang="tr-TR" sz="1600" dirty="0" err="1" smtClean="0"/>
              <a:t>yüütülebilir</a:t>
            </a:r>
            <a:r>
              <a:rPr lang="tr-TR" sz="16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8167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12321"/>
          </a:xfrm>
        </p:spPr>
        <p:txBody>
          <a:bodyPr>
            <a:normAutofit/>
          </a:bodyPr>
          <a:lstStyle/>
          <a:p>
            <a:r>
              <a:rPr lang="tr-TR" b="1" dirty="0" smtClean="0"/>
              <a:t>Van </a:t>
            </a:r>
            <a:r>
              <a:rPr lang="tr-TR" b="1" dirty="0" err="1" smtClean="0"/>
              <a:t>Hiele</a:t>
            </a:r>
            <a:r>
              <a:rPr lang="tr-TR" b="1" dirty="0" smtClean="0"/>
              <a:t> Düzeyleri ve Öğrenme</a:t>
            </a:r>
            <a:endParaRPr lang="tr-TR" b="1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>
          <a:xfrm>
            <a:off x="2764546" y="1499613"/>
            <a:ext cx="5321315" cy="489053"/>
          </a:xfrm>
        </p:spPr>
        <p:txBody>
          <a:bodyPr/>
          <a:lstStyle/>
          <a:p>
            <a:r>
              <a:rPr lang="tr-TR" b="1" dirty="0" smtClean="0"/>
              <a:t>Düzey 0 – Ayırma ve Sınıflandırma</a:t>
            </a:r>
            <a:endParaRPr lang="tr-TR" b="1" dirty="0"/>
          </a:p>
        </p:txBody>
      </p:sp>
      <p:pic>
        <p:nvPicPr>
          <p:cNvPr id="14" name="İçerik Yer Tutucusu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134" y="2452591"/>
            <a:ext cx="3155182" cy="3881814"/>
          </a:xfrm>
        </p:spPr>
      </p:pic>
      <p:pic>
        <p:nvPicPr>
          <p:cNvPr id="16" name="İçerik Yer Tutucusu 1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08" y="2452591"/>
            <a:ext cx="3526970" cy="3881814"/>
          </a:xfrm>
        </p:spPr>
      </p:pic>
    </p:spTree>
    <p:extLst>
      <p:ext uri="{BB962C8B-B14F-4D97-AF65-F5344CB8AC3E}">
        <p14:creationId xmlns:p14="http://schemas.microsoft.com/office/powerpoint/2010/main" val="1257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110195" y="837240"/>
            <a:ext cx="6908012" cy="576262"/>
          </a:xfrm>
        </p:spPr>
        <p:txBody>
          <a:bodyPr/>
          <a:lstStyle/>
          <a:p>
            <a:r>
              <a:rPr lang="tr-TR" dirty="0" smtClean="0"/>
              <a:t>Şekilleri Bir Araya Getirme ve Parçalama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29" y="2059912"/>
            <a:ext cx="3534225" cy="3842413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011322"/>
            <a:ext cx="3340959" cy="3887828"/>
          </a:xfrm>
        </p:spPr>
      </p:pic>
    </p:spTree>
    <p:extLst>
      <p:ext uri="{BB962C8B-B14F-4D97-AF65-F5344CB8AC3E}">
        <p14:creationId xmlns:p14="http://schemas.microsoft.com/office/powerpoint/2010/main" val="3358868263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248</TotalTime>
  <Words>271</Words>
  <Application>Microsoft Office PowerPoint</Application>
  <PresentationFormat>Geniş ekran</PresentationFormat>
  <Paragraphs>37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Duman</vt:lpstr>
      <vt:lpstr>Geometrik Düşünmenin Gelişimi</vt:lpstr>
      <vt:lpstr>PowerPoint Sunusu</vt:lpstr>
      <vt:lpstr>PowerPoint Sunusu</vt:lpstr>
      <vt:lpstr>Van Hiele Geometrik Düşünce Düzeyleri</vt:lpstr>
      <vt:lpstr>Düzey 0 : Görselleştirme</vt:lpstr>
      <vt:lpstr>Düzey 1 : Analiz</vt:lpstr>
      <vt:lpstr>Düzey 2: İnformel Çıkarım</vt:lpstr>
      <vt:lpstr>Van Hiele Düzeyleri ve Öğrenme</vt:lpstr>
      <vt:lpstr>PowerPoint Sunusu</vt:lpstr>
      <vt:lpstr>PowerPoint Sunusu</vt:lpstr>
      <vt:lpstr>PowerPoint Sunusu</vt:lpstr>
      <vt:lpstr>Üç boyutlu şekiller</vt:lpstr>
      <vt:lpstr>PowerPoint Sunusu</vt:lpstr>
      <vt:lpstr>PowerPoint Sunusu</vt:lpstr>
      <vt:lpstr>Düzey 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Geometrik Düşünmenin Gelişimi</dc:title>
  <dc:creator>user</dc:creator>
  <cp:lastModifiedBy>ea</cp:lastModifiedBy>
  <cp:revision>15</cp:revision>
  <dcterms:created xsi:type="dcterms:W3CDTF">2017-05-21T12:53:08Z</dcterms:created>
  <dcterms:modified xsi:type="dcterms:W3CDTF">2018-04-09T13:10:56Z</dcterms:modified>
</cp:coreProperties>
</file>