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7" r:id="rId6"/>
    <p:sldId id="268" r:id="rId7"/>
    <p:sldId id="269" r:id="rId8"/>
    <p:sldId id="270" r:id="rId9"/>
    <p:sldId id="271" r:id="rId10"/>
    <p:sldId id="272" r:id="rId11"/>
    <p:sldId id="273" r:id="rId12"/>
    <p:sldId id="265" r:id="rId13"/>
    <p:sldId id="266" r:id="rId14"/>
    <p:sldId id="274" r:id="rId15"/>
    <p:sldId id="275" r:id="rId16"/>
    <p:sldId id="262" r:id="rId17"/>
    <p:sldId id="263" r:id="rId18"/>
    <p:sldId id="276"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2" d="100"/>
          <a:sy n="72"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4CE131-AA30-4217-A5B7-7D4B32D9CE1B}" type="doc">
      <dgm:prSet loTypeId="urn:microsoft.com/office/officeart/2005/8/layout/target1" loCatId="relationship" qsTypeId="urn:microsoft.com/office/officeart/2005/8/quickstyle/simple1" qsCatId="simple" csTypeId="urn:microsoft.com/office/officeart/2005/8/colors/accent1_2" csCatId="accent1" phldr="1"/>
      <dgm:spPr/>
    </dgm:pt>
    <dgm:pt modelId="{35C222E4-55CF-4986-B576-360C8320376D}">
      <dgm:prSet phldrT="[Metin]"/>
      <dgm:spPr/>
      <dgm:t>
        <a:bodyPr/>
        <a:lstStyle/>
        <a:p>
          <a:r>
            <a:rPr lang="tr-TR" dirty="0"/>
            <a:t>Değer ve İnançlar</a:t>
          </a:r>
        </a:p>
      </dgm:t>
    </dgm:pt>
    <dgm:pt modelId="{EFFB7D06-5F05-4A53-8439-4E15577B30D4}" type="parTrans" cxnId="{91071755-8226-49F1-A678-E179CF3F5953}">
      <dgm:prSet/>
      <dgm:spPr/>
      <dgm:t>
        <a:bodyPr/>
        <a:lstStyle/>
        <a:p>
          <a:endParaRPr lang="tr-TR"/>
        </a:p>
      </dgm:t>
    </dgm:pt>
    <dgm:pt modelId="{5B43DC54-526E-4955-8C48-F32EA3105755}" type="sibTrans" cxnId="{91071755-8226-49F1-A678-E179CF3F5953}">
      <dgm:prSet/>
      <dgm:spPr/>
      <dgm:t>
        <a:bodyPr/>
        <a:lstStyle/>
        <a:p>
          <a:endParaRPr lang="tr-TR"/>
        </a:p>
      </dgm:t>
    </dgm:pt>
    <dgm:pt modelId="{848E8594-CD09-4A7C-A7A1-EC6F1FEB4E75}">
      <dgm:prSet phldrT="[Metin]"/>
      <dgm:spPr/>
      <dgm:t>
        <a:bodyPr/>
        <a:lstStyle/>
        <a:p>
          <a:r>
            <a:rPr lang="tr-TR" dirty="0"/>
            <a:t>Sosyal Normlar</a:t>
          </a:r>
        </a:p>
      </dgm:t>
    </dgm:pt>
    <dgm:pt modelId="{A32AFC64-7101-4880-A512-638A9290960A}" type="parTrans" cxnId="{7E9918B1-DCE0-4083-9D61-7AA6F40846D8}">
      <dgm:prSet/>
      <dgm:spPr/>
      <dgm:t>
        <a:bodyPr/>
        <a:lstStyle/>
        <a:p>
          <a:endParaRPr lang="tr-TR"/>
        </a:p>
      </dgm:t>
    </dgm:pt>
    <dgm:pt modelId="{CD760378-CAF9-4DCE-BA4D-C22E177FF1C4}" type="sibTrans" cxnId="{7E9918B1-DCE0-4083-9D61-7AA6F40846D8}">
      <dgm:prSet/>
      <dgm:spPr/>
      <dgm:t>
        <a:bodyPr/>
        <a:lstStyle/>
        <a:p>
          <a:endParaRPr lang="tr-TR"/>
        </a:p>
      </dgm:t>
    </dgm:pt>
    <dgm:pt modelId="{E7AC2FCF-343D-47EA-8286-FF498389063A}">
      <dgm:prSet phldrT="[Metin]"/>
      <dgm:spPr/>
      <dgm:t>
        <a:bodyPr/>
        <a:lstStyle/>
        <a:p>
          <a:r>
            <a:rPr lang="tr-TR" dirty="0"/>
            <a:t>Kıyafet, Yemek, Dil</a:t>
          </a:r>
        </a:p>
      </dgm:t>
    </dgm:pt>
    <dgm:pt modelId="{6241EA4D-D443-4D97-BC4D-EA638D2346CC}" type="parTrans" cxnId="{5BB974C7-2E19-41C8-971E-36D3C0CE7750}">
      <dgm:prSet/>
      <dgm:spPr/>
      <dgm:t>
        <a:bodyPr/>
        <a:lstStyle/>
        <a:p>
          <a:endParaRPr lang="tr-TR"/>
        </a:p>
      </dgm:t>
    </dgm:pt>
    <dgm:pt modelId="{944BB01D-7791-4086-B0C1-EEBA9F4ED8EB}" type="sibTrans" cxnId="{5BB974C7-2E19-41C8-971E-36D3C0CE7750}">
      <dgm:prSet/>
      <dgm:spPr/>
      <dgm:t>
        <a:bodyPr/>
        <a:lstStyle/>
        <a:p>
          <a:endParaRPr lang="tr-TR"/>
        </a:p>
      </dgm:t>
    </dgm:pt>
    <dgm:pt modelId="{180514FB-B5CD-48B1-949E-1B2A14AF77FE}" type="pres">
      <dgm:prSet presAssocID="{D54CE131-AA30-4217-A5B7-7D4B32D9CE1B}" presName="composite" presStyleCnt="0">
        <dgm:presLayoutVars>
          <dgm:chMax val="5"/>
          <dgm:dir/>
          <dgm:resizeHandles val="exact"/>
        </dgm:presLayoutVars>
      </dgm:prSet>
      <dgm:spPr/>
    </dgm:pt>
    <dgm:pt modelId="{6837A597-3703-4C5F-A2E6-FFE3BB2D8569}" type="pres">
      <dgm:prSet presAssocID="{35C222E4-55CF-4986-B576-360C8320376D}" presName="circle1" presStyleLbl="lnNode1" presStyleIdx="0" presStyleCnt="3"/>
      <dgm:spPr>
        <a:solidFill>
          <a:srgbClr val="FF0000"/>
        </a:solidFill>
      </dgm:spPr>
    </dgm:pt>
    <dgm:pt modelId="{306166A0-B51A-473D-811E-CF183A58B94F}" type="pres">
      <dgm:prSet presAssocID="{35C222E4-55CF-4986-B576-360C8320376D}" presName="text1" presStyleLbl="revTx" presStyleIdx="0" presStyleCnt="3">
        <dgm:presLayoutVars>
          <dgm:bulletEnabled val="1"/>
        </dgm:presLayoutVars>
      </dgm:prSet>
      <dgm:spPr/>
    </dgm:pt>
    <dgm:pt modelId="{AE4C3FB5-D537-4FF6-8A7B-339DA027DFDE}" type="pres">
      <dgm:prSet presAssocID="{35C222E4-55CF-4986-B576-360C8320376D}" presName="line1" presStyleLbl="callout" presStyleIdx="0" presStyleCnt="6"/>
      <dgm:spPr/>
    </dgm:pt>
    <dgm:pt modelId="{079D1044-2F0A-4A19-BE56-F76A70BB6B18}" type="pres">
      <dgm:prSet presAssocID="{35C222E4-55CF-4986-B576-360C8320376D}" presName="d1" presStyleLbl="callout" presStyleIdx="1" presStyleCnt="6"/>
      <dgm:spPr/>
    </dgm:pt>
    <dgm:pt modelId="{6E27A202-52E0-41B5-ADC6-0D960F96411F}" type="pres">
      <dgm:prSet presAssocID="{848E8594-CD09-4A7C-A7A1-EC6F1FEB4E75}" presName="circle2" presStyleLbl="lnNode1" presStyleIdx="1" presStyleCnt="3"/>
      <dgm:spPr>
        <a:solidFill>
          <a:srgbClr val="FFC000"/>
        </a:solidFill>
      </dgm:spPr>
    </dgm:pt>
    <dgm:pt modelId="{F888D32F-04D4-4639-91A2-2B7C726FD0AE}" type="pres">
      <dgm:prSet presAssocID="{848E8594-CD09-4A7C-A7A1-EC6F1FEB4E75}" presName="text2" presStyleLbl="revTx" presStyleIdx="1" presStyleCnt="3">
        <dgm:presLayoutVars>
          <dgm:bulletEnabled val="1"/>
        </dgm:presLayoutVars>
      </dgm:prSet>
      <dgm:spPr/>
    </dgm:pt>
    <dgm:pt modelId="{FBBA19A6-FDD7-4FD1-81DF-98387D67B253}" type="pres">
      <dgm:prSet presAssocID="{848E8594-CD09-4A7C-A7A1-EC6F1FEB4E75}" presName="line2" presStyleLbl="callout" presStyleIdx="2" presStyleCnt="6"/>
      <dgm:spPr/>
    </dgm:pt>
    <dgm:pt modelId="{588D8EE5-1154-40D7-B0BF-9F3DECA91121}" type="pres">
      <dgm:prSet presAssocID="{848E8594-CD09-4A7C-A7A1-EC6F1FEB4E75}" presName="d2" presStyleLbl="callout" presStyleIdx="3" presStyleCnt="6"/>
      <dgm:spPr/>
    </dgm:pt>
    <dgm:pt modelId="{306409C9-FB8B-4D98-8C56-02AE0320F039}" type="pres">
      <dgm:prSet presAssocID="{E7AC2FCF-343D-47EA-8286-FF498389063A}" presName="circle3" presStyleLbl="lnNode1" presStyleIdx="2" presStyleCnt="3"/>
      <dgm:spPr>
        <a:solidFill>
          <a:schemeClr val="accent2">
            <a:lumMod val="20000"/>
            <a:lumOff val="80000"/>
          </a:schemeClr>
        </a:solidFill>
      </dgm:spPr>
    </dgm:pt>
    <dgm:pt modelId="{4CDD00FA-264C-4C3C-917B-BCFF0FE8E384}" type="pres">
      <dgm:prSet presAssocID="{E7AC2FCF-343D-47EA-8286-FF498389063A}" presName="text3" presStyleLbl="revTx" presStyleIdx="2" presStyleCnt="3">
        <dgm:presLayoutVars>
          <dgm:bulletEnabled val="1"/>
        </dgm:presLayoutVars>
      </dgm:prSet>
      <dgm:spPr/>
    </dgm:pt>
    <dgm:pt modelId="{B9FB23D9-EF0A-42F4-930F-0CB80C8ADD1D}" type="pres">
      <dgm:prSet presAssocID="{E7AC2FCF-343D-47EA-8286-FF498389063A}" presName="line3" presStyleLbl="callout" presStyleIdx="4" presStyleCnt="6"/>
      <dgm:spPr/>
    </dgm:pt>
    <dgm:pt modelId="{C8778B89-8669-416E-8857-731931729404}" type="pres">
      <dgm:prSet presAssocID="{E7AC2FCF-343D-47EA-8286-FF498389063A}" presName="d3" presStyleLbl="callout" presStyleIdx="5" presStyleCnt="6"/>
      <dgm:spPr/>
    </dgm:pt>
  </dgm:ptLst>
  <dgm:cxnLst>
    <dgm:cxn modelId="{4123EF14-D950-4019-A681-3612C07A465F}" type="presOf" srcId="{848E8594-CD09-4A7C-A7A1-EC6F1FEB4E75}" destId="{F888D32F-04D4-4639-91A2-2B7C726FD0AE}" srcOrd="0" destOrd="0" presId="urn:microsoft.com/office/officeart/2005/8/layout/target1"/>
    <dgm:cxn modelId="{1022FE49-3966-40DC-9AD5-E3B987BC1EB2}" type="presOf" srcId="{D54CE131-AA30-4217-A5B7-7D4B32D9CE1B}" destId="{180514FB-B5CD-48B1-949E-1B2A14AF77FE}" srcOrd="0" destOrd="0" presId="urn:microsoft.com/office/officeart/2005/8/layout/target1"/>
    <dgm:cxn modelId="{91071755-8226-49F1-A678-E179CF3F5953}" srcId="{D54CE131-AA30-4217-A5B7-7D4B32D9CE1B}" destId="{35C222E4-55CF-4986-B576-360C8320376D}" srcOrd="0" destOrd="0" parTransId="{EFFB7D06-5F05-4A53-8439-4E15577B30D4}" sibTransId="{5B43DC54-526E-4955-8C48-F32EA3105755}"/>
    <dgm:cxn modelId="{7AD29C8F-3545-4D29-BAE0-A54513C28805}" type="presOf" srcId="{E7AC2FCF-343D-47EA-8286-FF498389063A}" destId="{4CDD00FA-264C-4C3C-917B-BCFF0FE8E384}" srcOrd="0" destOrd="0" presId="urn:microsoft.com/office/officeart/2005/8/layout/target1"/>
    <dgm:cxn modelId="{7E9918B1-DCE0-4083-9D61-7AA6F40846D8}" srcId="{D54CE131-AA30-4217-A5B7-7D4B32D9CE1B}" destId="{848E8594-CD09-4A7C-A7A1-EC6F1FEB4E75}" srcOrd="1" destOrd="0" parTransId="{A32AFC64-7101-4880-A512-638A9290960A}" sibTransId="{CD760378-CAF9-4DCE-BA4D-C22E177FF1C4}"/>
    <dgm:cxn modelId="{5BB974C7-2E19-41C8-971E-36D3C0CE7750}" srcId="{D54CE131-AA30-4217-A5B7-7D4B32D9CE1B}" destId="{E7AC2FCF-343D-47EA-8286-FF498389063A}" srcOrd="2" destOrd="0" parTransId="{6241EA4D-D443-4D97-BC4D-EA638D2346CC}" sibTransId="{944BB01D-7791-4086-B0C1-EEBA9F4ED8EB}"/>
    <dgm:cxn modelId="{2FBE13D0-F10C-4715-A88D-6D035332308B}" type="presOf" srcId="{35C222E4-55CF-4986-B576-360C8320376D}" destId="{306166A0-B51A-473D-811E-CF183A58B94F}" srcOrd="0" destOrd="0" presId="urn:microsoft.com/office/officeart/2005/8/layout/target1"/>
    <dgm:cxn modelId="{73A01532-51C1-497C-B729-D0E1DF474DD1}" type="presParOf" srcId="{180514FB-B5CD-48B1-949E-1B2A14AF77FE}" destId="{6837A597-3703-4C5F-A2E6-FFE3BB2D8569}" srcOrd="0" destOrd="0" presId="urn:microsoft.com/office/officeart/2005/8/layout/target1"/>
    <dgm:cxn modelId="{ED20FC91-97AB-4367-B564-8FDE4A71D60E}" type="presParOf" srcId="{180514FB-B5CD-48B1-949E-1B2A14AF77FE}" destId="{306166A0-B51A-473D-811E-CF183A58B94F}" srcOrd="1" destOrd="0" presId="urn:microsoft.com/office/officeart/2005/8/layout/target1"/>
    <dgm:cxn modelId="{862C43D7-56F5-45B5-B3C3-9B1607C7CAD7}" type="presParOf" srcId="{180514FB-B5CD-48B1-949E-1B2A14AF77FE}" destId="{AE4C3FB5-D537-4FF6-8A7B-339DA027DFDE}" srcOrd="2" destOrd="0" presId="urn:microsoft.com/office/officeart/2005/8/layout/target1"/>
    <dgm:cxn modelId="{C2D9B369-D72C-4151-9B6E-616D55BB188D}" type="presParOf" srcId="{180514FB-B5CD-48B1-949E-1B2A14AF77FE}" destId="{079D1044-2F0A-4A19-BE56-F76A70BB6B18}" srcOrd="3" destOrd="0" presId="urn:microsoft.com/office/officeart/2005/8/layout/target1"/>
    <dgm:cxn modelId="{716B0A40-E190-4905-A036-B121ADA240C4}" type="presParOf" srcId="{180514FB-B5CD-48B1-949E-1B2A14AF77FE}" destId="{6E27A202-52E0-41B5-ADC6-0D960F96411F}" srcOrd="4" destOrd="0" presId="urn:microsoft.com/office/officeart/2005/8/layout/target1"/>
    <dgm:cxn modelId="{6F12AA70-EA3D-40E0-9751-B15EFE7C2E6D}" type="presParOf" srcId="{180514FB-B5CD-48B1-949E-1B2A14AF77FE}" destId="{F888D32F-04D4-4639-91A2-2B7C726FD0AE}" srcOrd="5" destOrd="0" presId="urn:microsoft.com/office/officeart/2005/8/layout/target1"/>
    <dgm:cxn modelId="{B1B3A878-C95F-4053-A21A-FA4764FE18F1}" type="presParOf" srcId="{180514FB-B5CD-48B1-949E-1B2A14AF77FE}" destId="{FBBA19A6-FDD7-4FD1-81DF-98387D67B253}" srcOrd="6" destOrd="0" presId="urn:microsoft.com/office/officeart/2005/8/layout/target1"/>
    <dgm:cxn modelId="{3DB4CFC4-8395-4EA5-B250-02F5453D6DB8}" type="presParOf" srcId="{180514FB-B5CD-48B1-949E-1B2A14AF77FE}" destId="{588D8EE5-1154-40D7-B0BF-9F3DECA91121}" srcOrd="7" destOrd="0" presId="urn:microsoft.com/office/officeart/2005/8/layout/target1"/>
    <dgm:cxn modelId="{172E16C5-C2AE-49F0-9282-F36A57A0D9B1}" type="presParOf" srcId="{180514FB-B5CD-48B1-949E-1B2A14AF77FE}" destId="{306409C9-FB8B-4D98-8C56-02AE0320F039}" srcOrd="8" destOrd="0" presId="urn:microsoft.com/office/officeart/2005/8/layout/target1"/>
    <dgm:cxn modelId="{5EF68240-9212-40A7-BFDA-8E660C10A4E8}" type="presParOf" srcId="{180514FB-B5CD-48B1-949E-1B2A14AF77FE}" destId="{4CDD00FA-264C-4C3C-917B-BCFF0FE8E384}" srcOrd="9" destOrd="0" presId="urn:microsoft.com/office/officeart/2005/8/layout/target1"/>
    <dgm:cxn modelId="{9450CDAE-987A-4E54-86A0-96AC1D18451D}" type="presParOf" srcId="{180514FB-B5CD-48B1-949E-1B2A14AF77FE}" destId="{B9FB23D9-EF0A-42F4-930F-0CB80C8ADD1D}" srcOrd="10" destOrd="0" presId="urn:microsoft.com/office/officeart/2005/8/layout/target1"/>
    <dgm:cxn modelId="{25610864-88B8-4DC1-AD11-B6FDD215AD50}" type="presParOf" srcId="{180514FB-B5CD-48B1-949E-1B2A14AF77FE}" destId="{C8778B89-8669-416E-8857-731931729404}" srcOrd="11"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6409C9-FB8B-4D98-8C56-02AE0320F039}">
      <dsp:nvSpPr>
        <dsp:cNvPr id="0" name=""/>
        <dsp:cNvSpPr/>
      </dsp:nvSpPr>
      <dsp:spPr>
        <a:xfrm>
          <a:off x="2538213" y="1087834"/>
          <a:ext cx="3263503" cy="3263503"/>
        </a:xfrm>
        <a:prstGeom prst="ellipse">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27A202-52E0-41B5-ADC6-0D960F96411F}">
      <dsp:nvSpPr>
        <dsp:cNvPr id="0" name=""/>
        <dsp:cNvSpPr/>
      </dsp:nvSpPr>
      <dsp:spPr>
        <a:xfrm>
          <a:off x="3190914" y="1740535"/>
          <a:ext cx="1958102" cy="1958102"/>
        </a:xfrm>
        <a:prstGeom prst="ellipse">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37A597-3703-4C5F-A2E6-FFE3BB2D8569}">
      <dsp:nvSpPr>
        <dsp:cNvPr id="0" name=""/>
        <dsp:cNvSpPr/>
      </dsp:nvSpPr>
      <dsp:spPr>
        <a:xfrm>
          <a:off x="3843615" y="2393235"/>
          <a:ext cx="652700" cy="652700"/>
        </a:xfrm>
        <a:prstGeom prst="ellips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6166A0-B51A-473D-811E-CF183A58B94F}">
      <dsp:nvSpPr>
        <dsp:cNvPr id="0" name=""/>
        <dsp:cNvSpPr/>
      </dsp:nvSpPr>
      <dsp:spPr>
        <a:xfrm>
          <a:off x="6345634" y="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33020" rIns="33020" bIns="33020" numCol="1" spcCol="1270" anchor="ctr" anchorCtr="0">
          <a:noAutofit/>
        </a:bodyPr>
        <a:lstStyle/>
        <a:p>
          <a:pPr marL="0" lvl="0" indent="0" algn="l" defTabSz="1155700">
            <a:lnSpc>
              <a:spcPct val="90000"/>
            </a:lnSpc>
            <a:spcBef>
              <a:spcPct val="0"/>
            </a:spcBef>
            <a:spcAft>
              <a:spcPct val="35000"/>
            </a:spcAft>
            <a:buNone/>
          </a:pPr>
          <a:r>
            <a:rPr lang="tr-TR" sz="2600" kern="1200" dirty="0"/>
            <a:t>Değer ve İnançlar</a:t>
          </a:r>
        </a:p>
      </dsp:txBody>
      <dsp:txXfrm>
        <a:off x="6345634" y="0"/>
        <a:ext cx="1631751" cy="951855"/>
      </dsp:txXfrm>
    </dsp:sp>
    <dsp:sp modelId="{AE4C3FB5-D537-4FF6-8A7B-339DA027DFDE}">
      <dsp:nvSpPr>
        <dsp:cNvPr id="0" name=""/>
        <dsp:cNvSpPr/>
      </dsp:nvSpPr>
      <dsp:spPr>
        <a:xfrm>
          <a:off x="5937696" y="475927"/>
          <a:ext cx="40793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9D1044-2F0A-4A19-BE56-F76A70BB6B18}">
      <dsp:nvSpPr>
        <dsp:cNvPr id="0" name=""/>
        <dsp:cNvSpPr/>
      </dsp:nvSpPr>
      <dsp:spPr>
        <a:xfrm rot="5400000">
          <a:off x="3931457" y="714979"/>
          <a:ext cx="2243114" cy="1766099"/>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8D32F-04D4-4639-91A2-2B7C726FD0AE}">
      <dsp:nvSpPr>
        <dsp:cNvPr id="0" name=""/>
        <dsp:cNvSpPr/>
      </dsp:nvSpPr>
      <dsp:spPr>
        <a:xfrm>
          <a:off x="6345634" y="951855"/>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33020" rIns="33020" bIns="33020" numCol="1" spcCol="1270" anchor="ctr" anchorCtr="0">
          <a:noAutofit/>
        </a:bodyPr>
        <a:lstStyle/>
        <a:p>
          <a:pPr marL="0" lvl="0" indent="0" algn="l" defTabSz="1155700">
            <a:lnSpc>
              <a:spcPct val="90000"/>
            </a:lnSpc>
            <a:spcBef>
              <a:spcPct val="0"/>
            </a:spcBef>
            <a:spcAft>
              <a:spcPct val="35000"/>
            </a:spcAft>
            <a:buNone/>
          </a:pPr>
          <a:r>
            <a:rPr lang="tr-TR" sz="2600" kern="1200" dirty="0"/>
            <a:t>Sosyal Normlar</a:t>
          </a:r>
        </a:p>
      </dsp:txBody>
      <dsp:txXfrm>
        <a:off x="6345634" y="951855"/>
        <a:ext cx="1631751" cy="951855"/>
      </dsp:txXfrm>
    </dsp:sp>
    <dsp:sp modelId="{FBBA19A6-FDD7-4FD1-81DF-98387D67B253}">
      <dsp:nvSpPr>
        <dsp:cNvPr id="0" name=""/>
        <dsp:cNvSpPr/>
      </dsp:nvSpPr>
      <dsp:spPr>
        <a:xfrm>
          <a:off x="5937696" y="1427782"/>
          <a:ext cx="40793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8D8EE5-1154-40D7-B0BF-9F3DECA91121}">
      <dsp:nvSpPr>
        <dsp:cNvPr id="0" name=""/>
        <dsp:cNvSpPr/>
      </dsp:nvSpPr>
      <dsp:spPr>
        <a:xfrm rot="5400000">
          <a:off x="4412933" y="1651985"/>
          <a:ext cx="1747932" cy="129833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DD00FA-264C-4C3C-917B-BCFF0FE8E384}">
      <dsp:nvSpPr>
        <dsp:cNvPr id="0" name=""/>
        <dsp:cNvSpPr/>
      </dsp:nvSpPr>
      <dsp:spPr>
        <a:xfrm>
          <a:off x="6345634" y="190371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33020" rIns="33020" bIns="33020" numCol="1" spcCol="1270" anchor="ctr" anchorCtr="0">
          <a:noAutofit/>
        </a:bodyPr>
        <a:lstStyle/>
        <a:p>
          <a:pPr marL="0" lvl="0" indent="0" algn="l" defTabSz="1155700">
            <a:lnSpc>
              <a:spcPct val="90000"/>
            </a:lnSpc>
            <a:spcBef>
              <a:spcPct val="0"/>
            </a:spcBef>
            <a:spcAft>
              <a:spcPct val="35000"/>
            </a:spcAft>
            <a:buNone/>
          </a:pPr>
          <a:r>
            <a:rPr lang="tr-TR" sz="2600" kern="1200" dirty="0"/>
            <a:t>Kıyafet, Yemek, Dil</a:t>
          </a:r>
        </a:p>
      </dsp:txBody>
      <dsp:txXfrm>
        <a:off x="6345634" y="1903710"/>
        <a:ext cx="1631751" cy="951855"/>
      </dsp:txXfrm>
    </dsp:sp>
    <dsp:sp modelId="{B9FB23D9-EF0A-42F4-930F-0CB80C8ADD1D}">
      <dsp:nvSpPr>
        <dsp:cNvPr id="0" name=""/>
        <dsp:cNvSpPr/>
      </dsp:nvSpPr>
      <dsp:spPr>
        <a:xfrm>
          <a:off x="5937696" y="2379637"/>
          <a:ext cx="40793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778B89-8669-416E-8857-731931729404}">
      <dsp:nvSpPr>
        <dsp:cNvPr id="0" name=""/>
        <dsp:cNvSpPr/>
      </dsp:nvSpPr>
      <dsp:spPr>
        <a:xfrm rot="5400000">
          <a:off x="4895007" y="2588230"/>
          <a:ext cx="1248834" cy="830561"/>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7945554-5543-475D-BF64-3B3F8932F2A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4C5C44D-1A4D-495B-BC6B-54BF46A5B8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B09D44F-239D-494E-9A7C-A91E8275ADC1}"/>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5" name="Alt Bilgi Yer Tutucusu 4">
            <a:extLst>
              <a:ext uri="{FF2B5EF4-FFF2-40B4-BE49-F238E27FC236}">
                <a16:creationId xmlns:a16="http://schemas.microsoft.com/office/drawing/2014/main" id="{881C6082-1C3C-4EC8-9201-54409572C9D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845E7A2-5C5F-4C2F-B834-D4D7953BD182}"/>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1846365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A8CF992-9CF0-41E4-A16E-34F19062E61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19769DD-91A8-4994-9E43-8DC6B4F98125}"/>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C80243-1ECB-4370-AE52-DCF080358994}"/>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5" name="Alt Bilgi Yer Tutucusu 4">
            <a:extLst>
              <a:ext uri="{FF2B5EF4-FFF2-40B4-BE49-F238E27FC236}">
                <a16:creationId xmlns:a16="http://schemas.microsoft.com/office/drawing/2014/main" id="{97AF892D-8374-4E9A-82EC-E8ACB0B5176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922808-2643-4868-992E-FD715F4BFAFF}"/>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269418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3056CA-8A03-44FA-8D3B-4B25803F899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19F48E2-8A8D-432C-9C70-271576AE91FB}"/>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5A0062D-218F-4E70-93F1-533A2ADD6905}"/>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5" name="Alt Bilgi Yer Tutucusu 4">
            <a:extLst>
              <a:ext uri="{FF2B5EF4-FFF2-40B4-BE49-F238E27FC236}">
                <a16:creationId xmlns:a16="http://schemas.microsoft.com/office/drawing/2014/main" id="{BEFA0438-1D2E-4EA2-B59C-D748028117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37A54F1-E1CF-40C3-B771-E0F50CDA4DFA}"/>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2699169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E0CCFA-0F69-4E54-8C04-A4AE6BD509B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88384DD-391D-4D32-866E-15077DC81788}"/>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9711E58-763F-4E7D-AD09-42DB21134B20}"/>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5" name="Alt Bilgi Yer Tutucusu 4">
            <a:extLst>
              <a:ext uri="{FF2B5EF4-FFF2-40B4-BE49-F238E27FC236}">
                <a16:creationId xmlns:a16="http://schemas.microsoft.com/office/drawing/2014/main" id="{6DB579B0-56E9-44EE-9533-D7D81282DED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CF79962-D2DD-4046-9476-73B4B4C3931D}"/>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401483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D56CDA2-82E7-4C07-B3E3-2AE3F9ADFE2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2B0CD02-4297-43FF-8810-98EC683407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4E5F7A8C-4CA1-476B-B05F-A493AB2E9FEF}"/>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5" name="Alt Bilgi Yer Tutucusu 4">
            <a:extLst>
              <a:ext uri="{FF2B5EF4-FFF2-40B4-BE49-F238E27FC236}">
                <a16:creationId xmlns:a16="http://schemas.microsoft.com/office/drawing/2014/main" id="{D70F1C9F-8E4C-4D6C-BFD7-64621759CC5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3BB512-FAC6-42EA-85E7-86269F7CAD15}"/>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3153564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8F4CA8A-5D21-45A4-9D9E-C9CFD81FC2A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68B1284-9810-4257-847B-079FD5B2DBAE}"/>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AC1DB6A-5F9E-4F32-97EA-6EE43B66DAF1}"/>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6C6E360-42F6-4FE6-BAE6-C567C2BA43E3}"/>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6" name="Alt Bilgi Yer Tutucusu 5">
            <a:extLst>
              <a:ext uri="{FF2B5EF4-FFF2-40B4-BE49-F238E27FC236}">
                <a16:creationId xmlns:a16="http://schemas.microsoft.com/office/drawing/2014/main" id="{C8CFEF5C-7709-456D-914A-43B4F733C8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DB2C58-5136-4342-AB02-1C78F7C24F22}"/>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3246342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2B803E0-5090-4B9B-B679-96C8820C5FA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C224685-570B-4161-A9CE-8B0210C022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7CC853FB-D3CD-47A1-B47B-BF70AE41B1A2}"/>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BD4DEFC-877B-4417-9516-6F4DA7E84C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693096EE-B9DD-4FEB-88FE-711D078AA161}"/>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C6E9502-C39D-40C4-A550-2923E17115B3}"/>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8" name="Alt Bilgi Yer Tutucusu 7">
            <a:extLst>
              <a:ext uri="{FF2B5EF4-FFF2-40B4-BE49-F238E27FC236}">
                <a16:creationId xmlns:a16="http://schemas.microsoft.com/office/drawing/2014/main" id="{C6D9E619-51B0-46CD-80B3-A05C1AA9716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AC7C04F-E676-4B87-A5DB-EA8C2ED4DE79}"/>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3308901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03F3ED1-5063-4902-B4AE-92FB116BBA1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534D1C0-4B2F-4685-B389-734EC923D14A}"/>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4" name="Alt Bilgi Yer Tutucusu 3">
            <a:extLst>
              <a:ext uri="{FF2B5EF4-FFF2-40B4-BE49-F238E27FC236}">
                <a16:creationId xmlns:a16="http://schemas.microsoft.com/office/drawing/2014/main" id="{875518A6-BCF2-42D3-BBA7-7D63F439D1B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9376544-FC45-4B94-8894-16673413BB16}"/>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3149691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D772813-7512-445C-B67E-F7603E064A2C}"/>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3" name="Alt Bilgi Yer Tutucusu 2">
            <a:extLst>
              <a:ext uri="{FF2B5EF4-FFF2-40B4-BE49-F238E27FC236}">
                <a16:creationId xmlns:a16="http://schemas.microsoft.com/office/drawing/2014/main" id="{C20311FF-9FC7-45F1-984D-070A3A2AA61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9CFC1C5-2E92-4978-AC60-13286D4428E0}"/>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3880215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AA33A7E-DDB3-45F4-9C89-DB53B38F95D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80705FA-EC26-4DB4-818A-7AAB9A9C3B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6783265-6CCA-4D38-9617-24A3E81BCA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A5C17925-9FD3-4A13-8717-3503FC44164B}"/>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6" name="Alt Bilgi Yer Tutucusu 5">
            <a:extLst>
              <a:ext uri="{FF2B5EF4-FFF2-40B4-BE49-F238E27FC236}">
                <a16:creationId xmlns:a16="http://schemas.microsoft.com/office/drawing/2014/main" id="{756AC446-62D3-4198-8300-173BDF6551C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AF2B834-E414-42C9-8809-ACAB8E382BE0}"/>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245226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D2ADA85-FF1C-4143-9D96-C001E625378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0BA51C5-40B9-4F70-8006-250C23BA60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B15A7C6-8CD0-4A04-9FCC-3C84DDB1D4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1F81EBCE-A2BC-4675-820F-3F3CBBDF88BF}"/>
              </a:ext>
            </a:extLst>
          </p:cNvPr>
          <p:cNvSpPr>
            <a:spLocks noGrp="1"/>
          </p:cNvSpPr>
          <p:nvPr>
            <p:ph type="dt" sz="half" idx="10"/>
          </p:nvPr>
        </p:nvSpPr>
        <p:spPr/>
        <p:txBody>
          <a:bodyPr/>
          <a:lstStyle/>
          <a:p>
            <a:fld id="{6061D364-1461-4735-816A-1F74125924D6}" type="datetimeFigureOut">
              <a:rPr lang="tr-TR" smtClean="0"/>
              <a:t>30.05.2020</a:t>
            </a:fld>
            <a:endParaRPr lang="tr-TR"/>
          </a:p>
        </p:txBody>
      </p:sp>
      <p:sp>
        <p:nvSpPr>
          <p:cNvPr id="6" name="Alt Bilgi Yer Tutucusu 5">
            <a:extLst>
              <a:ext uri="{FF2B5EF4-FFF2-40B4-BE49-F238E27FC236}">
                <a16:creationId xmlns:a16="http://schemas.microsoft.com/office/drawing/2014/main" id="{61578566-1B42-4BDC-967C-DE3EC060E96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8BDD95-9367-4314-9539-91E35EB89A94}"/>
              </a:ext>
            </a:extLst>
          </p:cNvPr>
          <p:cNvSpPr>
            <a:spLocks noGrp="1"/>
          </p:cNvSpPr>
          <p:nvPr>
            <p:ph type="sldNum" sz="quarter" idx="12"/>
          </p:nvPr>
        </p:nvSpPr>
        <p:spPr/>
        <p:txBody>
          <a:bodyPr/>
          <a:lstStyle/>
          <a:p>
            <a:fld id="{AB271D28-8E83-4481-894D-CD38FFE5E8CF}" type="slidenum">
              <a:rPr lang="tr-TR" smtClean="0"/>
              <a:t>‹#›</a:t>
            </a:fld>
            <a:endParaRPr lang="tr-TR"/>
          </a:p>
        </p:txBody>
      </p:sp>
    </p:spTree>
    <p:extLst>
      <p:ext uri="{BB962C8B-B14F-4D97-AF65-F5344CB8AC3E}">
        <p14:creationId xmlns:p14="http://schemas.microsoft.com/office/powerpoint/2010/main" val="4243834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89F1357-BE8F-4DDA-88F4-0C49853B11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14C7128-A45A-48E9-9688-FDDCBCC33D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B920937-547D-437A-BF31-89D6DB8064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61D364-1461-4735-816A-1F74125924D6}" type="datetimeFigureOut">
              <a:rPr lang="tr-TR" smtClean="0"/>
              <a:t>30.05.2020</a:t>
            </a:fld>
            <a:endParaRPr lang="tr-TR"/>
          </a:p>
        </p:txBody>
      </p:sp>
      <p:sp>
        <p:nvSpPr>
          <p:cNvPr id="5" name="Alt Bilgi Yer Tutucusu 4">
            <a:extLst>
              <a:ext uri="{FF2B5EF4-FFF2-40B4-BE49-F238E27FC236}">
                <a16:creationId xmlns:a16="http://schemas.microsoft.com/office/drawing/2014/main" id="{E6E6B20D-7161-4AB8-8EDF-5779E50633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A78F378-02B5-47B9-B1E6-88B5292E75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1D28-8E83-4481-894D-CD38FFE5E8CF}" type="slidenum">
              <a:rPr lang="tr-TR" smtClean="0"/>
              <a:t>‹#›</a:t>
            </a:fld>
            <a:endParaRPr lang="tr-TR"/>
          </a:p>
        </p:txBody>
      </p:sp>
    </p:spTree>
    <p:extLst>
      <p:ext uri="{BB962C8B-B14F-4D97-AF65-F5344CB8AC3E}">
        <p14:creationId xmlns:p14="http://schemas.microsoft.com/office/powerpoint/2010/main" val="3899396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8B28AF-D70A-4C7A-B369-62948E156CF5}"/>
              </a:ext>
            </a:extLst>
          </p:cNvPr>
          <p:cNvSpPr>
            <a:spLocks noGrp="1"/>
          </p:cNvSpPr>
          <p:nvPr>
            <p:ph type="ctrTitle"/>
          </p:nvPr>
        </p:nvSpPr>
        <p:spPr/>
        <p:txBody>
          <a:bodyPr>
            <a:normAutofit fontScale="90000"/>
          </a:bodyPr>
          <a:lstStyle/>
          <a:p>
            <a:br>
              <a:rPr lang="tr-TR" dirty="0"/>
            </a:br>
            <a:br>
              <a:rPr lang="tr-TR" dirty="0"/>
            </a:br>
            <a:r>
              <a:rPr lang="tr-TR" sz="4000" dirty="0"/>
              <a:t>ÖRGÜTSEL DAVRANIŞ</a:t>
            </a:r>
            <a:br>
              <a:rPr lang="tr-TR" sz="4000" dirty="0"/>
            </a:br>
            <a:r>
              <a:rPr lang="tr-TR" sz="4000" dirty="0"/>
              <a:t>ADMYO</a:t>
            </a:r>
            <a:br>
              <a:rPr lang="tr-TR" sz="4000" dirty="0"/>
            </a:br>
            <a:r>
              <a:rPr lang="tr-TR" sz="4000" dirty="0"/>
              <a:t>2019-2020 BAHAR DÖNEMİ</a:t>
            </a:r>
            <a:br>
              <a:rPr lang="tr-TR" sz="4000" dirty="0"/>
            </a:br>
            <a:r>
              <a:rPr lang="tr-TR" sz="4000" dirty="0"/>
              <a:t>Doç. Dr. Sonay BAYRAMOĞLU ÖZUĞURLU</a:t>
            </a:r>
          </a:p>
        </p:txBody>
      </p:sp>
      <p:sp>
        <p:nvSpPr>
          <p:cNvPr id="3" name="Alt Başlık 2">
            <a:extLst>
              <a:ext uri="{FF2B5EF4-FFF2-40B4-BE49-F238E27FC236}">
                <a16:creationId xmlns:a16="http://schemas.microsoft.com/office/drawing/2014/main" id="{C6EC4A73-4607-4C50-8BD0-C8B6B47E1577}"/>
              </a:ext>
            </a:extLst>
          </p:cNvPr>
          <p:cNvSpPr>
            <a:spLocks noGrp="1"/>
          </p:cNvSpPr>
          <p:nvPr>
            <p:ph type="subTitle" idx="1"/>
          </p:nvPr>
        </p:nvSpPr>
        <p:spPr>
          <a:xfrm>
            <a:off x="1524000" y="3628542"/>
            <a:ext cx="9144000" cy="1655762"/>
          </a:xfrm>
        </p:spPr>
        <p:txBody>
          <a:bodyPr/>
          <a:lstStyle/>
          <a:p>
            <a:r>
              <a:rPr lang="tr-TR" dirty="0"/>
              <a:t>13. HAFTA</a:t>
            </a:r>
          </a:p>
          <a:p>
            <a:r>
              <a:rPr lang="tr-TR" dirty="0"/>
              <a:t>ÖRGÜT KÜLTÜRÜ</a:t>
            </a:r>
          </a:p>
        </p:txBody>
      </p:sp>
    </p:spTree>
    <p:extLst>
      <p:ext uri="{BB962C8B-B14F-4D97-AF65-F5344CB8AC3E}">
        <p14:creationId xmlns:p14="http://schemas.microsoft.com/office/powerpoint/2010/main" val="41439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FE4133-C027-4619-996F-18CE20EEA480}"/>
              </a:ext>
            </a:extLst>
          </p:cNvPr>
          <p:cNvSpPr>
            <a:spLocks noGrp="1"/>
          </p:cNvSpPr>
          <p:nvPr>
            <p:ph type="title"/>
          </p:nvPr>
        </p:nvSpPr>
        <p:spPr/>
        <p:txBody>
          <a:bodyPr/>
          <a:lstStyle/>
          <a:p>
            <a:r>
              <a:rPr lang="tr-TR" dirty="0"/>
              <a:t>Örgüt Kültürü Ne yapar?</a:t>
            </a:r>
            <a:endParaRPr lang="en-CA" dirty="0"/>
          </a:p>
        </p:txBody>
      </p:sp>
      <p:sp>
        <p:nvSpPr>
          <p:cNvPr id="3" name="İçerik Yer Tutucusu 2">
            <a:extLst>
              <a:ext uri="{FF2B5EF4-FFF2-40B4-BE49-F238E27FC236}">
                <a16:creationId xmlns:a16="http://schemas.microsoft.com/office/drawing/2014/main" id="{279D403C-BB8F-46C8-A9EF-CC391C811C61}"/>
              </a:ext>
            </a:extLst>
          </p:cNvPr>
          <p:cNvSpPr>
            <a:spLocks noGrp="1"/>
          </p:cNvSpPr>
          <p:nvPr>
            <p:ph idx="1"/>
          </p:nvPr>
        </p:nvSpPr>
        <p:spPr/>
        <p:txBody>
          <a:bodyPr/>
          <a:lstStyle/>
          <a:p>
            <a:pPr marL="0" indent="0">
              <a:buNone/>
            </a:pPr>
            <a:r>
              <a:rPr lang="tr-TR" dirty="0"/>
              <a:t>Örgütte bulunanlar, sizin daha keyif içinde çalışmanızı sağlıyor ise ya da tam tersine, </a:t>
            </a:r>
            <a:r>
              <a:rPr lang="tr-TR" dirty="0" err="1"/>
              <a:t>enerjnizi</a:t>
            </a:r>
            <a:r>
              <a:rPr lang="tr-TR" dirty="0"/>
              <a:t> çekip, sizi daha donuk hale getiriyor ise örgüt iklimine maruz kalıyorsunuz demektir. </a:t>
            </a:r>
          </a:p>
          <a:p>
            <a:pPr marL="0" indent="0">
              <a:buNone/>
            </a:pPr>
            <a:r>
              <a:rPr lang="tr-TR" dirty="0"/>
              <a:t>Örgüt iklimi, örgüt üyelerinin örgütleri ve iş çevreleri hakkında paylaşılmış olan algılarını ifade eder.</a:t>
            </a:r>
          </a:p>
          <a:p>
            <a:pPr marL="0" indent="0">
              <a:buNone/>
            </a:pPr>
            <a:r>
              <a:rPr lang="tr-TR" dirty="0"/>
              <a:t>Araştırmalar, iklim kültürü ile iş tatminin arasında güçlü ilişkiler olduğunu ortaya koymaktadır:</a:t>
            </a:r>
          </a:p>
          <a:p>
            <a:pPr marL="0" indent="0">
              <a:buNone/>
            </a:pPr>
            <a:r>
              <a:rPr lang="tr-TR" dirty="0"/>
              <a:t>Pozitif iş yeri iklimi, yüksek düzeyde müşteri memnuniyeti, ve finansal performans ile ilişkilendirilmektedir.</a:t>
            </a:r>
            <a:endParaRPr lang="en-CA" dirty="0"/>
          </a:p>
        </p:txBody>
      </p:sp>
    </p:spTree>
    <p:extLst>
      <p:ext uri="{BB962C8B-B14F-4D97-AF65-F5344CB8AC3E}">
        <p14:creationId xmlns:p14="http://schemas.microsoft.com/office/powerpoint/2010/main" val="580018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695690-8320-4857-AA4A-CA297958A920}"/>
              </a:ext>
            </a:extLst>
          </p:cNvPr>
          <p:cNvSpPr>
            <a:spLocks noGrp="1"/>
          </p:cNvSpPr>
          <p:nvPr>
            <p:ph type="title"/>
          </p:nvPr>
        </p:nvSpPr>
        <p:spPr/>
        <p:txBody>
          <a:bodyPr/>
          <a:lstStyle/>
          <a:p>
            <a:r>
              <a:rPr lang="tr-TR" dirty="0"/>
              <a:t>Kültür Oluşturma ve Devam Ettirme</a:t>
            </a:r>
            <a:endParaRPr lang="en-CA" dirty="0"/>
          </a:p>
        </p:txBody>
      </p:sp>
      <p:sp>
        <p:nvSpPr>
          <p:cNvPr id="3" name="İçerik Yer Tutucusu 2">
            <a:extLst>
              <a:ext uri="{FF2B5EF4-FFF2-40B4-BE49-F238E27FC236}">
                <a16:creationId xmlns:a16="http://schemas.microsoft.com/office/drawing/2014/main" id="{E0E8C0B0-629D-488B-BAF9-816DD95761E4}"/>
              </a:ext>
            </a:extLst>
          </p:cNvPr>
          <p:cNvSpPr>
            <a:spLocks noGrp="1"/>
          </p:cNvSpPr>
          <p:nvPr>
            <p:ph idx="1"/>
          </p:nvPr>
        </p:nvSpPr>
        <p:spPr/>
        <p:txBody>
          <a:bodyPr>
            <a:normAutofit/>
          </a:bodyPr>
          <a:lstStyle/>
          <a:p>
            <a:pPr marL="0" indent="0">
              <a:buNone/>
            </a:pPr>
            <a:r>
              <a:rPr lang="tr-TR" dirty="0"/>
              <a:t>Örgüt kültürü hiç yoktan </a:t>
            </a:r>
            <a:r>
              <a:rPr lang="tr-TR" dirty="0" err="1"/>
              <a:t>varolmaz</a:t>
            </a:r>
            <a:r>
              <a:rPr lang="tr-TR" dirty="0"/>
              <a:t> ve bir kere oluşturuldu mu kolay kolay yok olmaz.</a:t>
            </a:r>
          </a:p>
          <a:p>
            <a:pPr marL="0" indent="0">
              <a:buNone/>
            </a:pPr>
            <a:r>
              <a:rPr lang="tr-TR" dirty="0"/>
              <a:t>Örgüt kültürünün oluşmasında kurucuların önemli bir payı bulunur:</a:t>
            </a:r>
          </a:p>
          <a:p>
            <a:pPr marL="0" indent="0">
              <a:buNone/>
            </a:pPr>
            <a:r>
              <a:rPr lang="tr-TR" dirty="0"/>
              <a:t>Kurucular, sadece kendileriyle aynı hisseden ve düşünen çalışanları işe alırlar ve onları örgütte tutarlar.</a:t>
            </a:r>
          </a:p>
          <a:p>
            <a:pPr marL="0" indent="0">
              <a:buNone/>
            </a:pPr>
            <a:r>
              <a:rPr lang="tr-TR" dirty="0"/>
              <a:t>Kurucular, bu çalışanlara kendi fikirleri doğrultusunda telkinde bulunurlar ve onları o doğrultuda sosyalleştirirler. </a:t>
            </a:r>
          </a:p>
          <a:p>
            <a:pPr marL="0" indent="0">
              <a:buNone/>
            </a:pPr>
            <a:r>
              <a:rPr lang="tr-TR" dirty="0"/>
              <a:t>Kurucuların davranışları, çalışanları onlarla beraber kültürü belirlemeye ve inançlarını, değerlerini, varsayımlarını içselleştirmeye teşvik eder.</a:t>
            </a:r>
          </a:p>
          <a:p>
            <a:pPr marL="0" indent="0">
              <a:buNone/>
            </a:pPr>
            <a:endParaRPr lang="en-CA" dirty="0"/>
          </a:p>
        </p:txBody>
      </p:sp>
    </p:spTree>
    <p:extLst>
      <p:ext uri="{BB962C8B-B14F-4D97-AF65-F5344CB8AC3E}">
        <p14:creationId xmlns:p14="http://schemas.microsoft.com/office/powerpoint/2010/main" val="647171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841D3A-E606-451B-91A3-83774CCA834E}"/>
              </a:ext>
            </a:extLst>
          </p:cNvPr>
          <p:cNvSpPr>
            <a:spLocks noGrp="1"/>
          </p:cNvSpPr>
          <p:nvPr>
            <p:ph type="title"/>
          </p:nvPr>
        </p:nvSpPr>
        <p:spPr/>
        <p:txBody>
          <a:bodyPr/>
          <a:lstStyle/>
          <a:p>
            <a:r>
              <a:rPr lang="tr-TR" dirty="0"/>
              <a:t>Örgüt kültürü nasıl biçimlenir?</a:t>
            </a:r>
          </a:p>
        </p:txBody>
      </p:sp>
      <p:sp>
        <p:nvSpPr>
          <p:cNvPr id="3" name="İçerik Yer Tutucusu 2">
            <a:extLst>
              <a:ext uri="{FF2B5EF4-FFF2-40B4-BE49-F238E27FC236}">
                <a16:creationId xmlns:a16="http://schemas.microsoft.com/office/drawing/2014/main" id="{AA824D3F-3033-4888-ABF5-5D4D294BA91F}"/>
              </a:ext>
            </a:extLst>
          </p:cNvPr>
          <p:cNvSpPr>
            <a:spLocks noGrp="1"/>
          </p:cNvSpPr>
          <p:nvPr>
            <p:ph idx="1"/>
          </p:nvPr>
        </p:nvSpPr>
        <p:spPr/>
        <p:txBody>
          <a:bodyPr>
            <a:normAutofit fontScale="92500" lnSpcReduction="20000"/>
          </a:bodyPr>
          <a:lstStyle/>
          <a:p>
            <a:pPr marL="0" indent="0">
              <a:buNone/>
            </a:pPr>
            <a:r>
              <a:rPr lang="tr-TR" dirty="0"/>
              <a:t>Örgüt kurucularının felsefesi</a:t>
            </a:r>
          </a:p>
          <a:p>
            <a:pPr marL="0" indent="0">
              <a:buNone/>
            </a:pPr>
            <a:endParaRPr lang="tr-TR" dirty="0"/>
          </a:p>
          <a:p>
            <a:pPr marL="0" indent="0">
              <a:buNone/>
            </a:pPr>
            <a:endParaRPr lang="tr-TR" dirty="0"/>
          </a:p>
          <a:p>
            <a:pPr marL="0" indent="0">
              <a:buNone/>
            </a:pPr>
            <a:r>
              <a:rPr lang="tr-TR" dirty="0"/>
              <a:t>Kriter geliştirme</a:t>
            </a:r>
          </a:p>
          <a:p>
            <a:pPr marL="0" indent="0">
              <a:buNone/>
            </a:pPr>
            <a:endParaRPr lang="tr-TR" dirty="0"/>
          </a:p>
          <a:p>
            <a:pPr marL="0" indent="0">
              <a:buNone/>
            </a:pPr>
            <a:endParaRPr lang="tr-TR" dirty="0"/>
          </a:p>
          <a:p>
            <a:pPr marL="0" indent="0">
              <a:buNone/>
            </a:pPr>
            <a:r>
              <a:rPr lang="tr-TR" dirty="0"/>
              <a:t>Üst yönetim ---------- Sosyalleşme</a:t>
            </a:r>
          </a:p>
          <a:p>
            <a:pPr marL="0" indent="0">
              <a:buNone/>
            </a:pPr>
            <a:endParaRPr lang="tr-TR" dirty="0"/>
          </a:p>
          <a:p>
            <a:pPr marL="0" indent="0">
              <a:buNone/>
            </a:pPr>
            <a:endParaRPr lang="tr-TR" dirty="0"/>
          </a:p>
          <a:p>
            <a:pPr marL="0" indent="0">
              <a:buNone/>
            </a:pPr>
            <a:r>
              <a:rPr lang="tr-TR" dirty="0"/>
              <a:t>Örgüt kültürü</a:t>
            </a:r>
          </a:p>
        </p:txBody>
      </p:sp>
      <p:sp>
        <p:nvSpPr>
          <p:cNvPr id="9" name="Ok: Aşağı 8">
            <a:extLst>
              <a:ext uri="{FF2B5EF4-FFF2-40B4-BE49-F238E27FC236}">
                <a16:creationId xmlns:a16="http://schemas.microsoft.com/office/drawing/2014/main" id="{62B263E2-25B7-4C85-9CD9-1D819529AE2B}"/>
              </a:ext>
            </a:extLst>
          </p:cNvPr>
          <p:cNvSpPr/>
          <p:nvPr/>
        </p:nvSpPr>
        <p:spPr>
          <a:xfrm>
            <a:off x="2464904" y="2226365"/>
            <a:ext cx="45719" cy="6228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Ok: Aşağı 9">
            <a:extLst>
              <a:ext uri="{FF2B5EF4-FFF2-40B4-BE49-F238E27FC236}">
                <a16:creationId xmlns:a16="http://schemas.microsoft.com/office/drawing/2014/main" id="{DF22D08B-B0D2-4145-951A-AFBCF37CBA48}"/>
              </a:ext>
            </a:extLst>
          </p:cNvPr>
          <p:cNvSpPr/>
          <p:nvPr/>
        </p:nvSpPr>
        <p:spPr>
          <a:xfrm>
            <a:off x="2406922" y="3256343"/>
            <a:ext cx="80841" cy="7449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k: Aşağı 10">
            <a:extLst>
              <a:ext uri="{FF2B5EF4-FFF2-40B4-BE49-F238E27FC236}">
                <a16:creationId xmlns:a16="http://schemas.microsoft.com/office/drawing/2014/main" id="{9812B507-C214-4C81-98D8-DA18B4499B9A}"/>
              </a:ext>
            </a:extLst>
          </p:cNvPr>
          <p:cNvSpPr/>
          <p:nvPr/>
        </p:nvSpPr>
        <p:spPr>
          <a:xfrm>
            <a:off x="2384062" y="4777702"/>
            <a:ext cx="45719" cy="6228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61424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4C7C23-0428-4CC4-9E3A-9F3F74F83FE1}"/>
              </a:ext>
            </a:extLst>
          </p:cNvPr>
          <p:cNvSpPr>
            <a:spLocks noGrp="1"/>
          </p:cNvSpPr>
          <p:nvPr>
            <p:ph type="title"/>
          </p:nvPr>
        </p:nvSpPr>
        <p:spPr/>
        <p:txBody>
          <a:bodyPr/>
          <a:lstStyle/>
          <a:p>
            <a:r>
              <a:rPr lang="tr-TR" dirty="0"/>
              <a:t>Örgüt Kültürünü devam ettirme</a:t>
            </a:r>
          </a:p>
        </p:txBody>
      </p:sp>
      <p:sp>
        <p:nvSpPr>
          <p:cNvPr id="3" name="İçerik Yer Tutucusu 2">
            <a:extLst>
              <a:ext uri="{FF2B5EF4-FFF2-40B4-BE49-F238E27FC236}">
                <a16:creationId xmlns:a16="http://schemas.microsoft.com/office/drawing/2014/main" id="{4679AD58-C3E9-4BFC-8A5F-F8DF4C8D0820}"/>
              </a:ext>
            </a:extLst>
          </p:cNvPr>
          <p:cNvSpPr>
            <a:spLocks noGrp="1"/>
          </p:cNvSpPr>
          <p:nvPr>
            <p:ph idx="1"/>
          </p:nvPr>
        </p:nvSpPr>
        <p:spPr/>
        <p:txBody>
          <a:bodyPr/>
          <a:lstStyle/>
          <a:p>
            <a:pPr marL="0" indent="0">
              <a:buNone/>
            </a:pPr>
            <a:r>
              <a:rPr lang="tr-TR" dirty="0"/>
              <a:t>Seçimler</a:t>
            </a:r>
          </a:p>
          <a:p>
            <a:pPr marL="0" indent="0">
              <a:buNone/>
            </a:pPr>
            <a:r>
              <a:rPr lang="tr-TR" dirty="0"/>
              <a:t>Üst düzey yöneticiler</a:t>
            </a:r>
          </a:p>
          <a:p>
            <a:pPr marL="0" indent="0">
              <a:buNone/>
            </a:pPr>
            <a:r>
              <a:rPr lang="tr-TR" dirty="0"/>
              <a:t>Sosyalleşme</a:t>
            </a:r>
          </a:p>
        </p:txBody>
      </p:sp>
    </p:spTree>
    <p:extLst>
      <p:ext uri="{BB962C8B-B14F-4D97-AF65-F5344CB8AC3E}">
        <p14:creationId xmlns:p14="http://schemas.microsoft.com/office/powerpoint/2010/main" val="3797371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DEA3F4-6E39-4C37-9040-F6172DB2231F}"/>
              </a:ext>
            </a:extLst>
          </p:cNvPr>
          <p:cNvSpPr>
            <a:spLocks noGrp="1"/>
          </p:cNvSpPr>
          <p:nvPr>
            <p:ph type="title"/>
          </p:nvPr>
        </p:nvSpPr>
        <p:spPr/>
        <p:txBody>
          <a:bodyPr/>
          <a:lstStyle/>
          <a:p>
            <a:r>
              <a:rPr lang="tr-TR" dirty="0"/>
              <a:t>Örgüt Kültürünü Devam Ettirme</a:t>
            </a:r>
            <a:endParaRPr lang="en-CA" dirty="0"/>
          </a:p>
        </p:txBody>
      </p:sp>
      <p:sp>
        <p:nvSpPr>
          <p:cNvPr id="3" name="İçerik Yer Tutucusu 2">
            <a:extLst>
              <a:ext uri="{FF2B5EF4-FFF2-40B4-BE49-F238E27FC236}">
                <a16:creationId xmlns:a16="http://schemas.microsoft.com/office/drawing/2014/main" id="{82287C82-7CE4-4BC8-B434-3649533ACBD5}"/>
              </a:ext>
            </a:extLst>
          </p:cNvPr>
          <p:cNvSpPr>
            <a:spLocks noGrp="1"/>
          </p:cNvSpPr>
          <p:nvPr>
            <p:ph idx="1"/>
          </p:nvPr>
        </p:nvSpPr>
        <p:spPr/>
        <p:txBody>
          <a:bodyPr/>
          <a:lstStyle/>
          <a:p>
            <a:pPr marL="0" indent="0">
              <a:buNone/>
            </a:pPr>
            <a:r>
              <a:rPr lang="tr-TR" dirty="0"/>
              <a:t>Bir kültürü devam ettiren örgüt içi uygulamalardır. Bu kültür, çalışanlarına benzer şekilde bir deneyim kazandırabilirse devam eder. Bunun içinde, çalışanların seçilmesi, performans değerlendirme kriterleri, eğitim ve araştırma faaliyetleri, tanıtım prosedürleri, söz konusu kültürle uyumlu olmalıdır. Kültüre uyumlu davrananları ödüllendiren, kültürle uyumlu olmayanları sistemin dışına atan bir süreçle desteklenir. </a:t>
            </a:r>
          </a:p>
          <a:p>
            <a:pPr marL="0" indent="0">
              <a:buNone/>
            </a:pPr>
            <a:endParaRPr lang="en-CA" dirty="0"/>
          </a:p>
        </p:txBody>
      </p:sp>
    </p:spTree>
    <p:extLst>
      <p:ext uri="{BB962C8B-B14F-4D97-AF65-F5344CB8AC3E}">
        <p14:creationId xmlns:p14="http://schemas.microsoft.com/office/powerpoint/2010/main" val="2231573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4D9119-A8B5-431F-8D14-2899C30B0079}"/>
              </a:ext>
            </a:extLst>
          </p:cNvPr>
          <p:cNvSpPr>
            <a:spLocks noGrp="1"/>
          </p:cNvSpPr>
          <p:nvPr>
            <p:ph type="title"/>
          </p:nvPr>
        </p:nvSpPr>
        <p:spPr/>
        <p:txBody>
          <a:bodyPr/>
          <a:lstStyle/>
          <a:p>
            <a:r>
              <a:rPr lang="tr-TR" dirty="0"/>
              <a:t>Örgüt Kültürü nasıl Öğrenilir?</a:t>
            </a:r>
            <a:endParaRPr lang="en-CA" dirty="0"/>
          </a:p>
        </p:txBody>
      </p:sp>
      <p:sp>
        <p:nvSpPr>
          <p:cNvPr id="3" name="İçerik Yer Tutucusu 2">
            <a:extLst>
              <a:ext uri="{FF2B5EF4-FFF2-40B4-BE49-F238E27FC236}">
                <a16:creationId xmlns:a16="http://schemas.microsoft.com/office/drawing/2014/main" id="{C2B86075-A544-410C-9624-F64F52AB91BE}"/>
              </a:ext>
            </a:extLst>
          </p:cNvPr>
          <p:cNvSpPr>
            <a:spLocks noGrp="1"/>
          </p:cNvSpPr>
          <p:nvPr>
            <p:ph idx="1"/>
          </p:nvPr>
        </p:nvSpPr>
        <p:spPr>
          <a:xfrm>
            <a:off x="838200" y="1878633"/>
            <a:ext cx="10515600" cy="4351338"/>
          </a:xfrm>
        </p:spPr>
        <p:txBody>
          <a:bodyPr/>
          <a:lstStyle/>
          <a:p>
            <a:pPr marL="0" indent="0">
              <a:buNone/>
            </a:pPr>
            <a:r>
              <a:rPr lang="tr-TR" dirty="0"/>
              <a:t>Kültür, çalışanlara çeşitli şekillerde öğretilebilir. En yaygın yöntemler: hikayeler, alışkanlıklar, fiziki semboller ve dildir.</a:t>
            </a:r>
            <a:endParaRPr lang="en-CA" dirty="0"/>
          </a:p>
        </p:txBody>
      </p:sp>
    </p:spTree>
    <p:extLst>
      <p:ext uri="{BB962C8B-B14F-4D97-AF65-F5344CB8AC3E}">
        <p14:creationId xmlns:p14="http://schemas.microsoft.com/office/powerpoint/2010/main" val="3518437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3FE9C1-10C5-4BC0-862C-649AFEDBFDE3}"/>
              </a:ext>
            </a:extLst>
          </p:cNvPr>
          <p:cNvSpPr>
            <a:spLocks noGrp="1"/>
          </p:cNvSpPr>
          <p:nvPr>
            <p:ph type="title"/>
          </p:nvPr>
        </p:nvSpPr>
        <p:spPr/>
        <p:txBody>
          <a:bodyPr/>
          <a:lstStyle/>
          <a:p>
            <a:r>
              <a:rPr lang="tr-TR" dirty="0"/>
              <a:t>ÖRGÜT DÜZEYLERİ</a:t>
            </a:r>
          </a:p>
        </p:txBody>
      </p:sp>
      <p:graphicFrame>
        <p:nvGraphicFramePr>
          <p:cNvPr id="4" name="İçerik Yer Tutucusu 3">
            <a:extLst>
              <a:ext uri="{FF2B5EF4-FFF2-40B4-BE49-F238E27FC236}">
                <a16:creationId xmlns:a16="http://schemas.microsoft.com/office/drawing/2014/main" id="{42C77AF4-260F-48EF-9CEA-C96995F1845C}"/>
              </a:ext>
            </a:extLst>
          </p:cNvPr>
          <p:cNvGraphicFramePr>
            <a:graphicFrameLocks noGrp="1"/>
          </p:cNvGraphicFramePr>
          <p:nvPr>
            <p:ph idx="1"/>
            <p:extLst>
              <p:ext uri="{D42A27DB-BD31-4B8C-83A1-F6EECF244321}">
                <p14:modId xmlns:p14="http://schemas.microsoft.com/office/powerpoint/2010/main" val="337005922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1889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D93F47-92BD-4D46-AFB2-23B5937A4DEC}"/>
              </a:ext>
            </a:extLst>
          </p:cNvPr>
          <p:cNvSpPr>
            <a:spLocks noGrp="1"/>
          </p:cNvSpPr>
          <p:nvPr>
            <p:ph type="title"/>
          </p:nvPr>
        </p:nvSpPr>
        <p:spPr/>
        <p:txBody>
          <a:bodyPr/>
          <a:lstStyle/>
          <a:p>
            <a:r>
              <a:rPr lang="tr-TR" dirty="0"/>
              <a:t>Ev ÖDEVİ: Örgütsel Kültürlerin Çatışması</a:t>
            </a:r>
          </a:p>
        </p:txBody>
      </p:sp>
      <p:sp>
        <p:nvSpPr>
          <p:cNvPr id="3" name="İçerik Yer Tutucusu 2">
            <a:extLst>
              <a:ext uri="{FF2B5EF4-FFF2-40B4-BE49-F238E27FC236}">
                <a16:creationId xmlns:a16="http://schemas.microsoft.com/office/drawing/2014/main" id="{7B963FC3-996C-45E6-96CD-B32FDFE28A5F}"/>
              </a:ext>
            </a:extLst>
          </p:cNvPr>
          <p:cNvSpPr>
            <a:spLocks noGrp="1"/>
          </p:cNvSpPr>
          <p:nvPr>
            <p:ph idx="1"/>
          </p:nvPr>
        </p:nvSpPr>
        <p:spPr/>
        <p:txBody>
          <a:bodyPr/>
          <a:lstStyle/>
          <a:p>
            <a:pPr marL="0" indent="0">
              <a:buNone/>
            </a:pPr>
            <a:r>
              <a:rPr lang="tr-TR" dirty="0"/>
              <a:t>Çalışma: Örgütsel kültürün özelliklerini dikkate alarak iki farklı örgüt kültürü geliştirin. </a:t>
            </a:r>
          </a:p>
          <a:p>
            <a:pPr marL="0" indent="0">
              <a:buNone/>
            </a:pPr>
            <a:r>
              <a:rPr lang="tr-TR" dirty="0"/>
              <a:t>Örneğin</a:t>
            </a:r>
          </a:p>
          <a:p>
            <a:pPr marL="0" indent="0">
              <a:buNone/>
            </a:pPr>
            <a:r>
              <a:rPr lang="tr-TR" dirty="0"/>
              <a:t>					A Örgütü		B Örgütü</a:t>
            </a:r>
          </a:p>
          <a:p>
            <a:pPr marL="0" indent="0">
              <a:buNone/>
            </a:pPr>
            <a:r>
              <a:rPr lang="tr-TR" dirty="0"/>
              <a:t>Detaylara dikkat etme		Çok titiz		Rahat</a:t>
            </a:r>
          </a:p>
          <a:p>
            <a:pPr marL="0" indent="0">
              <a:buNone/>
            </a:pPr>
            <a:endParaRPr lang="tr-TR" dirty="0"/>
          </a:p>
        </p:txBody>
      </p:sp>
    </p:spTree>
    <p:extLst>
      <p:ext uri="{BB962C8B-B14F-4D97-AF65-F5344CB8AC3E}">
        <p14:creationId xmlns:p14="http://schemas.microsoft.com/office/powerpoint/2010/main" val="4248275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BBA1B8-260A-48C2-AA28-933D2171EE89}"/>
              </a:ext>
            </a:extLst>
          </p:cNvPr>
          <p:cNvSpPr>
            <a:spLocks noGrp="1"/>
          </p:cNvSpPr>
          <p:nvPr>
            <p:ph type="title"/>
          </p:nvPr>
        </p:nvSpPr>
        <p:spPr/>
        <p:txBody>
          <a:bodyPr/>
          <a:lstStyle/>
          <a:p>
            <a:endParaRPr lang="en-CA" dirty="0"/>
          </a:p>
        </p:txBody>
      </p:sp>
      <p:sp>
        <p:nvSpPr>
          <p:cNvPr id="3" name="İçerik Yer Tutucusu 2">
            <a:extLst>
              <a:ext uri="{FF2B5EF4-FFF2-40B4-BE49-F238E27FC236}">
                <a16:creationId xmlns:a16="http://schemas.microsoft.com/office/drawing/2014/main" id="{A2FF54DC-1758-4382-8D72-4A1AB69D2E07}"/>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345721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5CBE23-68A5-4A07-96F1-F7865C81B1EE}"/>
              </a:ext>
            </a:extLst>
          </p:cNvPr>
          <p:cNvSpPr>
            <a:spLocks noGrp="1"/>
          </p:cNvSpPr>
          <p:nvPr>
            <p:ph type="title"/>
          </p:nvPr>
        </p:nvSpPr>
        <p:spPr/>
        <p:txBody>
          <a:bodyPr/>
          <a:lstStyle/>
          <a:p>
            <a:r>
              <a:rPr lang="tr-TR"/>
              <a:t>ÖRGÜT KÜLTÜRÜ</a:t>
            </a:r>
            <a:endParaRPr lang="tr-TR" dirty="0"/>
          </a:p>
        </p:txBody>
      </p:sp>
      <p:sp>
        <p:nvSpPr>
          <p:cNvPr id="3" name="İçerik Yer Tutucusu 2">
            <a:extLst>
              <a:ext uri="{FF2B5EF4-FFF2-40B4-BE49-F238E27FC236}">
                <a16:creationId xmlns:a16="http://schemas.microsoft.com/office/drawing/2014/main" id="{07CD7FE0-1A59-4CBE-9187-659D6B96C175}"/>
              </a:ext>
            </a:extLst>
          </p:cNvPr>
          <p:cNvSpPr>
            <a:spLocks noGrp="1"/>
          </p:cNvSpPr>
          <p:nvPr>
            <p:ph idx="1"/>
          </p:nvPr>
        </p:nvSpPr>
        <p:spPr/>
        <p:txBody>
          <a:bodyPr/>
          <a:lstStyle/>
          <a:p>
            <a:r>
              <a:rPr lang="tr-TR" dirty="0"/>
              <a:t>Bu derste örgüt kültürü ve örgütlerde kültürlerin nasıl geliştirileceği incelenecektir. Ayrıca örgüt kültürünü sağlamlaştıran unsurlar ve bu kültürün bireysel ve örgütsel performans üzerindeki etkisi ele alınacaktır.</a:t>
            </a:r>
          </a:p>
          <a:p>
            <a:endParaRPr lang="tr-TR" dirty="0"/>
          </a:p>
        </p:txBody>
      </p:sp>
    </p:spTree>
    <p:extLst>
      <p:ext uri="{BB962C8B-B14F-4D97-AF65-F5344CB8AC3E}">
        <p14:creationId xmlns:p14="http://schemas.microsoft.com/office/powerpoint/2010/main" val="3712166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A213E4-96E6-4C37-925D-19DA0C9F2584}"/>
              </a:ext>
            </a:extLst>
          </p:cNvPr>
          <p:cNvSpPr>
            <a:spLocks noGrp="1"/>
          </p:cNvSpPr>
          <p:nvPr>
            <p:ph type="title"/>
          </p:nvPr>
        </p:nvSpPr>
        <p:spPr/>
        <p:txBody>
          <a:bodyPr/>
          <a:lstStyle/>
          <a:p>
            <a:r>
              <a:rPr lang="tr-TR" dirty="0"/>
              <a:t>ÖRGÜT KÜLTÜRÜ</a:t>
            </a:r>
          </a:p>
        </p:txBody>
      </p:sp>
      <p:sp>
        <p:nvSpPr>
          <p:cNvPr id="3" name="İçerik Yer Tutucusu 2">
            <a:extLst>
              <a:ext uri="{FF2B5EF4-FFF2-40B4-BE49-F238E27FC236}">
                <a16:creationId xmlns:a16="http://schemas.microsoft.com/office/drawing/2014/main" id="{5C07AB62-0142-48BF-A7EB-5461ED163A20}"/>
              </a:ext>
            </a:extLst>
          </p:cNvPr>
          <p:cNvSpPr>
            <a:spLocks noGrp="1"/>
          </p:cNvSpPr>
          <p:nvPr>
            <p:ph idx="1"/>
          </p:nvPr>
        </p:nvSpPr>
        <p:spPr/>
        <p:txBody>
          <a:bodyPr/>
          <a:lstStyle/>
          <a:p>
            <a:pPr marL="0" indent="0">
              <a:buNone/>
            </a:pPr>
            <a:r>
              <a:rPr lang="tr-TR" dirty="0"/>
              <a:t>Örgüt Kültürü Hakkında Sorular</a:t>
            </a:r>
          </a:p>
          <a:p>
            <a:pPr marL="0" indent="0">
              <a:buNone/>
            </a:pPr>
            <a:r>
              <a:rPr lang="tr-TR" dirty="0"/>
              <a:t>Örgüt kültürü nedir?</a:t>
            </a:r>
          </a:p>
          <a:p>
            <a:pPr marL="0" indent="0">
              <a:buNone/>
            </a:pPr>
            <a:r>
              <a:rPr lang="tr-TR" dirty="0"/>
              <a:t>Örgüt kültürünün işe yaradığı ve işe yaramadığı durumlar nelerdir?</a:t>
            </a:r>
          </a:p>
          <a:p>
            <a:pPr marL="0" indent="0">
              <a:buNone/>
            </a:pPr>
            <a:r>
              <a:rPr lang="tr-TR" dirty="0"/>
              <a:t>Çalışanlar, örgüt kültürünü nasıl öğrenir?</a:t>
            </a:r>
          </a:p>
        </p:txBody>
      </p:sp>
    </p:spTree>
    <p:extLst>
      <p:ext uri="{BB962C8B-B14F-4D97-AF65-F5344CB8AC3E}">
        <p14:creationId xmlns:p14="http://schemas.microsoft.com/office/powerpoint/2010/main" val="1388996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D92143-8D86-43E1-B44A-4EA03D54CAB7}"/>
              </a:ext>
            </a:extLst>
          </p:cNvPr>
          <p:cNvSpPr>
            <a:spLocks noGrp="1"/>
          </p:cNvSpPr>
          <p:nvPr>
            <p:ph type="title"/>
          </p:nvPr>
        </p:nvSpPr>
        <p:spPr/>
        <p:txBody>
          <a:bodyPr/>
          <a:lstStyle/>
          <a:p>
            <a:r>
              <a:rPr lang="tr-TR" dirty="0"/>
              <a:t>ÖRGÜT KÜLTÜRÜ</a:t>
            </a:r>
          </a:p>
        </p:txBody>
      </p:sp>
      <p:sp>
        <p:nvSpPr>
          <p:cNvPr id="3" name="İçerik Yer Tutucusu 2">
            <a:extLst>
              <a:ext uri="{FF2B5EF4-FFF2-40B4-BE49-F238E27FC236}">
                <a16:creationId xmlns:a16="http://schemas.microsoft.com/office/drawing/2014/main" id="{8A8F4DC2-0059-4EA0-B55C-B0DBF4462DF4}"/>
              </a:ext>
            </a:extLst>
          </p:cNvPr>
          <p:cNvSpPr>
            <a:spLocks noGrp="1"/>
          </p:cNvSpPr>
          <p:nvPr>
            <p:ph idx="1"/>
          </p:nvPr>
        </p:nvSpPr>
        <p:spPr/>
        <p:txBody>
          <a:bodyPr/>
          <a:lstStyle/>
          <a:p>
            <a:pPr marL="0" indent="0">
              <a:buNone/>
            </a:pPr>
            <a:r>
              <a:rPr lang="tr-TR" dirty="0"/>
              <a:t>Tanım: Bir örgüt içerisinde birlikte düşünme ve hareket etmek için uygun olduğu düşünülen ortaklaşmış inanç, değer, beklenti kalıbıdır.</a:t>
            </a:r>
          </a:p>
          <a:p>
            <a:pPr marL="0" indent="0">
              <a:buNone/>
            </a:pPr>
            <a:endParaRPr lang="tr-TR" dirty="0"/>
          </a:p>
          <a:p>
            <a:pPr marL="0" indent="0">
              <a:buNone/>
            </a:pPr>
            <a:endParaRPr lang="tr-TR" dirty="0"/>
          </a:p>
          <a:p>
            <a:pPr lvl="0" algn="just"/>
            <a:r>
              <a:rPr lang="tr-TR" dirty="0">
                <a:solidFill>
                  <a:srgbClr val="FF0000"/>
                </a:solidFill>
              </a:rPr>
              <a:t>Bir örgütü diğer örgütlerden ayıran, örgüt üyeleri tarafından paylaşılan bir anlam (değer) sistemini ifade eder. (Bölüm 16, s. 520).</a:t>
            </a:r>
          </a:p>
          <a:p>
            <a:pPr marL="0" lvl="0" indent="0" algn="just">
              <a:buNone/>
            </a:pPr>
            <a:r>
              <a:rPr lang="tr-TR" dirty="0">
                <a:solidFill>
                  <a:srgbClr val="FF0000"/>
                </a:solidFill>
              </a:rPr>
              <a:t>Bir örgüt kültürünün özünü oluşturan 7 temel nitelik söz konusudur:</a:t>
            </a:r>
          </a:p>
          <a:p>
            <a:pPr marL="0" lvl="0" indent="0" algn="just">
              <a:buNone/>
            </a:pPr>
            <a:endParaRPr lang="tr-TR" dirty="0">
              <a:solidFill>
                <a:srgbClr val="FF0000"/>
              </a:solidFill>
            </a:endParaRPr>
          </a:p>
        </p:txBody>
      </p:sp>
    </p:spTree>
    <p:extLst>
      <p:ext uri="{BB962C8B-B14F-4D97-AF65-F5344CB8AC3E}">
        <p14:creationId xmlns:p14="http://schemas.microsoft.com/office/powerpoint/2010/main" val="3960867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0A99BE-674D-485E-9674-A016B8FCC22A}"/>
              </a:ext>
            </a:extLst>
          </p:cNvPr>
          <p:cNvSpPr>
            <a:spLocks noGrp="1"/>
          </p:cNvSpPr>
          <p:nvPr>
            <p:ph type="title"/>
          </p:nvPr>
        </p:nvSpPr>
        <p:spPr/>
        <p:txBody>
          <a:bodyPr/>
          <a:lstStyle/>
          <a:p>
            <a:r>
              <a:rPr lang="tr-TR" dirty="0"/>
              <a:t>Örgütün 7 Temel Niteliği</a:t>
            </a:r>
            <a:endParaRPr lang="en-CA" dirty="0"/>
          </a:p>
        </p:txBody>
      </p:sp>
      <p:sp>
        <p:nvSpPr>
          <p:cNvPr id="3" name="İçerik Yer Tutucusu 2">
            <a:extLst>
              <a:ext uri="{FF2B5EF4-FFF2-40B4-BE49-F238E27FC236}">
                <a16:creationId xmlns:a16="http://schemas.microsoft.com/office/drawing/2014/main" id="{63FF9EDC-4291-4864-970B-850B8AE59422}"/>
              </a:ext>
            </a:extLst>
          </p:cNvPr>
          <p:cNvSpPr>
            <a:spLocks noGrp="1"/>
          </p:cNvSpPr>
          <p:nvPr>
            <p:ph idx="1"/>
          </p:nvPr>
        </p:nvSpPr>
        <p:spPr/>
        <p:txBody>
          <a:bodyPr/>
          <a:lstStyle/>
          <a:p>
            <a:pPr marL="0" indent="0">
              <a:buNone/>
            </a:pPr>
            <a:r>
              <a:rPr lang="tr-TR" dirty="0"/>
              <a:t>Yenilik ve Risk Alma</a:t>
            </a:r>
          </a:p>
          <a:p>
            <a:pPr marL="0" indent="0">
              <a:buNone/>
            </a:pPr>
            <a:r>
              <a:rPr lang="tr-TR" dirty="0"/>
              <a:t>Ayrıntıya Dikkat Etme</a:t>
            </a:r>
          </a:p>
          <a:p>
            <a:pPr marL="0" indent="0">
              <a:buNone/>
            </a:pPr>
            <a:r>
              <a:rPr lang="tr-TR" dirty="0"/>
              <a:t>Sonuca Odaklılık</a:t>
            </a:r>
          </a:p>
          <a:p>
            <a:pPr marL="0" indent="0">
              <a:buNone/>
            </a:pPr>
            <a:r>
              <a:rPr lang="tr-TR" dirty="0"/>
              <a:t>İnsana Odaklılık</a:t>
            </a:r>
          </a:p>
          <a:p>
            <a:pPr marL="0" indent="0">
              <a:buNone/>
            </a:pPr>
            <a:r>
              <a:rPr lang="tr-TR" dirty="0"/>
              <a:t>Takım Odaklılık</a:t>
            </a:r>
          </a:p>
          <a:p>
            <a:pPr marL="0" indent="0">
              <a:buNone/>
            </a:pPr>
            <a:r>
              <a:rPr lang="tr-TR" dirty="0"/>
              <a:t>Saldırganlık</a:t>
            </a:r>
          </a:p>
          <a:p>
            <a:pPr marL="0" indent="0">
              <a:buNone/>
            </a:pPr>
            <a:r>
              <a:rPr lang="tr-TR" dirty="0"/>
              <a:t>İstikrar</a:t>
            </a:r>
            <a:endParaRPr lang="en-CA" dirty="0"/>
          </a:p>
        </p:txBody>
      </p:sp>
    </p:spTree>
    <p:extLst>
      <p:ext uri="{BB962C8B-B14F-4D97-AF65-F5344CB8AC3E}">
        <p14:creationId xmlns:p14="http://schemas.microsoft.com/office/powerpoint/2010/main" val="410121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2B0743-2AD3-4798-BBB8-1616D8B185AD}"/>
              </a:ext>
            </a:extLst>
          </p:cNvPr>
          <p:cNvSpPr>
            <a:spLocks noGrp="1"/>
          </p:cNvSpPr>
          <p:nvPr>
            <p:ph type="title"/>
          </p:nvPr>
        </p:nvSpPr>
        <p:spPr/>
        <p:txBody>
          <a:bodyPr/>
          <a:lstStyle/>
          <a:p>
            <a:r>
              <a:rPr lang="tr-TR" dirty="0"/>
              <a:t>Örgüt Kültürü, çalışanların örgütlerini nasıl gördükleriyle ilgilenir.</a:t>
            </a:r>
            <a:endParaRPr lang="en-CA" dirty="0"/>
          </a:p>
        </p:txBody>
      </p:sp>
      <p:sp>
        <p:nvSpPr>
          <p:cNvPr id="3" name="İçerik Yer Tutucusu 2">
            <a:extLst>
              <a:ext uri="{FF2B5EF4-FFF2-40B4-BE49-F238E27FC236}">
                <a16:creationId xmlns:a16="http://schemas.microsoft.com/office/drawing/2014/main" id="{341BDA30-8C56-4F1B-8AF9-D7EB1254C746}"/>
              </a:ext>
            </a:extLst>
          </p:cNvPr>
          <p:cNvSpPr>
            <a:spLocks noGrp="1"/>
          </p:cNvSpPr>
          <p:nvPr>
            <p:ph idx="1"/>
          </p:nvPr>
        </p:nvSpPr>
        <p:spPr/>
        <p:txBody>
          <a:bodyPr/>
          <a:lstStyle/>
          <a:p>
            <a:pPr marL="0" indent="0">
              <a:buNone/>
            </a:pPr>
            <a:r>
              <a:rPr lang="tr-TR" dirty="0"/>
              <a:t>Örgüt kültürü, çalışanların örgüt kültürünün niteliklerini sevip sevmediklerinden çok bu nitelikleri nasıl algıladıkları ile ilgilenir. Bir başka ifadeyle, çalışanlar, örgütlerini nasıl görürler?</a:t>
            </a:r>
          </a:p>
          <a:p>
            <a:pPr marL="0" indent="0">
              <a:buNone/>
            </a:pPr>
            <a:r>
              <a:rPr lang="tr-TR" dirty="0"/>
              <a:t>Örgüt, takım çalışmasını desteklemekte midir?</a:t>
            </a:r>
          </a:p>
          <a:p>
            <a:pPr marL="0" indent="0">
              <a:buNone/>
            </a:pPr>
            <a:r>
              <a:rPr lang="tr-TR" dirty="0"/>
              <a:t>Yeniliği ödüllendirmekte midir?</a:t>
            </a:r>
          </a:p>
          <a:p>
            <a:pPr marL="0" indent="0">
              <a:buNone/>
            </a:pPr>
            <a:r>
              <a:rPr lang="tr-TR" dirty="0"/>
              <a:t>Girişimciliği engellemekte midir?</a:t>
            </a:r>
          </a:p>
          <a:p>
            <a:pPr marL="0" indent="0">
              <a:buNone/>
            </a:pPr>
            <a:r>
              <a:rPr lang="tr-TR" dirty="0"/>
              <a:t>Çalışanların, örgütlerine dair ortak algıları, örgüt kültürüdür.</a:t>
            </a:r>
          </a:p>
          <a:p>
            <a:pPr marL="0" indent="0">
              <a:buNone/>
            </a:pPr>
            <a:endParaRPr lang="tr-TR" dirty="0"/>
          </a:p>
        </p:txBody>
      </p:sp>
    </p:spTree>
    <p:extLst>
      <p:ext uri="{BB962C8B-B14F-4D97-AF65-F5344CB8AC3E}">
        <p14:creationId xmlns:p14="http://schemas.microsoft.com/office/powerpoint/2010/main" val="3591480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53645A-EF18-4FE1-8173-8FDCDA53CDFB}"/>
              </a:ext>
            </a:extLst>
          </p:cNvPr>
          <p:cNvSpPr>
            <a:spLocks noGrp="1"/>
          </p:cNvSpPr>
          <p:nvPr>
            <p:ph type="title"/>
          </p:nvPr>
        </p:nvSpPr>
        <p:spPr/>
        <p:txBody>
          <a:bodyPr/>
          <a:lstStyle/>
          <a:p>
            <a:r>
              <a:rPr lang="tr-TR" dirty="0"/>
              <a:t>Örgüt kültürü eş biçimli midir?</a:t>
            </a:r>
            <a:endParaRPr lang="en-CA" dirty="0"/>
          </a:p>
        </p:txBody>
      </p:sp>
      <p:sp>
        <p:nvSpPr>
          <p:cNvPr id="3" name="İçerik Yer Tutucusu 2">
            <a:extLst>
              <a:ext uri="{FF2B5EF4-FFF2-40B4-BE49-F238E27FC236}">
                <a16:creationId xmlns:a16="http://schemas.microsoft.com/office/drawing/2014/main" id="{7E11337E-9A26-4924-B545-47E4A1F30A74}"/>
              </a:ext>
            </a:extLst>
          </p:cNvPr>
          <p:cNvSpPr>
            <a:spLocks noGrp="1"/>
          </p:cNvSpPr>
          <p:nvPr>
            <p:ph idx="1"/>
          </p:nvPr>
        </p:nvSpPr>
        <p:spPr/>
        <p:txBody>
          <a:bodyPr/>
          <a:lstStyle/>
          <a:p>
            <a:pPr marL="0" indent="0">
              <a:buNone/>
            </a:pPr>
            <a:r>
              <a:rPr lang="tr-TR" dirty="0"/>
              <a:t>Örgüt kültürü, örgüt üyelerinin ortak </a:t>
            </a:r>
            <a:r>
              <a:rPr lang="tr-TR" dirty="0" err="1"/>
              <a:t>lagılarını</a:t>
            </a:r>
            <a:r>
              <a:rPr lang="tr-TR" dirty="0"/>
              <a:t> oluşturur. Bununla birlikte, örgütlerde </a:t>
            </a:r>
            <a:r>
              <a:rPr lang="tr-TR" dirty="0" err="1"/>
              <a:t>altkültürler</a:t>
            </a:r>
            <a:r>
              <a:rPr lang="tr-TR" dirty="0"/>
              <a:t> de olabilir. </a:t>
            </a:r>
          </a:p>
          <a:p>
            <a:pPr marL="0" indent="0">
              <a:buNone/>
            </a:pPr>
            <a:r>
              <a:rPr lang="tr-TR" dirty="0"/>
              <a:t>Büyük örgütlerde baskın bir kültürün </a:t>
            </a:r>
            <a:r>
              <a:rPr lang="tr-TR" dirty="0" err="1"/>
              <a:t>yanısıra</a:t>
            </a:r>
            <a:r>
              <a:rPr lang="tr-TR" dirty="0"/>
              <a:t> birden çok alt kültür de olabilir.</a:t>
            </a:r>
          </a:p>
          <a:p>
            <a:pPr marL="0" indent="0">
              <a:buNone/>
            </a:pPr>
            <a:r>
              <a:rPr lang="tr-TR" dirty="0">
                <a:solidFill>
                  <a:srgbClr val="FF0000"/>
                </a:solidFill>
              </a:rPr>
              <a:t>Baskın kültür: Örgüt üyelerinin çoğunluğu tarafından paylaşılan </a:t>
            </a:r>
            <a:r>
              <a:rPr lang="tr-TR" dirty="0" err="1">
                <a:solidFill>
                  <a:srgbClr val="FF0000"/>
                </a:solidFill>
              </a:rPr>
              <a:t>özdeğerleri</a:t>
            </a:r>
            <a:r>
              <a:rPr lang="tr-TR" dirty="0">
                <a:solidFill>
                  <a:srgbClr val="FF0000"/>
                </a:solidFill>
              </a:rPr>
              <a:t> ifade eder.</a:t>
            </a:r>
          </a:p>
          <a:p>
            <a:pPr marL="0" indent="0">
              <a:buNone/>
            </a:pPr>
            <a:r>
              <a:rPr lang="tr-TR" dirty="0" err="1">
                <a:solidFill>
                  <a:srgbClr val="00B050"/>
                </a:solidFill>
              </a:rPr>
              <a:t>Altkültür</a:t>
            </a:r>
            <a:r>
              <a:rPr lang="tr-TR" dirty="0">
                <a:solidFill>
                  <a:srgbClr val="00B050"/>
                </a:solidFill>
              </a:rPr>
              <a:t>: Bir örgütte bölüm isimleri ya da coğrafi isimler gibi </a:t>
            </a:r>
            <a:r>
              <a:rPr lang="tr-TR" dirty="0" err="1">
                <a:solidFill>
                  <a:srgbClr val="00B050"/>
                </a:solidFill>
              </a:rPr>
              <a:t>ayırtedici</a:t>
            </a:r>
            <a:r>
              <a:rPr lang="tr-TR" dirty="0">
                <a:solidFill>
                  <a:srgbClr val="00B050"/>
                </a:solidFill>
              </a:rPr>
              <a:t> özelliklere sahip mini kültürlerdir.</a:t>
            </a:r>
          </a:p>
          <a:p>
            <a:pPr marL="0" indent="0">
              <a:buNone/>
            </a:pPr>
            <a:r>
              <a:rPr lang="tr-TR" dirty="0"/>
              <a:t>Soru: Alt kültür baskın kültür haline dönüşür mü? Tartışınız.</a:t>
            </a:r>
          </a:p>
          <a:p>
            <a:pPr marL="0" indent="0">
              <a:buNone/>
            </a:pPr>
            <a:endParaRPr lang="en-CA" dirty="0">
              <a:solidFill>
                <a:srgbClr val="00B050"/>
              </a:solidFill>
            </a:endParaRPr>
          </a:p>
        </p:txBody>
      </p:sp>
    </p:spTree>
    <p:extLst>
      <p:ext uri="{BB962C8B-B14F-4D97-AF65-F5344CB8AC3E}">
        <p14:creationId xmlns:p14="http://schemas.microsoft.com/office/powerpoint/2010/main" val="1988359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B72B1D-9E41-4106-B4E4-35E6E042EA93}"/>
              </a:ext>
            </a:extLst>
          </p:cNvPr>
          <p:cNvSpPr>
            <a:spLocks noGrp="1"/>
          </p:cNvSpPr>
          <p:nvPr>
            <p:ph type="title"/>
          </p:nvPr>
        </p:nvSpPr>
        <p:spPr/>
        <p:txBody>
          <a:bodyPr/>
          <a:lstStyle/>
          <a:p>
            <a:r>
              <a:rPr lang="tr-TR" dirty="0"/>
              <a:t>Örgüt kültürü: Güçlü kültür mü zayıf kültür mü?</a:t>
            </a:r>
            <a:endParaRPr lang="en-CA" dirty="0"/>
          </a:p>
        </p:txBody>
      </p:sp>
      <p:sp>
        <p:nvSpPr>
          <p:cNvPr id="3" name="İçerik Yer Tutucusu 2">
            <a:extLst>
              <a:ext uri="{FF2B5EF4-FFF2-40B4-BE49-F238E27FC236}">
                <a16:creationId xmlns:a16="http://schemas.microsoft.com/office/drawing/2014/main" id="{98AF80A0-A824-4436-8D52-5CF1C43815A2}"/>
              </a:ext>
            </a:extLst>
          </p:cNvPr>
          <p:cNvSpPr>
            <a:spLocks noGrp="1"/>
          </p:cNvSpPr>
          <p:nvPr>
            <p:ph idx="1"/>
          </p:nvPr>
        </p:nvSpPr>
        <p:spPr/>
        <p:txBody>
          <a:bodyPr/>
          <a:lstStyle/>
          <a:p>
            <a:pPr marL="0" indent="0">
              <a:buNone/>
            </a:pPr>
            <a:r>
              <a:rPr lang="tr-TR" dirty="0"/>
              <a:t>Eğer çalışanlar örgütün amacı ve değerleri konusunda aynı fikirlere sahip ise, kültür güçlü demektir. Eğer fikirler çeşitlilik gösteriyor ise kültür zayıf demektir.</a:t>
            </a:r>
          </a:p>
          <a:p>
            <a:pPr marL="0" indent="0">
              <a:buNone/>
            </a:pPr>
            <a:r>
              <a:rPr lang="tr-TR" dirty="0">
                <a:solidFill>
                  <a:srgbClr val="00B050"/>
                </a:solidFill>
              </a:rPr>
              <a:t>Güçlü kültürlerde, çalışanlar örgütün temsil ettiği değerler konusunda ittifak halinde oldukları için çalışan devir oranının düşük olması beklenir</a:t>
            </a:r>
            <a:r>
              <a:rPr lang="tr-TR" dirty="0"/>
              <a:t>.</a:t>
            </a:r>
            <a:endParaRPr lang="en-CA" dirty="0"/>
          </a:p>
        </p:txBody>
      </p:sp>
    </p:spTree>
    <p:extLst>
      <p:ext uri="{BB962C8B-B14F-4D97-AF65-F5344CB8AC3E}">
        <p14:creationId xmlns:p14="http://schemas.microsoft.com/office/powerpoint/2010/main" val="3270602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EB5119-2382-459C-8931-3E1ACB4FBCC4}"/>
              </a:ext>
            </a:extLst>
          </p:cNvPr>
          <p:cNvSpPr>
            <a:spLocks noGrp="1"/>
          </p:cNvSpPr>
          <p:nvPr>
            <p:ph type="title"/>
          </p:nvPr>
        </p:nvSpPr>
        <p:spPr/>
        <p:txBody>
          <a:bodyPr/>
          <a:lstStyle/>
          <a:p>
            <a:r>
              <a:rPr lang="tr-TR" dirty="0"/>
              <a:t>Kültürler Ne Yapar?</a:t>
            </a:r>
            <a:endParaRPr lang="en-CA" dirty="0"/>
          </a:p>
        </p:txBody>
      </p:sp>
      <p:sp>
        <p:nvSpPr>
          <p:cNvPr id="3" name="İçerik Yer Tutucusu 2">
            <a:extLst>
              <a:ext uri="{FF2B5EF4-FFF2-40B4-BE49-F238E27FC236}">
                <a16:creationId xmlns:a16="http://schemas.microsoft.com/office/drawing/2014/main" id="{C4B3F46F-14E8-4F14-B0C8-811EC20E79A9}"/>
              </a:ext>
            </a:extLst>
          </p:cNvPr>
          <p:cNvSpPr>
            <a:spLocks noGrp="1"/>
          </p:cNvSpPr>
          <p:nvPr>
            <p:ph idx="1"/>
          </p:nvPr>
        </p:nvSpPr>
        <p:spPr/>
        <p:txBody>
          <a:bodyPr/>
          <a:lstStyle/>
          <a:p>
            <a:pPr marL="0" indent="0">
              <a:buNone/>
            </a:pPr>
            <a:r>
              <a:rPr lang="tr-TR" dirty="0" err="1"/>
              <a:t>Herşeyden</a:t>
            </a:r>
            <a:r>
              <a:rPr lang="tr-TR" dirty="0"/>
              <a:t> önce, kültür, örgüt ve çevresi arasındaki sınırları belirginleştirir. Örgüt üyelerine kimlik duygusu kazandırır. Çalışanların, bireysel çıkarların dışında daha büyük bir değere bağlanmalarını sağlar. Sosyal sistemin istikrarını sağlar. Son olarak, kültür, çalışanların tutum ve davranışlarına yol gösteren ve onları şekillendiren bir kontrol mekanizmasıdır.</a:t>
            </a:r>
            <a:endParaRPr lang="en-CA" dirty="0"/>
          </a:p>
        </p:txBody>
      </p:sp>
    </p:spTree>
    <p:extLst>
      <p:ext uri="{BB962C8B-B14F-4D97-AF65-F5344CB8AC3E}">
        <p14:creationId xmlns:p14="http://schemas.microsoft.com/office/powerpoint/2010/main" val="275410089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736</Words>
  <Application>Microsoft Office PowerPoint</Application>
  <PresentationFormat>Geniş ekran</PresentationFormat>
  <Paragraphs>80</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Calibri Light</vt:lpstr>
      <vt:lpstr>Office Teması</vt:lpstr>
      <vt:lpstr>  ÖRGÜTSEL DAVRANIŞ ADMYO 2019-2020 BAHAR DÖNEMİ Doç. Dr. Sonay BAYRAMOĞLU ÖZUĞURLU</vt:lpstr>
      <vt:lpstr>ÖRGÜT KÜLTÜRÜ</vt:lpstr>
      <vt:lpstr>ÖRGÜT KÜLTÜRÜ</vt:lpstr>
      <vt:lpstr>ÖRGÜT KÜLTÜRÜ</vt:lpstr>
      <vt:lpstr>Örgütün 7 Temel Niteliği</vt:lpstr>
      <vt:lpstr>Örgüt Kültürü, çalışanların örgütlerini nasıl gördükleriyle ilgilenir.</vt:lpstr>
      <vt:lpstr>Örgüt kültürü eş biçimli midir?</vt:lpstr>
      <vt:lpstr>Örgüt kültürü: Güçlü kültür mü zayıf kültür mü?</vt:lpstr>
      <vt:lpstr>Kültürler Ne Yapar?</vt:lpstr>
      <vt:lpstr>Örgüt Kültürü Ne yapar?</vt:lpstr>
      <vt:lpstr>Kültür Oluşturma ve Devam Ettirme</vt:lpstr>
      <vt:lpstr>Örgüt kültürü nasıl biçimlenir?</vt:lpstr>
      <vt:lpstr>Örgüt Kültürünü devam ettirme</vt:lpstr>
      <vt:lpstr>Örgüt Kültürünü Devam Ettirme</vt:lpstr>
      <vt:lpstr>Örgüt Kültürü nasıl Öğrenilir?</vt:lpstr>
      <vt:lpstr>ÖRGÜT DÜZEYLERİ</vt:lpstr>
      <vt:lpstr>Ev ÖDEVİ: Örgütsel Kültürlerin Çatışması</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DAVRANIŞ ADMYO 2018-2019 BAHAR DÖNEMİ Doç. Dr. Sonay BAYRAMOĞLU ÖZUĞURLU</dc:title>
  <dc:creator>Ayse Su Ozugurlu</dc:creator>
  <cp:lastModifiedBy>sonay bayramoglu</cp:lastModifiedBy>
  <cp:revision>38</cp:revision>
  <dcterms:created xsi:type="dcterms:W3CDTF">2019-02-24T15:13:11Z</dcterms:created>
  <dcterms:modified xsi:type="dcterms:W3CDTF">2020-05-30T09:11:46Z</dcterms:modified>
</cp:coreProperties>
</file>