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notesMasterIdLst>
    <p:notesMasterId r:id="rId11"/>
  </p:notesMasterIdLst>
  <p:handoutMasterIdLst>
    <p:handoutMasterId r:id="rId12"/>
  </p:handoutMasterIdLst>
  <p:sldIdLst>
    <p:sldId id="301" r:id="rId2"/>
    <p:sldId id="331" r:id="rId3"/>
    <p:sldId id="332" r:id="rId4"/>
    <p:sldId id="333" r:id="rId5"/>
    <p:sldId id="334" r:id="rId6"/>
    <p:sldId id="335" r:id="rId7"/>
    <p:sldId id="337" r:id="rId8"/>
    <p:sldId id="330" r:id="rId9"/>
    <p:sldId id="336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090"/>
    <p:restoredTop sz="91371" autoAdjust="0"/>
  </p:normalViewPr>
  <p:slideViewPr>
    <p:cSldViewPr snapToGrid="0" snapToObjects="1">
      <p:cViewPr varScale="1">
        <p:scale>
          <a:sx n="70" d="100"/>
          <a:sy n="70" d="100"/>
        </p:scale>
        <p:origin x="200" y="6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42C28-EF26-FB48-A700-1774AAC97D04}" type="datetime1">
              <a:rPr lang="en-US" smtClean="0"/>
              <a:t>5/9/20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11B0F1-8534-E444-AEEA-77BB8C432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95341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0D90C2-D41D-7442-AB0E-A0AF20EBA49C}" type="datetime1">
              <a:rPr lang="en-US" smtClean="0"/>
              <a:t>5/9/20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32D4FF-3F6A-F143-980C-D4EB3FDC5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6528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2D4FF-3F6A-F143-980C-D4EB3FDC527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6740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2D4FF-3F6A-F143-980C-D4EB3FDC527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6096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2D4FF-3F6A-F143-980C-D4EB3FDC527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2896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2D4FF-3F6A-F143-980C-D4EB3FDC527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6732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2D4FF-3F6A-F143-980C-D4EB3FDC527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047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6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6404" y="4800600"/>
            <a:ext cx="7063740" cy="1691640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tx1">
                    <a:lumMod val="8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fld id="{9A9DAC05-7E70-E046-A8BC-F9D875A00DF4}" type="datetime1">
              <a:rPr lang="en-US" smtClean="0"/>
              <a:t>5/9/20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0761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B11F-CB76-E344-BA39-B8B8E491D7FF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301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6525" y="381000"/>
            <a:ext cx="1857375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81000"/>
            <a:ext cx="5800725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0D4F-F8DD-F747-8DB9-F809CF1E2F20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144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BAC9A-02FC-E741-9BB2-D018128610AF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02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4800600"/>
            <a:ext cx="706374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1BA20-4769-4C4E-AE1B-8F623739C37E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53844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6404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4860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5583-4550-3B4E-9E45-4BF01978924D}" type="datetime1">
              <a:rPr lang="en-US" smtClean="0"/>
              <a:t>5/9/20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714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717185"/>
            <a:ext cx="336042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6404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99432" y="1717185"/>
            <a:ext cx="3364992" cy="731520"/>
          </a:xfrm>
        </p:spPr>
        <p:txBody>
          <a:bodyPr anchor="b">
            <a:normAutofit/>
          </a:bodyPr>
          <a:lstStyle>
            <a:lvl1pPr marL="0" indent="0">
              <a:buFontTx/>
              <a:buNone/>
              <a:defRPr lang="en-US" sz="1800" b="0" kern="1200" spc="10" baseline="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8000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94860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F564E-60F3-814E-A974-BFF0889CBB86}" type="datetime1">
              <a:rPr lang="en-US" smtClean="0"/>
              <a:t>5/9/20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585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1B2D8-0696-6A4F-8B72-42A4C1395CDE}" type="datetime1">
              <a:rPr lang="en-US" smtClean="0"/>
              <a:t>5/9/20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448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5FE51-B1E8-9E4D-BCF0-6CB77306CE91}" type="datetime1">
              <a:rPr lang="en-US" smtClean="0"/>
              <a:t>5/9/20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074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400300" cy="1600197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8200" y="685800"/>
            <a:ext cx="4559300" cy="5486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99735"/>
            <a:ext cx="24003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B5773-E136-E54B-A7C1-165FD837FC31}" type="datetime1">
              <a:rPr lang="en-US" smtClean="0"/>
              <a:t>5/9/20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73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846963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257800"/>
            <a:ext cx="748665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1"/>
            <a:ext cx="8469630" cy="5128923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6108590"/>
            <a:ext cx="748665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46B88-1CFD-474A-BEA7-FDB1C35D5932}" type="datetime1">
              <a:rPr lang="en-US" smtClean="0"/>
              <a:t>5/9/20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4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18195" y="0"/>
            <a:ext cx="73152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828801"/>
            <a:ext cx="644652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831456" y="1044178"/>
            <a:ext cx="190499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38220521-94D3-9440-AB3C-81C09224D575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6993255" y="4092178"/>
            <a:ext cx="3581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41055" y="6172201"/>
            <a:ext cx="685800" cy="593725"/>
          </a:xfrm>
          <a:prstGeom prst="rect">
            <a:avLst/>
          </a:prstGeom>
        </p:spPr>
        <p:txBody>
          <a:bodyPr vert="horz" lIns="27432" tIns="45720" rIns="27432" bIns="45720" rtlCol="0" anchor="ctr">
            <a:normAutofit/>
          </a:bodyPr>
          <a:lstStyle>
            <a:lvl1pPr algn="ctr"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005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0120" y="4371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Atomic and Ionic Arrangements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1</a:t>
            </a:fld>
            <a:endParaRPr lang="en-US"/>
          </a:p>
        </p:txBody>
      </p:sp>
      <p:sp>
        <p:nvSpPr>
          <p:cNvPr id="14" name="Rectangle 5"/>
          <p:cNvSpPr txBox="1">
            <a:spLocks noChangeArrowheads="1"/>
          </p:cNvSpPr>
          <p:nvPr/>
        </p:nvSpPr>
        <p:spPr>
          <a:xfrm>
            <a:off x="330988" y="2162598"/>
            <a:ext cx="8575945" cy="2155402"/>
          </a:xfrm>
          <a:prstGeom prst="rect">
            <a:avLst/>
          </a:prstGeom>
          <a:noFill/>
          <a:ln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000" b="1" dirty="0"/>
              <a:t>OBJECTIVES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Miller indices for directions and planes within a unit cell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X-ray Diffraction</a:t>
            </a:r>
          </a:p>
          <a:p>
            <a:pPr>
              <a:lnSpc>
                <a:spcPct val="150000"/>
              </a:lnSpc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90733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2</a:t>
            </a:fld>
            <a:endParaRPr lang="en-US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27539" y="684088"/>
            <a:ext cx="7985123" cy="4640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469900" indent="-469900">
              <a:defRPr>
                <a:solidFill>
                  <a:schemeClr val="tx1"/>
                </a:solidFill>
                <a:latin typeface="Arial" charset="0"/>
              </a:defRPr>
            </a:lvl1pPr>
            <a:lvl2pPr marL="908050" indent="-436563">
              <a:defRPr>
                <a:solidFill>
                  <a:schemeClr val="tx1"/>
                </a:solidFill>
                <a:latin typeface="Arial" charset="0"/>
              </a:defRPr>
            </a:lvl2pPr>
            <a:lvl3pPr marL="1304925" indent="-395288">
              <a:defRPr>
                <a:solidFill>
                  <a:schemeClr val="tx1"/>
                </a:solidFill>
                <a:latin typeface="Arial" charset="0"/>
              </a:defRPr>
            </a:lvl3pPr>
            <a:lvl4pPr marL="1693863" indent="-387350">
              <a:defRPr>
                <a:solidFill>
                  <a:schemeClr val="tx1"/>
                </a:solidFill>
                <a:latin typeface="Arial" charset="0"/>
              </a:defRPr>
            </a:lvl4pPr>
            <a:lvl5pPr marL="2093913" indent="-398463">
              <a:defRPr>
                <a:solidFill>
                  <a:schemeClr val="tx1"/>
                </a:solidFill>
                <a:latin typeface="Arial" charset="0"/>
              </a:defRPr>
            </a:lvl5pPr>
            <a:lvl6pPr marL="2551113" indent="-3984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08313" indent="-3984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65513" indent="-3984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22713" indent="-3984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b="1" dirty="0">
                <a:latin typeface="+mj-lt"/>
              </a:rPr>
              <a:t>Miller indices</a:t>
            </a:r>
            <a:r>
              <a:rPr lang="en-US" altLang="en-US" sz="2000" b="0" dirty="0">
                <a:latin typeface="+mj-lt"/>
              </a:rPr>
              <a:t>: </a:t>
            </a:r>
            <a:r>
              <a:rPr lang="en-US" altLang="en-US" sz="2000" dirty="0">
                <a:latin typeface="+mj-lt"/>
              </a:rPr>
              <a:t>can be used</a:t>
            </a:r>
            <a:r>
              <a:rPr lang="en-US" altLang="en-US" sz="2000" b="0" dirty="0">
                <a:latin typeface="+mj-lt"/>
              </a:rPr>
              <a:t> to describe crystallographic directions and planes. </a:t>
            </a:r>
          </a:p>
          <a:p>
            <a:pPr marL="342900" indent="-342900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b="0" dirty="0">
                <a:latin typeface="+mj-lt"/>
              </a:rPr>
              <a:t>Directions  in the Unit Cell</a:t>
            </a:r>
          </a:p>
          <a:p>
            <a:pPr marL="781050" lvl="1" indent="-34290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i="1" dirty="0">
                <a:latin typeface="+mj-lt"/>
              </a:rPr>
              <a:t>Certain direction in the unit cell are of particular importance</a:t>
            </a:r>
          </a:p>
          <a:p>
            <a:pPr marL="781050" lvl="1" indent="-34290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b="0" i="1" dirty="0">
                <a:latin typeface="+mj-lt"/>
              </a:rPr>
              <a:t>Metals deform in closely packed directions  </a:t>
            </a:r>
          </a:p>
          <a:p>
            <a:pPr marL="342900" indent="-342900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b="1" dirty="0">
                <a:latin typeface="+mj-lt"/>
              </a:rPr>
              <a:t>Repeat distance</a:t>
            </a:r>
            <a:r>
              <a:rPr lang="en-US" altLang="en-US" sz="2000" b="0" dirty="0">
                <a:latin typeface="+mj-lt"/>
              </a:rPr>
              <a:t>: The distance  between lattice points along the direction. </a:t>
            </a:r>
          </a:p>
          <a:p>
            <a:pPr marL="342900" indent="-342900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b="1" dirty="0">
                <a:latin typeface="+mj-lt"/>
              </a:rPr>
              <a:t>Linear density</a:t>
            </a:r>
            <a:r>
              <a:rPr lang="en-US" altLang="en-US" sz="2000" b="0" dirty="0">
                <a:latin typeface="+mj-lt"/>
              </a:rPr>
              <a:t>: The number of lattice points per unit length along a direction.</a:t>
            </a:r>
          </a:p>
          <a:p>
            <a:pPr marL="342900" indent="-342900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b="1" dirty="0">
                <a:latin typeface="+mj-lt"/>
              </a:rPr>
              <a:t>Packing fraction</a:t>
            </a:r>
            <a:r>
              <a:rPr lang="en-US" altLang="en-US" sz="2000" b="0" dirty="0">
                <a:latin typeface="+mj-lt"/>
              </a:rPr>
              <a:t>: The fraction of a direction (linear-packing fraction) or a plane (planar-packing factor) that is covered by atoms or ions.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27539" y="160868"/>
            <a:ext cx="857619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800" dirty="0"/>
              <a:t>Unit Cell Geometry</a:t>
            </a:r>
            <a:endParaRPr lang="en-US" sz="2800" b="0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56564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3</a:t>
            </a:fld>
            <a:endParaRPr lang="en-US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27539" y="160868"/>
            <a:ext cx="8576195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800" dirty="0"/>
              <a:t>Unit Cell Geometry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sz="2800" b="0" dirty="0">
                <a:cs typeface="+mn-cs"/>
              </a:rPr>
              <a:t>Points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2"/>
              <p:cNvSpPr>
                <a:spLocks noChangeArrowheads="1"/>
              </p:cNvSpPr>
              <p:nvPr/>
            </p:nvSpPr>
            <p:spPr bwMode="auto">
              <a:xfrm>
                <a:off x="142877" y="1471614"/>
                <a:ext cx="7985123" cy="464026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marL="469900" indent="-46990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908050" indent="-436563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304925" indent="-395288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93863" indent="-38735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93913" indent="-398463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51113" indent="-39846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3008313" indent="-39846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65513" indent="-39846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922713" indent="-39846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342900" indent="-342900" algn="just" eaLnBrk="1" hangingPunct="1">
                  <a:spcBef>
                    <a:spcPct val="20000"/>
                  </a:spcBef>
                  <a:buClr>
                    <a:schemeClr val="tx1"/>
                  </a:buClr>
                  <a:buFont typeface="Arial" charset="0"/>
                  <a:buChar char="•"/>
                </a:pPr>
                <a:r>
                  <a:rPr lang="en-US" altLang="en-US" sz="2000" dirty="0">
                    <a:latin typeface="+mj-lt"/>
                  </a:rPr>
                  <a:t>Every points within a unit cell can be identified in terms of the coefficients along the three coordinate axes. </a:t>
                </a:r>
              </a:p>
              <a:p>
                <a:pPr marL="342900" indent="-342900" algn="just" eaLnBrk="1" hangingPunct="1">
                  <a:spcBef>
                    <a:spcPct val="20000"/>
                  </a:spcBef>
                  <a:buClr>
                    <a:schemeClr val="tx1"/>
                  </a:buClr>
                  <a:buFont typeface="Arial" charset="0"/>
                  <a:buChar char="•"/>
                </a:pPr>
                <a:r>
                  <a:rPr lang="en-US" altLang="en-US" sz="2000" dirty="0">
                    <a:latin typeface="+mj-lt"/>
                  </a:rPr>
                  <a:t>The origin is 0,0,0			</a:t>
                </a:r>
              </a:p>
              <a:p>
                <a:pPr marL="342900" indent="-342900" algn="just">
                  <a:spcBef>
                    <a:spcPct val="20000"/>
                  </a:spcBef>
                  <a:buClr>
                    <a:schemeClr val="tx1"/>
                  </a:buClr>
                  <a:buFont typeface="Arial" charset="0"/>
                  <a:buChar char="•"/>
                </a:pPr>
                <a:r>
                  <a:rPr lang="en-US" altLang="en-US" sz="2000" b="0" dirty="0">
                    <a:latin typeface="+mj-lt"/>
                  </a:rPr>
                  <a:t>The center of UC at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charset="0"/>
                          </a:rPr>
                          <m:t>𝑎</m:t>
                        </m:r>
                      </m:num>
                      <m:den>
                        <m:r>
                          <a:rPr lang="en-US" sz="2000" i="1">
                            <a:latin typeface="Cambria Math" charset="0"/>
                          </a:rPr>
                          <m:t>2</m:t>
                        </m:r>
                      </m:den>
                    </m:f>
                    <m:r>
                      <a:rPr lang="en-US" sz="2000" b="0" i="0" smtClean="0">
                        <a:latin typeface="Cambria Math" charset="0"/>
                      </a:rPr>
                      <m:t>,</m:t>
                    </m:r>
                  </m:oMath>
                </a14:m>
                <a:r>
                  <a:rPr lang="en-US" sz="2000" dirty="0">
                    <a:effectLst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charset="0"/>
                          </a:rPr>
                          <m:t>𝑏</m:t>
                        </m:r>
                      </m:num>
                      <m:den>
                        <m:r>
                          <a:rPr lang="en-US" sz="2000" i="1">
                            <a:latin typeface="Cambria Math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000" dirty="0"/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charset="0"/>
                          </a:rPr>
                          <m:t>𝑐</m:t>
                        </m:r>
                      </m:num>
                      <m:den>
                        <m:r>
                          <a:rPr lang="en-US" sz="2000" i="1">
                            <a:latin typeface="Cambria Math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000" dirty="0"/>
                  <a:t> 		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charset="0"/>
                          </a:rPr>
                          <m:t>1</m:t>
                        </m:r>
                      </m:num>
                      <m:den>
                        <m:r>
                          <a:rPr lang="en-US" sz="2000" i="1">
                            <a:latin typeface="Cambria Math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000" dirty="0"/>
                  <a:t> ,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charset="0"/>
                          </a:rPr>
                          <m:t>1</m:t>
                        </m:r>
                      </m:num>
                      <m:den>
                        <m:r>
                          <a:rPr lang="en-US" sz="2000" i="1">
                            <a:latin typeface="Cambria Math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000" dirty="0"/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charset="0"/>
                          </a:rPr>
                          <m:t>1</m:t>
                        </m:r>
                      </m:num>
                      <m:den>
                        <m:r>
                          <a:rPr lang="en-US" sz="2000" i="1">
                            <a:latin typeface="Cambria Math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000" dirty="0"/>
                  <a:t> </a:t>
                </a:r>
                <a:endParaRPr lang="en-US" altLang="en-US" sz="2000" dirty="0"/>
              </a:p>
              <a:p>
                <a:pPr marL="342900" indent="-342900" algn="just">
                  <a:spcBef>
                    <a:spcPct val="20000"/>
                  </a:spcBef>
                  <a:buClr>
                    <a:schemeClr val="tx1"/>
                  </a:buClr>
                  <a:buFont typeface="Arial" charset="0"/>
                  <a:buChar char="•"/>
                </a:pPr>
                <a:endParaRPr lang="en-US" altLang="en-US" sz="2000" dirty="0"/>
              </a:p>
              <a:p>
                <a:pPr marL="342900" indent="-342900" algn="just">
                  <a:spcBef>
                    <a:spcPct val="20000"/>
                  </a:spcBef>
                  <a:buClr>
                    <a:schemeClr val="tx1"/>
                  </a:buClr>
                  <a:buFont typeface="Arial" charset="0"/>
                  <a:buChar char="•"/>
                </a:pPr>
                <a:endParaRPr lang="en-US" altLang="en-US" sz="2000" dirty="0"/>
              </a:p>
              <a:p>
                <a:pPr marL="342900" indent="-342900" algn="just">
                  <a:spcBef>
                    <a:spcPct val="20000"/>
                  </a:spcBef>
                  <a:buClr>
                    <a:schemeClr val="tx1"/>
                  </a:buClr>
                  <a:buFont typeface="Arial" charset="0"/>
                  <a:buChar char="•"/>
                </a:pPr>
                <a:endParaRPr lang="en-US" altLang="en-US" sz="2000" dirty="0"/>
              </a:p>
            </p:txBody>
          </p:sp>
        </mc:Choice>
        <mc:Fallback xmlns="">
          <p:sp>
            <p:nvSpPr>
              <p:cNvPr id="8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42877" y="1471614"/>
                <a:ext cx="7985123" cy="4640262"/>
              </a:xfrm>
              <a:prstGeom prst="rect">
                <a:avLst/>
              </a:prstGeom>
              <a:blipFill rotWithShape="0">
                <a:blip r:embed="rId3"/>
                <a:stretch>
                  <a:fillRect l="-687" t="-656" r="-84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Arrow Connector 9"/>
          <p:cNvCxnSpPr/>
          <p:nvPr/>
        </p:nvCxnSpPr>
        <p:spPr>
          <a:xfrm>
            <a:off x="3776133" y="2794000"/>
            <a:ext cx="1540934" cy="169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951406" y="2423813"/>
            <a:ext cx="92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/>
              <a:t>indices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31684" y="6488668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/>
              <a:t>x</a:t>
            </a:r>
          </a:p>
        </p:txBody>
      </p:sp>
      <p:grpSp>
        <p:nvGrpSpPr>
          <p:cNvPr id="46" name="Group 45"/>
          <p:cNvGrpSpPr/>
          <p:nvPr/>
        </p:nvGrpSpPr>
        <p:grpSpPr>
          <a:xfrm>
            <a:off x="575733" y="3064935"/>
            <a:ext cx="3559705" cy="3572932"/>
            <a:chOff x="575733" y="3064935"/>
            <a:chExt cx="3559705" cy="3572932"/>
          </a:xfrm>
        </p:grpSpPr>
        <p:grpSp>
          <p:nvGrpSpPr>
            <p:cNvPr id="33" name="Group 32"/>
            <p:cNvGrpSpPr/>
            <p:nvPr/>
          </p:nvGrpSpPr>
          <p:grpSpPr>
            <a:xfrm>
              <a:off x="575733" y="3064935"/>
              <a:ext cx="3559705" cy="3572932"/>
              <a:chOff x="575733" y="3064935"/>
              <a:chExt cx="3559705" cy="3572932"/>
            </a:xfrm>
          </p:grpSpPr>
          <p:grpSp>
            <p:nvGrpSpPr>
              <p:cNvPr id="32" name="Group 31"/>
              <p:cNvGrpSpPr/>
              <p:nvPr/>
            </p:nvGrpSpPr>
            <p:grpSpPr>
              <a:xfrm>
                <a:off x="575733" y="3064935"/>
                <a:ext cx="3559705" cy="3572932"/>
                <a:chOff x="575733" y="3064935"/>
                <a:chExt cx="3559705" cy="3572932"/>
              </a:xfrm>
            </p:grpSpPr>
            <p:pic>
              <p:nvPicPr>
                <p:cNvPr id="6" name="Picture 5"/>
                <p:cNvPicPr>
                  <a:picLocks noChangeAspect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172633" y="4097866"/>
                  <a:ext cx="1792800" cy="1801597"/>
                </a:xfrm>
                <a:prstGeom prst="rect">
                  <a:avLst/>
                </a:prstGeom>
              </p:spPr>
            </p:pic>
            <p:cxnSp>
              <p:nvCxnSpPr>
                <p:cNvPr id="27" name="Straight Arrow Connector 26"/>
                <p:cNvCxnSpPr/>
                <p:nvPr/>
              </p:nvCxnSpPr>
              <p:spPr>
                <a:xfrm flipH="1" flipV="1">
                  <a:off x="1769553" y="3064935"/>
                  <a:ext cx="4282" cy="948271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Arrow Connector 28"/>
                <p:cNvCxnSpPr>
                  <a:stCxn id="18" idx="6"/>
                </p:cNvCxnSpPr>
                <p:nvPr/>
              </p:nvCxnSpPr>
              <p:spPr>
                <a:xfrm>
                  <a:off x="3003589" y="5243071"/>
                  <a:ext cx="1131849" cy="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Arrow Connector 30"/>
                <p:cNvCxnSpPr>
                  <a:stCxn id="19" idx="4"/>
                </p:cNvCxnSpPr>
                <p:nvPr/>
              </p:nvCxnSpPr>
              <p:spPr>
                <a:xfrm flipH="1">
                  <a:off x="575733" y="5903469"/>
                  <a:ext cx="596900" cy="734398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3" name="Oval 12"/>
              <p:cNvSpPr/>
              <p:nvPr/>
            </p:nvSpPr>
            <p:spPr>
              <a:xfrm>
                <a:off x="2844804" y="4047069"/>
                <a:ext cx="180000" cy="180000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1689170" y="4007871"/>
                <a:ext cx="180000" cy="180000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2353737" y="4504269"/>
                <a:ext cx="180000" cy="180000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1075166" y="4555071"/>
                <a:ext cx="180000" cy="180000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1684888" y="5153071"/>
                <a:ext cx="180000" cy="180000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2823589" y="5153071"/>
                <a:ext cx="180000" cy="180000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1082633" y="5723469"/>
                <a:ext cx="180000" cy="180000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2369593" y="5723469"/>
                <a:ext cx="180000" cy="180000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1979033" y="4908664"/>
                <a:ext cx="180000" cy="180000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5" name="TextBox 34"/>
            <p:cNvSpPr txBox="1"/>
            <p:nvPr/>
          </p:nvSpPr>
          <p:spPr>
            <a:xfrm>
              <a:off x="3827340" y="5308142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/>
                <a:t>y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914984" y="3138469"/>
              <a:ext cx="2952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/>
                <a:t>z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449745" y="5078857"/>
              <a:ext cx="2584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/>
                <a:t>1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874015" y="5620722"/>
              <a:ext cx="2584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dirty="0"/>
                <a:t>2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2499608" y="5773122"/>
              <a:ext cx="2584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dirty="0"/>
                <a:t>3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922944" y="4960325"/>
              <a:ext cx="2584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dirty="0"/>
                <a:t>4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822274" y="4790992"/>
              <a:ext cx="2584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dirty="0"/>
                <a:t>5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585212" y="3808862"/>
              <a:ext cx="2584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dirty="0"/>
                <a:t>6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956718" y="4266062"/>
              <a:ext cx="2942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/>
                <a:t>7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245608" y="4316859"/>
              <a:ext cx="2584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dirty="0"/>
                <a:t>8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2821341" y="3808862"/>
              <a:ext cx="2584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dirty="0"/>
                <a:t>9</a:t>
              </a:r>
            </a:p>
          </p:txBody>
        </p:sp>
      </p:grpSp>
      <p:sp>
        <p:nvSpPr>
          <p:cNvPr id="47" name="TextBox 46"/>
          <p:cNvSpPr txBox="1"/>
          <p:nvPr/>
        </p:nvSpPr>
        <p:spPr>
          <a:xfrm>
            <a:off x="1944007" y="6369256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BCC</a:t>
            </a:r>
          </a:p>
        </p:txBody>
      </p:sp>
      <p:graphicFrame>
        <p:nvGraphicFramePr>
          <p:cNvPr id="49" name="Table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1396069"/>
              </p:ext>
            </p:extLst>
          </p:nvPr>
        </p:nvGraphicFramePr>
        <p:xfrm>
          <a:off x="5666068" y="3591591"/>
          <a:ext cx="2322144" cy="31295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4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77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2420">
                <a:tc>
                  <a:txBody>
                    <a:bodyPr/>
                    <a:lstStyle/>
                    <a:p>
                      <a:r>
                        <a:rPr lang="en-US" sz="1400" dirty="0"/>
                        <a:t>Point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Point Coordinates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242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en-US" sz="1400" dirty="0"/>
                        <a:t>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242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en-US" sz="1400" dirty="0"/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242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en-US" sz="1400" dirty="0"/>
                        <a:t>110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242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en-US" sz="1400" dirty="0"/>
                        <a:t>010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242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en-US" sz="1400" dirty="0"/>
                        <a:t>½ ½  ½</a:t>
                      </a:r>
                    </a:p>
                    <a:p>
                      <a:pPr>
                        <a:lnSpc>
                          <a:spcPts val="1000"/>
                        </a:lnSpc>
                      </a:pP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242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en-US" sz="1400" dirty="0"/>
                        <a:t>001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242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en-US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en-US" sz="1400" dirty="0"/>
                        <a:t>101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242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en-US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en-US" sz="1400" dirty="0"/>
                        <a:t>111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242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en-US" sz="14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en-US" sz="1400" dirty="0"/>
                        <a:t>011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2753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4</a:t>
            </a:fld>
            <a:endParaRPr lang="en-US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27539" y="160868"/>
            <a:ext cx="857619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800" dirty="0"/>
              <a:t>Crystallographic Directions</a:t>
            </a:r>
            <a:endParaRPr lang="en-US" sz="2800" b="0" dirty="0">
              <a:cs typeface="+mn-cs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127539" y="643054"/>
            <a:ext cx="7985123" cy="4640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469900" indent="-469900">
              <a:defRPr>
                <a:solidFill>
                  <a:schemeClr val="tx1"/>
                </a:solidFill>
                <a:latin typeface="Arial" charset="0"/>
              </a:defRPr>
            </a:lvl1pPr>
            <a:lvl2pPr marL="908050" indent="-436563">
              <a:defRPr>
                <a:solidFill>
                  <a:schemeClr val="tx1"/>
                </a:solidFill>
                <a:latin typeface="Arial" charset="0"/>
              </a:defRPr>
            </a:lvl2pPr>
            <a:lvl3pPr marL="1304925" indent="-395288">
              <a:defRPr>
                <a:solidFill>
                  <a:schemeClr val="tx1"/>
                </a:solidFill>
                <a:latin typeface="Arial" charset="0"/>
              </a:defRPr>
            </a:lvl3pPr>
            <a:lvl4pPr marL="1693863" indent="-387350">
              <a:defRPr>
                <a:solidFill>
                  <a:schemeClr val="tx1"/>
                </a:solidFill>
                <a:latin typeface="Arial" charset="0"/>
              </a:defRPr>
            </a:lvl4pPr>
            <a:lvl5pPr marL="2093913" indent="-398463">
              <a:defRPr>
                <a:solidFill>
                  <a:schemeClr val="tx1"/>
                </a:solidFill>
                <a:latin typeface="Arial" charset="0"/>
              </a:defRPr>
            </a:lvl5pPr>
            <a:lvl6pPr marL="2551113" indent="-3984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08313" indent="-3984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65513" indent="-3984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22713" indent="-3984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dirty="0">
                <a:latin typeface="+mj-lt"/>
              </a:rPr>
              <a:t>Many properties are directional.</a:t>
            </a:r>
          </a:p>
          <a:p>
            <a:pPr marL="342900" indent="-342900" algn="just" eaLnBrk="1" hangingPunct="1"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dirty="0">
                <a:latin typeface="+mj-lt"/>
              </a:rPr>
              <a:t>A direction is defined as a line between two points/vector.</a:t>
            </a:r>
          </a:p>
          <a:p>
            <a:pPr marL="342900" indent="-342900" algn="just"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sz="2000" dirty="0">
                <a:latin typeface="+mj-lt"/>
              </a:rPr>
              <a:t>Subtract the tail from the head and reduce to the smallest integer values</a:t>
            </a:r>
          </a:p>
          <a:p>
            <a:pPr marL="342900" indent="-342900" algn="just" eaLnBrk="1" hangingPunct="1"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dirty="0">
                <a:latin typeface="+mj-lt"/>
              </a:rPr>
              <a:t>The origin is 0,0,0</a:t>
            </a:r>
          </a:p>
          <a:p>
            <a:pPr marL="342900" indent="-342900" algn="just" eaLnBrk="1" hangingPunct="1"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dirty="0">
                <a:latin typeface="+mj-lt"/>
              </a:rPr>
              <a:t>Miller indices are [</a:t>
            </a:r>
            <a:r>
              <a:rPr lang="en-US" altLang="en-US" sz="2000" dirty="0" err="1">
                <a:latin typeface="+mj-lt"/>
              </a:rPr>
              <a:t>uvw</a:t>
            </a:r>
            <a:r>
              <a:rPr lang="en-US" altLang="en-US" sz="2000" dirty="0">
                <a:latin typeface="+mj-lt"/>
              </a:rPr>
              <a:t>]</a:t>
            </a:r>
          </a:p>
          <a:p>
            <a:pPr marL="342900" indent="-342900" algn="just" eaLnBrk="1" hangingPunct="1"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dirty="0">
                <a:latin typeface="+mj-lt"/>
              </a:rPr>
              <a:t>Use upper bar for negative values</a:t>
            </a:r>
          </a:p>
          <a:p>
            <a:pPr marL="342900" indent="-342900" algn="just" eaLnBrk="1" hangingPunct="1"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dirty="0">
                <a:latin typeface="+mj-lt"/>
              </a:rPr>
              <a:t>All parallel directions use the same label and index			</a:t>
            </a:r>
          </a:p>
          <a:p>
            <a:pPr marL="342900" indent="-342900" algn="just"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endParaRPr lang="en-US" altLang="en-US" sz="2000" dirty="0"/>
          </a:p>
          <a:p>
            <a:pPr marL="342900" indent="-342900" algn="just"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endParaRPr lang="en-US" altLang="en-US" sz="2000" dirty="0"/>
          </a:p>
          <a:p>
            <a:pPr marL="342900" indent="-342900" algn="just"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endParaRPr lang="en-US" altLang="en-US" sz="2000" dirty="0"/>
          </a:p>
        </p:txBody>
      </p:sp>
      <p:grpSp>
        <p:nvGrpSpPr>
          <p:cNvPr id="26" name="Group 25"/>
          <p:cNvGrpSpPr/>
          <p:nvPr/>
        </p:nvGrpSpPr>
        <p:grpSpPr>
          <a:xfrm>
            <a:off x="2324144" y="3945462"/>
            <a:ext cx="3213054" cy="2894001"/>
            <a:chOff x="2324144" y="3945462"/>
            <a:chExt cx="3213054" cy="2894001"/>
          </a:xfrm>
        </p:grpSpPr>
        <p:sp>
          <p:nvSpPr>
            <p:cNvPr id="34" name="TextBox 33"/>
            <p:cNvSpPr txBox="1"/>
            <p:nvPr/>
          </p:nvSpPr>
          <p:spPr>
            <a:xfrm>
              <a:off x="2324144" y="6470131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/>
                <a:t>x</a:t>
              </a:r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2607731" y="3945462"/>
              <a:ext cx="2929467" cy="2709335"/>
              <a:chOff x="575733" y="3945462"/>
              <a:chExt cx="2929467" cy="2709335"/>
            </a:xfrm>
          </p:grpSpPr>
          <p:grpSp>
            <p:nvGrpSpPr>
              <p:cNvPr id="46" name="Group 45"/>
              <p:cNvGrpSpPr/>
              <p:nvPr/>
            </p:nvGrpSpPr>
            <p:grpSpPr>
              <a:xfrm>
                <a:off x="575733" y="3945462"/>
                <a:ext cx="2929467" cy="2709335"/>
                <a:chOff x="575733" y="3130692"/>
                <a:chExt cx="3559705" cy="3507175"/>
              </a:xfrm>
            </p:grpSpPr>
            <p:grpSp>
              <p:nvGrpSpPr>
                <p:cNvPr id="32" name="Group 31"/>
                <p:cNvGrpSpPr/>
                <p:nvPr/>
              </p:nvGrpSpPr>
              <p:grpSpPr>
                <a:xfrm>
                  <a:off x="575733" y="3130692"/>
                  <a:ext cx="3539129" cy="3507175"/>
                  <a:chOff x="575733" y="3130692"/>
                  <a:chExt cx="3539129" cy="3507175"/>
                </a:xfrm>
              </p:grpSpPr>
              <p:pic>
                <p:nvPicPr>
                  <p:cNvPr id="6" name="Picture 5"/>
                  <p:cNvPicPr>
                    <a:picLocks noChangeAspect="1"/>
                  </p:cNvPicPr>
                  <p:nvPr/>
                </p:nvPicPr>
                <p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172633" y="4097866"/>
                    <a:ext cx="1792800" cy="1801597"/>
                  </a:xfrm>
                  <a:prstGeom prst="rect">
                    <a:avLst/>
                  </a:prstGeom>
                </p:spPr>
              </p:pic>
              <p:cxnSp>
                <p:nvCxnSpPr>
                  <p:cNvPr id="27" name="Straight Arrow Connector 26"/>
                  <p:cNvCxnSpPr/>
                  <p:nvPr/>
                </p:nvCxnSpPr>
                <p:spPr>
                  <a:xfrm flipH="1" flipV="1">
                    <a:off x="1790129" y="3130692"/>
                    <a:ext cx="4282" cy="948271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" name="Straight Arrow Connector 28"/>
                  <p:cNvCxnSpPr/>
                  <p:nvPr/>
                </p:nvCxnSpPr>
                <p:spPr>
                  <a:xfrm>
                    <a:off x="2983013" y="5243071"/>
                    <a:ext cx="1131849" cy="0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" name="Straight Arrow Connector 30"/>
                  <p:cNvCxnSpPr/>
                  <p:nvPr/>
                </p:nvCxnSpPr>
                <p:spPr>
                  <a:xfrm flipH="1">
                    <a:off x="575733" y="5903469"/>
                    <a:ext cx="596900" cy="734398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35" name="TextBox 34"/>
                <p:cNvSpPr txBox="1"/>
                <p:nvPr/>
              </p:nvSpPr>
              <p:spPr>
                <a:xfrm>
                  <a:off x="3827340" y="5308142"/>
                  <a:ext cx="30809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i="1" dirty="0"/>
                    <a:t>y</a:t>
                  </a:r>
                </a:p>
              </p:txBody>
            </p:sp>
            <p:sp>
              <p:nvSpPr>
                <p:cNvPr id="36" name="TextBox 35"/>
                <p:cNvSpPr txBox="1"/>
                <p:nvPr/>
              </p:nvSpPr>
              <p:spPr>
                <a:xfrm>
                  <a:off x="1914984" y="3138469"/>
                  <a:ext cx="29527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i="1"/>
                    <a:t>z</a:t>
                  </a:r>
                </a:p>
              </p:txBody>
            </p:sp>
          </p:grpSp>
          <p:cxnSp>
            <p:nvCxnSpPr>
              <p:cNvPr id="7" name="Straight Arrow Connector 6"/>
              <p:cNvCxnSpPr/>
              <p:nvPr/>
            </p:nvCxnSpPr>
            <p:spPr>
              <a:xfrm>
                <a:off x="1575123" y="5577300"/>
                <a:ext cx="558477" cy="507071"/>
              </a:xfrm>
              <a:prstGeom prst="straightConnector1">
                <a:avLst/>
              </a:prstGeom>
              <a:ln w="25400">
                <a:solidFill>
                  <a:srgbClr val="C0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" name="TextBox 8"/>
              <p:cNvSpPr txBox="1"/>
              <p:nvPr/>
            </p:nvSpPr>
            <p:spPr>
              <a:xfrm>
                <a:off x="2133600" y="6186465"/>
                <a:ext cx="70083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/>
                  <a:t>[110]</a:t>
                </a:r>
              </a:p>
            </p:txBody>
          </p:sp>
          <p:cxnSp>
            <p:nvCxnSpPr>
              <p:cNvPr id="22" name="Straight Arrow Connector 21"/>
              <p:cNvCxnSpPr/>
              <p:nvPr/>
            </p:nvCxnSpPr>
            <p:spPr>
              <a:xfrm flipV="1">
                <a:off x="1575123" y="5063067"/>
                <a:ext cx="558477" cy="514233"/>
              </a:xfrm>
              <a:prstGeom prst="straightConnector1">
                <a:avLst/>
              </a:prstGeom>
              <a:ln w="25400">
                <a:solidFill>
                  <a:srgbClr val="0070C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8" name="TextBox 47"/>
              <p:cNvSpPr txBox="1"/>
              <p:nvPr/>
            </p:nvSpPr>
            <p:spPr>
              <a:xfrm>
                <a:off x="1637138" y="4731675"/>
                <a:ext cx="70083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/>
                  <a:t>[111]</a:t>
                </a:r>
              </a:p>
            </p:txBody>
          </p:sp>
          <p:cxnSp>
            <p:nvCxnSpPr>
              <p:cNvPr id="24" name="Straight Arrow Connector 23"/>
              <p:cNvCxnSpPr/>
              <p:nvPr/>
            </p:nvCxnSpPr>
            <p:spPr>
              <a:xfrm flipV="1">
                <a:off x="1575123" y="4731675"/>
                <a:ext cx="0" cy="845625"/>
              </a:xfrm>
              <a:prstGeom prst="straightConnector1">
                <a:avLst/>
              </a:prstGeom>
              <a:ln w="25400">
                <a:solidFill>
                  <a:srgbClr val="FFC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" name="TextBox 49"/>
              <p:cNvSpPr txBox="1"/>
              <p:nvPr/>
            </p:nvSpPr>
            <p:spPr>
              <a:xfrm>
                <a:off x="874290" y="4341252"/>
                <a:ext cx="70083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/>
                  <a:t>[001]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19599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Text Box 3"/>
          <p:cNvSpPr txBox="1">
            <a:spLocks noChangeArrowheads="1"/>
          </p:cNvSpPr>
          <p:nvPr/>
        </p:nvSpPr>
        <p:spPr bwMode="auto">
          <a:xfrm>
            <a:off x="169871" y="186798"/>
            <a:ext cx="791527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800" dirty="0">
                <a:solidFill>
                  <a:srgbClr val="000000"/>
                </a:solidFill>
              </a:rPr>
              <a:t>Family of </a:t>
            </a:r>
            <a:r>
              <a:rPr lang="en-US" sz="2800" b="0" dirty="0">
                <a:solidFill>
                  <a:srgbClr val="000000"/>
                </a:solidFill>
                <a:cs typeface="+mn-cs"/>
              </a:rPr>
              <a:t>Directions</a:t>
            </a:r>
          </a:p>
        </p:txBody>
      </p:sp>
      <p:sp>
        <p:nvSpPr>
          <p:cNvPr id="4" name="Rectangle 3"/>
          <p:cNvSpPr/>
          <p:nvPr/>
        </p:nvSpPr>
        <p:spPr>
          <a:xfrm>
            <a:off x="84668" y="896281"/>
            <a:ext cx="8398933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dirty="0"/>
              <a:t>A group of directions that are equivalent through symmetry.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dirty="0"/>
              <a:t>Non-parallel directions with different indices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dirty="0"/>
              <a:t>Use a special brackets &lt; &gt; to show the collection of directions.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914454" y="2489200"/>
            <a:ext cx="3213054" cy="2894001"/>
            <a:chOff x="2324144" y="3945462"/>
            <a:chExt cx="3213054" cy="2894001"/>
          </a:xfrm>
        </p:grpSpPr>
        <p:sp>
          <p:nvSpPr>
            <p:cNvPr id="14" name="TextBox 13"/>
            <p:cNvSpPr txBox="1"/>
            <p:nvPr/>
          </p:nvSpPr>
          <p:spPr>
            <a:xfrm>
              <a:off x="2324144" y="6470131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/>
                <a:t>x</a:t>
              </a:r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2607731" y="3945462"/>
              <a:ext cx="2929467" cy="2709335"/>
              <a:chOff x="575733" y="3945462"/>
              <a:chExt cx="2929467" cy="2709335"/>
            </a:xfrm>
          </p:grpSpPr>
          <p:grpSp>
            <p:nvGrpSpPr>
              <p:cNvPr id="16" name="Group 15"/>
              <p:cNvGrpSpPr/>
              <p:nvPr/>
            </p:nvGrpSpPr>
            <p:grpSpPr>
              <a:xfrm>
                <a:off x="575733" y="3945462"/>
                <a:ext cx="2929467" cy="2709335"/>
                <a:chOff x="575733" y="3130692"/>
                <a:chExt cx="3559705" cy="3507175"/>
              </a:xfrm>
            </p:grpSpPr>
            <p:grpSp>
              <p:nvGrpSpPr>
                <p:cNvPr id="23" name="Group 22"/>
                <p:cNvGrpSpPr/>
                <p:nvPr/>
              </p:nvGrpSpPr>
              <p:grpSpPr>
                <a:xfrm>
                  <a:off x="575733" y="3130692"/>
                  <a:ext cx="3539129" cy="3507175"/>
                  <a:chOff x="575733" y="3130692"/>
                  <a:chExt cx="3539129" cy="3507175"/>
                </a:xfrm>
              </p:grpSpPr>
              <p:pic>
                <p:nvPicPr>
                  <p:cNvPr id="26" name="Picture 25"/>
                  <p:cNvPicPr>
                    <a:picLocks noChangeAspect="1"/>
                  </p:cNvPicPr>
                  <p:nvPr/>
                </p:nvPicPr>
                <p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172633" y="4097866"/>
                    <a:ext cx="1792800" cy="1801597"/>
                  </a:xfrm>
                  <a:prstGeom prst="rect">
                    <a:avLst/>
                  </a:prstGeom>
                </p:spPr>
              </p:pic>
              <p:cxnSp>
                <p:nvCxnSpPr>
                  <p:cNvPr id="27" name="Straight Arrow Connector 26"/>
                  <p:cNvCxnSpPr/>
                  <p:nvPr/>
                </p:nvCxnSpPr>
                <p:spPr>
                  <a:xfrm flipH="1" flipV="1">
                    <a:off x="1790129" y="3130692"/>
                    <a:ext cx="4282" cy="948271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" name="Straight Arrow Connector 27"/>
                  <p:cNvCxnSpPr/>
                  <p:nvPr/>
                </p:nvCxnSpPr>
                <p:spPr>
                  <a:xfrm>
                    <a:off x="2983013" y="5243071"/>
                    <a:ext cx="1131849" cy="0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" name="Straight Arrow Connector 28"/>
                  <p:cNvCxnSpPr/>
                  <p:nvPr/>
                </p:nvCxnSpPr>
                <p:spPr>
                  <a:xfrm flipH="1">
                    <a:off x="575733" y="5903469"/>
                    <a:ext cx="596900" cy="734398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4" name="TextBox 23"/>
                <p:cNvSpPr txBox="1"/>
                <p:nvPr/>
              </p:nvSpPr>
              <p:spPr>
                <a:xfrm>
                  <a:off x="3827340" y="5308142"/>
                  <a:ext cx="30809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i="1" dirty="0"/>
                    <a:t>y</a:t>
                  </a:r>
                </a:p>
              </p:txBody>
            </p:sp>
          </p:grpSp>
          <p:cxnSp>
            <p:nvCxnSpPr>
              <p:cNvPr id="17" name="Straight Arrow Connector 16"/>
              <p:cNvCxnSpPr/>
              <p:nvPr/>
            </p:nvCxnSpPr>
            <p:spPr>
              <a:xfrm flipV="1">
                <a:off x="660552" y="5594574"/>
                <a:ext cx="2160000" cy="0"/>
              </a:xfrm>
              <a:prstGeom prst="straightConnector1">
                <a:avLst/>
              </a:prstGeom>
              <a:ln w="25400">
                <a:solidFill>
                  <a:srgbClr val="C00000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/>
              <p:cNvCxnSpPr>
                <a:cxnSpLocks noChangeAspect="1"/>
              </p:cNvCxnSpPr>
              <p:nvPr/>
            </p:nvCxnSpPr>
            <p:spPr>
              <a:xfrm flipH="1">
                <a:off x="1092307" y="5206175"/>
                <a:ext cx="946966" cy="871946"/>
              </a:xfrm>
              <a:prstGeom prst="straightConnector1">
                <a:avLst/>
              </a:prstGeom>
              <a:ln w="25400">
                <a:solidFill>
                  <a:srgbClr val="0070C0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/>
              <p:cNvCxnSpPr/>
              <p:nvPr/>
            </p:nvCxnSpPr>
            <p:spPr>
              <a:xfrm flipV="1">
                <a:off x="1575123" y="4511545"/>
                <a:ext cx="0" cy="1116000"/>
              </a:xfrm>
              <a:prstGeom prst="straightConnector1">
                <a:avLst/>
              </a:prstGeom>
              <a:ln w="25400">
                <a:solidFill>
                  <a:srgbClr val="FFC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31" name="Straight Arrow Connector 30"/>
          <p:cNvCxnSpPr/>
          <p:nvPr/>
        </p:nvCxnSpPr>
        <p:spPr>
          <a:xfrm>
            <a:off x="2197434" y="4171286"/>
            <a:ext cx="0" cy="1116000"/>
          </a:xfrm>
          <a:prstGeom prst="straightConnector1">
            <a:avLst/>
          </a:prstGeom>
          <a:ln w="254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6805" name="TextBox 76804"/>
              <p:cNvSpPr txBox="1"/>
              <p:nvPr/>
            </p:nvSpPr>
            <p:spPr>
              <a:xfrm>
                <a:off x="4487053" y="3150752"/>
                <a:ext cx="2569934" cy="9250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		[100]	[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>
                            <a:latin typeface="Cambria Math" charset="0"/>
                          </a:rPr>
                          <m:t>1</m:t>
                        </m:r>
                      </m:e>
                    </m:acc>
                  </m:oMath>
                </a14:m>
                <a:r>
                  <a:rPr lang="en-US" dirty="0"/>
                  <a:t>00]</a:t>
                </a:r>
              </a:p>
              <a:p>
                <a:r>
                  <a:rPr lang="en-US" dirty="0"/>
                  <a:t>&lt;100&gt; = [010]	[0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>
                            <a:latin typeface="Cambria Math" charset="0"/>
                          </a:rPr>
                          <m:t>1</m:t>
                        </m:r>
                      </m:e>
                    </m:acc>
                  </m:oMath>
                </a14:m>
                <a:r>
                  <a:rPr lang="en-US" dirty="0"/>
                  <a:t>0]</a:t>
                </a:r>
              </a:p>
              <a:p>
                <a:r>
                  <a:rPr lang="en-US" dirty="0"/>
                  <a:t>		[001]	[00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>
                            <a:latin typeface="Cambria Math" charset="0"/>
                          </a:rPr>
                          <m:t>1</m:t>
                        </m:r>
                      </m:e>
                    </m:acc>
                  </m:oMath>
                </a14:m>
                <a:r>
                  <a:rPr lang="en-US" dirty="0"/>
                  <a:t>]</a:t>
                </a:r>
              </a:p>
            </p:txBody>
          </p:sp>
        </mc:Choice>
        <mc:Fallback xmlns="">
          <p:sp>
            <p:nvSpPr>
              <p:cNvPr id="76805" name="TextBox 7680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7053" y="3150752"/>
                <a:ext cx="2569934" cy="925061"/>
              </a:xfrm>
              <a:prstGeom prst="rect">
                <a:avLst/>
              </a:prstGeom>
              <a:blipFill rotWithShape="0">
                <a:blip r:embed="rId4"/>
                <a:stretch>
                  <a:fillRect l="-1896" t="-3947" r="-4502"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TextBox 38"/>
          <p:cNvSpPr txBox="1"/>
          <p:nvPr/>
        </p:nvSpPr>
        <p:spPr>
          <a:xfrm>
            <a:off x="1742161" y="2323598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z</a:t>
            </a:r>
          </a:p>
        </p:txBody>
      </p:sp>
    </p:spTree>
    <p:extLst>
      <p:ext uri="{BB962C8B-B14F-4D97-AF65-F5344CB8AC3E}">
        <p14:creationId xmlns:p14="http://schemas.microsoft.com/office/powerpoint/2010/main" val="890266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6</a:t>
            </a:fld>
            <a:endParaRPr lang="en-US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34946" y="1048281"/>
            <a:ext cx="7985123" cy="4640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469900" indent="-469900">
              <a:defRPr>
                <a:solidFill>
                  <a:schemeClr val="tx1"/>
                </a:solidFill>
                <a:latin typeface="Arial" charset="0"/>
              </a:defRPr>
            </a:lvl1pPr>
            <a:lvl2pPr marL="908050" indent="-436563">
              <a:defRPr>
                <a:solidFill>
                  <a:schemeClr val="tx1"/>
                </a:solidFill>
                <a:latin typeface="Arial" charset="0"/>
              </a:defRPr>
            </a:lvl2pPr>
            <a:lvl3pPr marL="1304925" indent="-395288">
              <a:defRPr>
                <a:solidFill>
                  <a:schemeClr val="tx1"/>
                </a:solidFill>
                <a:latin typeface="Arial" charset="0"/>
              </a:defRPr>
            </a:lvl3pPr>
            <a:lvl4pPr marL="1693863" indent="-387350">
              <a:defRPr>
                <a:solidFill>
                  <a:schemeClr val="tx1"/>
                </a:solidFill>
                <a:latin typeface="Arial" charset="0"/>
              </a:defRPr>
            </a:lvl4pPr>
            <a:lvl5pPr marL="2093913" indent="-398463">
              <a:defRPr>
                <a:solidFill>
                  <a:schemeClr val="tx1"/>
                </a:solidFill>
                <a:latin typeface="Arial" charset="0"/>
              </a:defRPr>
            </a:lvl5pPr>
            <a:lvl6pPr marL="2551113" indent="-3984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08313" indent="-3984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65513" indent="-3984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22713" indent="-3984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 eaLnBrk="1" hangingPunct="1"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dirty="0">
                <a:latin typeface="+mj-lt"/>
              </a:rPr>
              <a:t>A crystal contains planes of atoms.</a:t>
            </a:r>
          </a:p>
          <a:p>
            <a:pPr marL="342900" indent="-342900" algn="just" eaLnBrk="1" hangingPunct="1"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dirty="0">
                <a:latin typeface="+mj-lt"/>
              </a:rPr>
              <a:t>Some properties of materials are determined by specific planes in the crystals.</a:t>
            </a:r>
          </a:p>
          <a:p>
            <a:pPr marL="342900" indent="-342900" algn="just" eaLnBrk="1" hangingPunct="1"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dirty="0">
                <a:latin typeface="+mj-lt"/>
              </a:rPr>
              <a:t>Miller indices are (</a:t>
            </a:r>
            <a:r>
              <a:rPr lang="en-US" altLang="en-US" sz="2000" i="1" dirty="0" err="1">
                <a:latin typeface="+mj-lt"/>
              </a:rPr>
              <a:t>hkl</a:t>
            </a:r>
            <a:r>
              <a:rPr lang="en-US" altLang="en-US" sz="2000" dirty="0">
                <a:latin typeface="+mj-lt"/>
              </a:rPr>
              <a:t>), the reciprocals of the three intercepts, cleared of fractions and common multipliers.</a:t>
            </a:r>
            <a:endParaRPr lang="en-US" altLang="en-US" sz="2000" dirty="0"/>
          </a:p>
          <a:p>
            <a:pPr marL="342900" indent="-342900" algn="just"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endParaRPr lang="en-US" altLang="en-US" sz="2000" dirty="0"/>
          </a:p>
          <a:p>
            <a:pPr marL="342900" indent="-342900" algn="just"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endParaRPr lang="en-US" altLang="en-US" sz="2000" dirty="0"/>
          </a:p>
          <a:p>
            <a:pPr marL="342900" indent="-342900" algn="just"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endParaRPr lang="en-US" altLang="en-US" sz="2000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69871" y="186798"/>
            <a:ext cx="791527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800" dirty="0">
                <a:solidFill>
                  <a:srgbClr val="000000"/>
                </a:solidFill>
              </a:rPr>
              <a:t>Crystal Planes</a:t>
            </a:r>
            <a:endParaRPr lang="en-US" sz="2800" b="0" dirty="0">
              <a:solidFill>
                <a:srgbClr val="000000"/>
              </a:solidFill>
              <a:cs typeface="+mn-cs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914453" y="3278200"/>
            <a:ext cx="3213054" cy="2894001"/>
            <a:chOff x="2324144" y="3945462"/>
            <a:chExt cx="3213054" cy="2894001"/>
          </a:xfrm>
        </p:grpSpPr>
        <p:sp>
          <p:nvSpPr>
            <p:cNvPr id="7" name="TextBox 6"/>
            <p:cNvSpPr txBox="1"/>
            <p:nvPr/>
          </p:nvSpPr>
          <p:spPr>
            <a:xfrm>
              <a:off x="2324144" y="6470131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/>
                <a:t>x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2607731" y="3945462"/>
              <a:ext cx="2929467" cy="2709335"/>
              <a:chOff x="575733" y="3130692"/>
              <a:chExt cx="3559705" cy="3507175"/>
            </a:xfrm>
          </p:grpSpPr>
          <p:grpSp>
            <p:nvGrpSpPr>
              <p:cNvPr id="13" name="Group 12"/>
              <p:cNvGrpSpPr/>
              <p:nvPr/>
            </p:nvGrpSpPr>
            <p:grpSpPr>
              <a:xfrm>
                <a:off x="575733" y="3130692"/>
                <a:ext cx="3539129" cy="3507175"/>
                <a:chOff x="575733" y="3130692"/>
                <a:chExt cx="3539129" cy="3507175"/>
              </a:xfrm>
            </p:grpSpPr>
            <p:pic>
              <p:nvPicPr>
                <p:cNvPr id="15" name="Picture 14"/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172633" y="4097866"/>
                  <a:ext cx="1792800" cy="1801597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</p:spPr>
            </p:pic>
            <p:cxnSp>
              <p:nvCxnSpPr>
                <p:cNvPr id="16" name="Straight Arrow Connector 15"/>
                <p:cNvCxnSpPr/>
                <p:nvPr/>
              </p:nvCxnSpPr>
              <p:spPr>
                <a:xfrm flipH="1" flipV="1">
                  <a:off x="1790129" y="3130692"/>
                  <a:ext cx="4282" cy="948271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Arrow Connector 16"/>
                <p:cNvCxnSpPr/>
                <p:nvPr/>
              </p:nvCxnSpPr>
              <p:spPr>
                <a:xfrm>
                  <a:off x="2983013" y="5243071"/>
                  <a:ext cx="1131849" cy="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Arrow Connector 17"/>
                <p:cNvCxnSpPr/>
                <p:nvPr/>
              </p:nvCxnSpPr>
              <p:spPr>
                <a:xfrm flipH="1">
                  <a:off x="575733" y="5903469"/>
                  <a:ext cx="596900" cy="734398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" name="TextBox 13"/>
              <p:cNvSpPr txBox="1"/>
              <p:nvPr/>
            </p:nvSpPr>
            <p:spPr>
              <a:xfrm>
                <a:off x="3827340" y="5308142"/>
                <a:ext cx="3080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i="1" dirty="0"/>
                  <a:t>y</a:t>
                </a:r>
              </a:p>
            </p:txBody>
          </p:sp>
        </p:grpSp>
      </p:grpSp>
      <p:grpSp>
        <p:nvGrpSpPr>
          <p:cNvPr id="34" name="Group 33"/>
          <p:cNvGrpSpPr/>
          <p:nvPr/>
        </p:nvGrpSpPr>
        <p:grpSpPr>
          <a:xfrm>
            <a:off x="1682960" y="4484483"/>
            <a:ext cx="1496156" cy="921270"/>
            <a:chOff x="1682960" y="4484483"/>
            <a:chExt cx="1496156" cy="921270"/>
          </a:xfrm>
        </p:grpSpPr>
        <p:cxnSp>
          <p:nvCxnSpPr>
            <p:cNvPr id="20" name="Straight Connector 19"/>
            <p:cNvCxnSpPr>
              <a:cxnSpLocks noChangeAspect="1"/>
            </p:cNvCxnSpPr>
            <p:nvPr/>
          </p:nvCxnSpPr>
          <p:spPr>
            <a:xfrm>
              <a:off x="1689260" y="4910038"/>
              <a:ext cx="1080000" cy="495715"/>
            </a:xfrm>
            <a:prstGeom prst="line">
              <a:avLst/>
            </a:prstGeom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cxnSpLocks noChangeAspect="1"/>
            </p:cNvCxnSpPr>
            <p:nvPr/>
          </p:nvCxnSpPr>
          <p:spPr>
            <a:xfrm>
              <a:off x="2184650" y="4487340"/>
              <a:ext cx="972000" cy="456365"/>
            </a:xfrm>
            <a:prstGeom prst="line">
              <a:avLst/>
            </a:prstGeom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V="1">
              <a:off x="1682960" y="4484483"/>
              <a:ext cx="514470" cy="422906"/>
            </a:xfrm>
            <a:prstGeom prst="line">
              <a:avLst/>
            </a:prstGeom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V="1">
              <a:off x="2783727" y="4907389"/>
              <a:ext cx="395389" cy="474341"/>
            </a:xfrm>
            <a:prstGeom prst="line">
              <a:avLst/>
            </a:prstGeom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1892582" y="2999080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z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5012267" y="3368412"/>
                <a:ext cx="1771639" cy="23083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/>
                  <a:t>Intersections</a:t>
                </a:r>
              </a:p>
              <a:p>
                <a:r>
                  <a:rPr lang="en-US" dirty="0"/>
                  <a:t>x =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charset="0"/>
                      </a:rPr>
                      <m:t>∞</m:t>
                    </m:r>
                  </m:oMath>
                </a14:m>
                <a:r>
                  <a:rPr lang="en-US" dirty="0">
                    <a:effectLst/>
                  </a:rPr>
                  <a:t> </a:t>
                </a:r>
              </a:p>
              <a:p>
                <a:r>
                  <a:rPr lang="en-US" dirty="0"/>
                  <a:t>y = 1</a:t>
                </a:r>
              </a:p>
              <a:p>
                <a:r>
                  <a:rPr lang="en-US" dirty="0"/>
                  <a:t>z = 1/2 </a:t>
                </a:r>
              </a:p>
              <a:p>
                <a:r>
                  <a:rPr lang="en-US" dirty="0"/>
                  <a:t>(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charset="0"/>
                      </a:rPr>
                      <m:t>∞</m:t>
                    </m:r>
                  </m:oMath>
                </a14:m>
                <a:r>
                  <a:rPr lang="en-US" dirty="0"/>
                  <a:t> 1 ½)</a:t>
                </a:r>
              </a:p>
              <a:p>
                <a:endParaRPr lang="en-US" dirty="0"/>
              </a:p>
              <a:p>
                <a:r>
                  <a:rPr lang="en-US" b="1" dirty="0"/>
                  <a:t>Reciprocals</a:t>
                </a:r>
              </a:p>
              <a:p>
                <a:r>
                  <a:rPr lang="en-US" dirty="0"/>
                  <a:t>(012)</a:t>
                </a: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2267" y="3368412"/>
                <a:ext cx="1771639" cy="2308324"/>
              </a:xfrm>
              <a:prstGeom prst="rect">
                <a:avLst/>
              </a:prstGeom>
              <a:blipFill rotWithShape="0">
                <a:blip r:embed="rId3"/>
                <a:stretch>
                  <a:fillRect l="-2749" t="-1587" r="-3093" b="-34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954541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7</a:t>
            </a:fld>
            <a:endParaRPr lang="en-US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69871" y="186798"/>
            <a:ext cx="791527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800" dirty="0">
                <a:solidFill>
                  <a:srgbClr val="000000"/>
                </a:solidFill>
              </a:rPr>
              <a:t>Crystal Planes</a:t>
            </a:r>
            <a:endParaRPr lang="en-US" sz="2800" b="0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0400" y="1507067"/>
            <a:ext cx="4429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Close-packed directions and planes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6063274"/>
              </p:ext>
            </p:extLst>
          </p:nvPr>
        </p:nvGraphicFramePr>
        <p:xfrm>
          <a:off x="778933" y="2015066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Structure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Directions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Planes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&lt;100&gt;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BCC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&lt;111&gt;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FCC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&lt;110&gt;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{111}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HCP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&lt;100&gt;, &lt;110&gt;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(0001), (0002)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778933" y="4288476"/>
            <a:ext cx="73062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err="1"/>
              <a:t>Interplanar</a:t>
            </a:r>
            <a:r>
              <a:rPr lang="en-US" b="1" dirty="0"/>
              <a:t> Spacing (</a:t>
            </a:r>
            <a:r>
              <a:rPr lang="en-US" b="1" dirty="0" err="1"/>
              <a:t>d</a:t>
            </a:r>
            <a:r>
              <a:rPr lang="en-US" b="1" baseline="-25000" dirty="0" err="1"/>
              <a:t>hkl</a:t>
            </a:r>
            <a:r>
              <a:rPr lang="en-US" b="1" dirty="0"/>
              <a:t>) </a:t>
            </a:r>
            <a:r>
              <a:rPr lang="en-US" dirty="0"/>
              <a:t>is the distance between two adjacent parallel planes of atoms with the same Miller indices.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1968707" y="5506877"/>
                <a:ext cx="3121111" cy="79393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charset="0"/>
                            </a:rPr>
                            <m:t>𝑑</m:t>
                          </m:r>
                        </m:e>
                        <m:sub>
                          <m:r>
                            <a:rPr lang="en-US" sz="2400" i="1">
                              <a:latin typeface="Cambria Math" charset="0"/>
                            </a:rPr>
                            <m:t>h𝑘𝑙</m:t>
                          </m:r>
                        </m:sub>
                      </m:sSub>
                      <m:r>
                        <a:rPr lang="en-US" sz="2400" i="0">
                          <a:latin typeface="Cambria Math" charset="0"/>
                        </a:rPr>
                        <m:t>= 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charset="0"/>
                                </a:rPr>
                                <m:t>𝑜</m:t>
                              </m:r>
                            </m:sub>
                          </m:sSub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 charset="0"/>
                                    </a:rPr>
                                    <m:t>h</m:t>
                                  </m:r>
                                </m:e>
                                <m:sup>
                                  <m:r>
                                    <a:rPr lang="en-US" sz="2400" i="0">
                                      <a:latin typeface="Cambria Math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400" i="0">
                                  <a:latin typeface="Cambria Math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 charset="0"/>
                                    </a:rPr>
                                    <m:t>𝑘</m:t>
                                  </m:r>
                                </m:e>
                                <m:sup>
                                  <m:r>
                                    <a:rPr lang="en-US" sz="2400" i="0">
                                      <a:latin typeface="Cambria Math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400" i="0">
                                  <a:latin typeface="Cambria Math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 charset="0"/>
                                    </a:rPr>
                                    <m:t>𝑙</m:t>
                                  </m:r>
                                </m:e>
                                <m:sup>
                                  <m:r>
                                    <a:rPr lang="en-US" sz="2400" i="0">
                                      <a:latin typeface="Cambria Math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8707" y="5506877"/>
                <a:ext cx="3121111" cy="79393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5229599" y="5525870"/>
            <a:ext cx="24272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a</a:t>
            </a:r>
            <a:r>
              <a:rPr lang="en-US" sz="1400" baseline="-25000" dirty="0" err="1"/>
              <a:t>o</a:t>
            </a:r>
            <a:r>
              <a:rPr lang="en-US" sz="1400" dirty="0"/>
              <a:t> is the lattice parameter</a:t>
            </a:r>
          </a:p>
          <a:p>
            <a:r>
              <a:rPr lang="en-US" sz="1400" i="1" dirty="0" err="1"/>
              <a:t>h,k,l</a:t>
            </a:r>
            <a:r>
              <a:rPr lang="en-US" sz="1400" i="1" dirty="0"/>
              <a:t> </a:t>
            </a:r>
            <a:r>
              <a:rPr lang="en-US" sz="1400" dirty="0"/>
              <a:t>are the Miller indices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46640" y="5218818"/>
            <a:ext cx="18822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solidFill>
                  <a:srgbClr val="C00000"/>
                </a:solidFill>
              </a:rPr>
              <a:t>Cubic Materials</a:t>
            </a:r>
            <a:endParaRPr lang="en-US" sz="1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95686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7" name="Text Box 3"/>
          <p:cNvSpPr txBox="1">
            <a:spLocks noChangeArrowheads="1"/>
          </p:cNvSpPr>
          <p:nvPr/>
        </p:nvSpPr>
        <p:spPr bwMode="auto">
          <a:xfrm>
            <a:off x="127539" y="160868"/>
            <a:ext cx="857619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/>
              <a:t>Diffraction Techniques for Crystal Structure Characterization</a:t>
            </a:r>
            <a:endParaRPr lang="en-US" sz="2800" b="0" dirty="0"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13802" y="1793459"/>
            <a:ext cx="8762461" cy="39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0000"/>
              </a:lnSpc>
              <a:buFont typeface="Arial"/>
              <a:buChar char="•"/>
            </a:pPr>
            <a:r>
              <a:rPr lang="en-US" b="1" dirty="0">
                <a:solidFill>
                  <a:srgbClr val="000000"/>
                </a:solidFill>
              </a:rPr>
              <a:t>Bragg's </a:t>
            </a:r>
            <a:r>
              <a:rPr lang="en-US" b="1">
                <a:solidFill>
                  <a:srgbClr val="000000"/>
                </a:solidFill>
              </a:rPr>
              <a:t>Law </a:t>
            </a:r>
            <a:r>
              <a:rPr lang="en-US">
                <a:solidFill>
                  <a:srgbClr val="000000"/>
                </a:solidFill>
              </a:rPr>
              <a:t>describes </a:t>
            </a:r>
            <a:r>
              <a:rPr lang="en-US" dirty="0">
                <a:solidFill>
                  <a:srgbClr val="000000"/>
                </a:solidFill>
              </a:rPr>
              <a:t>the interactions of x-rays with crystalline solids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827866" y="2868975"/>
                <a:ext cx="225213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charset="0"/>
                        </a:rPr>
                        <m:t>𝒏</m:t>
                      </m:r>
                      <m:r>
                        <a:rPr lang="el-GR" b="1" i="1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m:t>𝝀</m:t>
                      </m:r>
                      <m:r>
                        <a:rPr lang="en-US" b="1" i="1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m:t>=</m:t>
                      </m:r>
                      <m:r>
                        <a:rPr lang="en-US" b="1" i="1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m:t>𝟐</m:t>
                      </m:r>
                      <m:r>
                        <a:rPr lang="en-US" b="1" i="1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m:t>𝒅𝒔𝒊𝒏</m:t>
                      </m:r>
                      <m:r>
                        <a:rPr lang="en-US" b="1" i="0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m:t>𝚯</m:t>
                      </m:r>
                      <m:r>
                        <a:rPr lang="en-US" b="1" i="1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m:t> 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7866" y="2868975"/>
                <a:ext cx="2252133" cy="369332"/>
              </a:xfrm>
              <a:prstGeom prst="rect">
                <a:avLst/>
              </a:prstGeom>
              <a:blipFill rotWithShape="0">
                <a:blip r:embed="rId3"/>
                <a:stretch>
                  <a:fillRect t="-98333" b="-12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565564" y="3916791"/>
                <a:ext cx="5967211" cy="14773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l-GR" b="1" i="1">
                        <a:latin typeface="Cambria Math" charset="0"/>
                        <a:ea typeface="Cambria Math" charset="0"/>
                        <a:cs typeface="Cambria Math" charset="0"/>
                      </a:rPr>
                      <m:t>𝝀</m:t>
                    </m:r>
                  </m:oMath>
                </a14:m>
                <a:r>
                  <a:rPr lang="en-US" dirty="0"/>
                  <a:t> : wavelength of the x-rays</a:t>
                </a:r>
              </a:p>
              <a:p>
                <a14:m>
                  <m:oMath xmlns:m="http://schemas.openxmlformats.org/officeDocument/2006/math">
                    <m:r>
                      <a:rPr lang="en-US" b="1">
                        <a:latin typeface="Cambria Math" charset="0"/>
                        <a:ea typeface="Cambria Math" charset="0"/>
                        <a:cs typeface="Cambria Math" charset="0"/>
                      </a:rPr>
                      <m:t>𝚯</m:t>
                    </m:r>
                  </m:oMath>
                </a14:m>
                <a:r>
                  <a:rPr lang="en-US" dirty="0"/>
                  <a:t>: angle between the incident rays and surface of the crystals</a:t>
                </a:r>
              </a:p>
              <a:p>
                <a:r>
                  <a:rPr lang="en-US" dirty="0"/>
                  <a:t>d: interlayer spacing</a:t>
                </a:r>
              </a:p>
              <a:p>
                <a:r>
                  <a:rPr lang="en-US" dirty="0"/>
                  <a:t>n: 1,2,3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5564" y="3916791"/>
                <a:ext cx="5967211" cy="1477328"/>
              </a:xfrm>
              <a:prstGeom prst="rect">
                <a:avLst/>
              </a:prstGeom>
              <a:blipFill rotWithShape="0">
                <a:blip r:embed="rId4"/>
                <a:stretch>
                  <a:fillRect l="-919" t="-2479" r="-1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/>
          <p:nvPr/>
        </p:nvSpPr>
        <p:spPr>
          <a:xfrm>
            <a:off x="237062" y="5705053"/>
            <a:ext cx="8762461" cy="70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0000"/>
              </a:lnSpc>
              <a:buFont typeface="Arial"/>
              <a:buChar char="•"/>
            </a:pPr>
            <a:r>
              <a:rPr lang="en-US" b="1" dirty="0">
                <a:solidFill>
                  <a:srgbClr val="000000"/>
                </a:solidFill>
              </a:rPr>
              <a:t>Electron Diffraction and Microscopy</a:t>
            </a:r>
          </a:p>
          <a:p>
            <a:pPr algn="just">
              <a:lnSpc>
                <a:spcPct val="110000"/>
              </a:lnSpc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2141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9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29988" y="2207105"/>
            <a:ext cx="762867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Donald R.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Askeland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Pradeep P.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Fulay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Wendelin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 J. Wright, The Science and Engineering of Materials, Sixth Edition</a:t>
            </a:r>
            <a:endParaRPr lang="en-US" sz="2000" dirty="0">
              <a:latin typeface="Cambria" charset="0"/>
              <a:ea typeface="ＭＳ 明朝" charset="-128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 </a:t>
            </a:r>
            <a:endParaRPr lang="en-US" sz="2000" dirty="0">
              <a:latin typeface="Cambria" charset="0"/>
              <a:ea typeface="ＭＳ 明朝" charset="-128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William D. Callister, David G.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Rethwisch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Materials Science and Engineering, Eighth Edition, Wiley, 2011.</a:t>
            </a:r>
            <a:endParaRPr lang="en-US" sz="2000" dirty="0">
              <a:effectLst/>
              <a:latin typeface="Cambria" charset="0"/>
              <a:ea typeface="ＭＳ 明朝" charset="-128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449759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9837</TotalTime>
  <Words>506</Words>
  <Application>Microsoft Macintosh PowerPoint</Application>
  <PresentationFormat>On-screen Show (4:3)</PresentationFormat>
  <Paragraphs>139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ＭＳ 明朝</vt:lpstr>
      <vt:lpstr>Arial</vt:lpstr>
      <vt:lpstr>Calibri</vt:lpstr>
      <vt:lpstr>Cambria</vt:lpstr>
      <vt:lpstr>Cambria Math</vt:lpstr>
      <vt:lpstr>Century Schoolbook</vt:lpstr>
      <vt:lpstr>Times New Roman</vt:lpstr>
      <vt:lpstr>Wingdings 2</vt:lpstr>
      <vt:lpstr>View</vt:lpstr>
      <vt:lpstr>Atomic and Ionic Arrangements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References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Material Science and Engineering</dc:title>
  <dc:creator>Berna Topuz</dc:creator>
  <cp:lastModifiedBy>Microsoft Office User</cp:lastModifiedBy>
  <cp:revision>184</cp:revision>
  <dcterms:created xsi:type="dcterms:W3CDTF">2014-01-14T11:21:41Z</dcterms:created>
  <dcterms:modified xsi:type="dcterms:W3CDTF">2020-05-09T13:02:46Z</dcterms:modified>
</cp:coreProperties>
</file>