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301" r:id="rId2"/>
    <p:sldId id="331" r:id="rId3"/>
    <p:sldId id="332" r:id="rId4"/>
    <p:sldId id="333" r:id="rId5"/>
    <p:sldId id="334" r:id="rId6"/>
    <p:sldId id="335" r:id="rId7"/>
    <p:sldId id="337" r:id="rId8"/>
    <p:sldId id="330" r:id="rId9"/>
    <p:sldId id="3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0"/>
    <p:restoredTop sz="91371" autoAdjust="0"/>
  </p:normalViewPr>
  <p:slideViewPr>
    <p:cSldViewPr snapToGrid="0" snapToObjects="1">
      <p:cViewPr varScale="1">
        <p:scale>
          <a:sx n="70" d="100"/>
          <a:sy n="70" d="100"/>
        </p:scale>
        <p:origin x="200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7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0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7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4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76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384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8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Atomic and Ionic Arrangements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330988" y="2162598"/>
            <a:ext cx="8575945" cy="215540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Miller indices for directions and planes within a unit cell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X-ray Diffraction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073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7539" y="684088"/>
            <a:ext cx="798512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>
                <a:latin typeface="+mj-lt"/>
              </a:rPr>
              <a:t>Miller indices</a:t>
            </a:r>
            <a:r>
              <a:rPr lang="en-US" altLang="en-US" sz="2000" b="0" dirty="0">
                <a:latin typeface="+mj-lt"/>
              </a:rPr>
              <a:t>: </a:t>
            </a:r>
            <a:r>
              <a:rPr lang="en-US" altLang="en-US" sz="2000" dirty="0">
                <a:latin typeface="+mj-lt"/>
              </a:rPr>
              <a:t>can be used</a:t>
            </a:r>
            <a:r>
              <a:rPr lang="en-US" altLang="en-US" sz="2000" b="0" dirty="0">
                <a:latin typeface="+mj-lt"/>
              </a:rPr>
              <a:t> to describe crystallographic directions and planes.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Directions  in the Unit Cell</a:t>
            </a:r>
          </a:p>
          <a:p>
            <a:pPr marL="781050" lvl="1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i="1" dirty="0">
                <a:latin typeface="+mj-lt"/>
              </a:rPr>
              <a:t>Certain direction in the unit cell are of particular importance</a:t>
            </a:r>
          </a:p>
          <a:p>
            <a:pPr marL="781050" lvl="1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b="0" i="1" dirty="0">
                <a:latin typeface="+mj-lt"/>
              </a:rPr>
              <a:t>Metals deform in closely packed directions 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>
                <a:latin typeface="+mj-lt"/>
              </a:rPr>
              <a:t>Repeat distance</a:t>
            </a:r>
            <a:r>
              <a:rPr lang="en-US" altLang="en-US" sz="2000" b="0" dirty="0">
                <a:latin typeface="+mj-lt"/>
              </a:rPr>
              <a:t>: The distance  between lattice points along the direction.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>
                <a:latin typeface="+mj-lt"/>
              </a:rPr>
              <a:t>Linear density</a:t>
            </a:r>
            <a:r>
              <a:rPr lang="en-US" altLang="en-US" sz="2000" b="0" dirty="0">
                <a:latin typeface="+mj-lt"/>
              </a:rPr>
              <a:t>: The number of lattice points per unit length along a direction.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>
                <a:latin typeface="+mj-lt"/>
              </a:rPr>
              <a:t>Packing fraction</a:t>
            </a:r>
            <a:r>
              <a:rPr lang="en-US" altLang="en-US" sz="2000" b="0" dirty="0">
                <a:latin typeface="+mj-lt"/>
              </a:rPr>
              <a:t>: The fraction of a direction (linear-packing fraction) or a plane (planar-packing factor) that is covered by atoms or ions.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/>
              <a:t>Unit Cell Geometry</a:t>
            </a:r>
            <a:endParaRPr lang="en-US" sz="2800" b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56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/>
              <a:t>Unit Cell Geometry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b="0" dirty="0">
                <a:cs typeface="+mn-cs"/>
              </a:rPr>
              <a:t>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142877" y="1471614"/>
                <a:ext cx="7985123" cy="4640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469900" indent="-469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908050" indent="-43656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304925" indent="-3952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93863" indent="-387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93913" indent="-398463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511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083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655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9227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342900" indent="-342900"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>
                    <a:latin typeface="+mj-lt"/>
                  </a:rPr>
                  <a:t>Every points within a unit cell can be identified in terms of the coefficients along the three coordinate axes. </a:t>
                </a:r>
              </a:p>
              <a:p>
                <a:pPr marL="342900" indent="-342900"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>
                    <a:latin typeface="+mj-lt"/>
                  </a:rPr>
                  <a:t>The origin is 0,0,0			</a:t>
                </a:r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b="0" dirty="0">
                    <a:latin typeface="+mj-lt"/>
                  </a:rPr>
                  <a:t>The center of UC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charset="0"/>
                          </a:rPr>
                          <m:t>𝑎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charset="0"/>
                      </a:rPr>
                      <m:t>,</m:t>
                    </m:r>
                  </m:oMath>
                </a14:m>
                <a:r>
                  <a:rPr lang="en-US" sz="2000" dirty="0">
                    <a:effectLst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𝑏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𝑐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endParaRPr lang="en-US" altLang="en-US" sz="2000" dirty="0"/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877" y="1471614"/>
                <a:ext cx="7985123" cy="4640262"/>
              </a:xfrm>
              <a:prstGeom prst="rect">
                <a:avLst/>
              </a:prstGeom>
              <a:blipFill rotWithShape="0">
                <a:blip r:embed="rId3"/>
                <a:stretch>
                  <a:fillRect l="-687" t="-656" r="-8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776133" y="2794000"/>
            <a:ext cx="1540934" cy="16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1406" y="242381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indices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1684" y="6488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x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75733" y="3064935"/>
            <a:ext cx="3559705" cy="3572932"/>
            <a:chOff x="575733" y="3064935"/>
            <a:chExt cx="3559705" cy="3572932"/>
          </a:xfrm>
        </p:grpSpPr>
        <p:grpSp>
          <p:nvGrpSpPr>
            <p:cNvPr id="33" name="Group 32"/>
            <p:cNvGrpSpPr/>
            <p:nvPr/>
          </p:nvGrpSpPr>
          <p:grpSpPr>
            <a:xfrm>
              <a:off x="575733" y="3064935"/>
              <a:ext cx="3559705" cy="3572932"/>
              <a:chOff x="575733" y="3064935"/>
              <a:chExt cx="3559705" cy="357293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575733" y="3064935"/>
                <a:ext cx="3559705" cy="3572932"/>
                <a:chOff x="575733" y="3064935"/>
                <a:chExt cx="3559705" cy="3572932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2633" y="4097866"/>
                  <a:ext cx="1792800" cy="1801597"/>
                </a:xfrm>
                <a:prstGeom prst="rect">
                  <a:avLst/>
                </a:prstGeom>
              </p:spPr>
            </p:pic>
            <p:cxnSp>
              <p:nvCxnSpPr>
                <p:cNvPr id="27" name="Straight Arrow Connector 26"/>
                <p:cNvCxnSpPr/>
                <p:nvPr/>
              </p:nvCxnSpPr>
              <p:spPr>
                <a:xfrm flipH="1" flipV="1">
                  <a:off x="1769553" y="3064935"/>
                  <a:ext cx="4282" cy="94827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18" idx="6"/>
                </p:cNvCxnSpPr>
                <p:nvPr/>
              </p:nvCxnSpPr>
              <p:spPr>
                <a:xfrm>
                  <a:off x="3003589" y="5243071"/>
                  <a:ext cx="113184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19" idx="4"/>
                </p:cNvCxnSpPr>
                <p:nvPr/>
              </p:nvCxnSpPr>
              <p:spPr>
                <a:xfrm flipH="1">
                  <a:off x="575733" y="5903469"/>
                  <a:ext cx="596900" cy="73439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Oval 12"/>
              <p:cNvSpPr/>
              <p:nvPr/>
            </p:nvSpPr>
            <p:spPr>
              <a:xfrm>
                <a:off x="2844804" y="40470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89170" y="40078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353737" y="45042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075166" y="45550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84888" y="51530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23589" y="51530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082633" y="57234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369593" y="57234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79033" y="4908664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827340" y="530814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14984" y="3138469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z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49745" y="5078857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/>
                <a:t>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74015" y="562072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99608" y="577312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22944" y="4960325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22274" y="479099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5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85212" y="380886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6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56718" y="4266062"/>
              <a:ext cx="2942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45608" y="4316859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8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21341" y="380886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9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944007" y="636925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BCC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96069"/>
              </p:ext>
            </p:extLst>
          </p:nvPr>
        </p:nvGraphicFramePr>
        <p:xfrm>
          <a:off x="5666068" y="3591591"/>
          <a:ext cx="2322144" cy="3129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420">
                <a:tc>
                  <a:txBody>
                    <a:bodyPr/>
                    <a:lstStyle/>
                    <a:p>
                      <a:r>
                        <a:rPr lang="en-US" sz="1400" dirty="0"/>
                        <a:t>Point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Point Coordinates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½ ½  ½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5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/>
              <a:t>Crystallographic Directions</a:t>
            </a:r>
            <a:endParaRPr lang="en-US" sz="2800" b="0" dirty="0">
              <a:cs typeface="+mn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7539" y="643054"/>
            <a:ext cx="798512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Many properties are directional.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A direction is defined as a line between two points/vector.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>
                <a:latin typeface="+mj-lt"/>
              </a:rPr>
              <a:t>Subtract the tail from the head and reduce to the smallest integer values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The origin is 0,0,0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Miller indices are [</a:t>
            </a:r>
            <a:r>
              <a:rPr lang="en-US" altLang="en-US" sz="2000" dirty="0" err="1">
                <a:latin typeface="+mj-lt"/>
              </a:rPr>
              <a:t>uvw</a:t>
            </a:r>
            <a:r>
              <a:rPr lang="en-US" altLang="en-US" sz="2000" dirty="0">
                <a:latin typeface="+mj-lt"/>
              </a:rPr>
              <a:t>]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Use upper bar for negative values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All parallel directions use the same label and index			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324144" y="3945462"/>
            <a:ext cx="3213054" cy="2894001"/>
            <a:chOff x="2324144" y="3945462"/>
            <a:chExt cx="3213054" cy="2894001"/>
          </a:xfrm>
        </p:grpSpPr>
        <p:sp>
          <p:nvSpPr>
            <p:cNvPr id="34" name="TextBox 33"/>
            <p:cNvSpPr txBox="1"/>
            <p:nvPr/>
          </p:nvSpPr>
          <p:spPr>
            <a:xfrm>
              <a:off x="2324144" y="647013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x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607731" y="3945462"/>
              <a:ext cx="2929467" cy="2709335"/>
              <a:chOff x="575733" y="3945462"/>
              <a:chExt cx="2929467" cy="2709335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575733" y="3945462"/>
                <a:ext cx="2929467" cy="2709335"/>
                <a:chOff x="575733" y="3130692"/>
                <a:chExt cx="3559705" cy="3507175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575733" y="3130692"/>
                  <a:ext cx="3539129" cy="3507175"/>
                  <a:chOff x="575733" y="3130692"/>
                  <a:chExt cx="3539129" cy="3507175"/>
                </a:xfrm>
              </p:grpSpPr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72633" y="4097866"/>
                    <a:ext cx="1792800" cy="1801597"/>
                  </a:xfrm>
                  <a:prstGeom prst="rect">
                    <a:avLst/>
                  </a:prstGeom>
                </p:spPr>
              </p:pic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790129" y="3130692"/>
                    <a:ext cx="4282" cy="94827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2983013" y="5243071"/>
                    <a:ext cx="1131849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/>
                  <p:nvPr/>
                </p:nvCxnSpPr>
                <p:spPr>
                  <a:xfrm flipH="1">
                    <a:off x="575733" y="5903469"/>
                    <a:ext cx="596900" cy="73439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3827340" y="5308142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/>
                    <a:t>y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914984" y="3138469"/>
                  <a:ext cx="2952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/>
                    <a:t>z</a:t>
                  </a:r>
                </a:p>
              </p:txBody>
            </p:sp>
          </p:grpSp>
          <p:cxnSp>
            <p:nvCxnSpPr>
              <p:cNvPr id="7" name="Straight Arrow Connector 6"/>
              <p:cNvCxnSpPr/>
              <p:nvPr/>
            </p:nvCxnSpPr>
            <p:spPr>
              <a:xfrm>
                <a:off x="1575123" y="5577300"/>
                <a:ext cx="558477" cy="507071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133600" y="6186465"/>
                <a:ext cx="700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/>
                  <a:t>[110]</a:t>
                </a: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1575123" y="5063067"/>
                <a:ext cx="558477" cy="514233"/>
              </a:xfrm>
              <a:prstGeom prst="straightConnector1">
                <a:avLst/>
              </a:prstGeom>
              <a:ln w="2540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637138" y="4731675"/>
                <a:ext cx="700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[111]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V="1">
                <a:off x="1575123" y="4731675"/>
                <a:ext cx="0" cy="845625"/>
              </a:xfrm>
              <a:prstGeom prst="straightConnector1">
                <a:avLst/>
              </a:prstGeom>
              <a:ln w="254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874290" y="4341252"/>
                <a:ext cx="700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[001]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959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9871" y="186798"/>
            <a:ext cx="791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Family of </a:t>
            </a:r>
            <a:r>
              <a:rPr lang="en-US" sz="2800" b="0" dirty="0">
                <a:solidFill>
                  <a:srgbClr val="000000"/>
                </a:solidFill>
                <a:cs typeface="+mn-cs"/>
              </a:rPr>
              <a:t>Directions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68" y="896281"/>
            <a:ext cx="839893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A group of directions that are equivalent through symmetry.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Non-parallel directions with different indices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Use a special brackets &lt; &gt; to show the collection of directions.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14454" y="2489200"/>
            <a:ext cx="3213054" cy="2894001"/>
            <a:chOff x="2324144" y="3945462"/>
            <a:chExt cx="3213054" cy="2894001"/>
          </a:xfrm>
        </p:grpSpPr>
        <p:sp>
          <p:nvSpPr>
            <p:cNvPr id="14" name="TextBox 13"/>
            <p:cNvSpPr txBox="1"/>
            <p:nvPr/>
          </p:nvSpPr>
          <p:spPr>
            <a:xfrm>
              <a:off x="2324144" y="647013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x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07731" y="3945462"/>
              <a:ext cx="2929467" cy="2709335"/>
              <a:chOff x="575733" y="3945462"/>
              <a:chExt cx="2929467" cy="2709335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75733" y="3945462"/>
                <a:ext cx="2929467" cy="2709335"/>
                <a:chOff x="575733" y="3130692"/>
                <a:chExt cx="3559705" cy="3507175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575733" y="3130692"/>
                  <a:ext cx="3539129" cy="3507175"/>
                  <a:chOff x="575733" y="3130692"/>
                  <a:chExt cx="3539129" cy="3507175"/>
                </a:xfrm>
              </p:grpSpPr>
              <p:pic>
                <p:nvPicPr>
                  <p:cNvPr id="26" name="Picture 25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72633" y="4097866"/>
                    <a:ext cx="1792800" cy="1801597"/>
                  </a:xfrm>
                  <a:prstGeom prst="rect">
                    <a:avLst/>
                  </a:prstGeom>
                </p:spPr>
              </p:pic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790129" y="3130692"/>
                    <a:ext cx="4282" cy="94827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2983013" y="5243071"/>
                    <a:ext cx="1131849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H="1">
                    <a:off x="575733" y="5903469"/>
                    <a:ext cx="596900" cy="73439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3827340" y="5308142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/>
                    <a:t>y</a:t>
                  </a:r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 flipV="1">
                <a:off x="660552" y="5594574"/>
                <a:ext cx="2160000" cy="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cxnSpLocks noChangeAspect="1"/>
              </p:cNvCxnSpPr>
              <p:nvPr/>
            </p:nvCxnSpPr>
            <p:spPr>
              <a:xfrm flipH="1">
                <a:off x="1092307" y="5206175"/>
                <a:ext cx="946966" cy="871946"/>
              </a:xfrm>
              <a:prstGeom prst="straightConnector1">
                <a:avLst/>
              </a:prstGeom>
              <a:ln w="25400">
                <a:solidFill>
                  <a:srgbClr val="0070C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1575123" y="4511545"/>
                <a:ext cx="0" cy="1116000"/>
              </a:xfrm>
              <a:prstGeom prst="straightConnector1">
                <a:avLst/>
              </a:prstGeom>
              <a:ln w="254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" name="Straight Arrow Connector 30"/>
          <p:cNvCxnSpPr/>
          <p:nvPr/>
        </p:nvCxnSpPr>
        <p:spPr>
          <a:xfrm>
            <a:off x="2197434" y="4171286"/>
            <a:ext cx="0" cy="111600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805" name="TextBox 76804"/>
              <p:cNvSpPr txBox="1"/>
              <p:nvPr/>
            </p:nvSpPr>
            <p:spPr>
              <a:xfrm>
                <a:off x="4487053" y="3150752"/>
                <a:ext cx="2569934" cy="925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		[100]	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/>
                  <a:t>00]</a:t>
                </a:r>
              </a:p>
              <a:p>
                <a:r>
                  <a:rPr lang="en-US" dirty="0"/>
                  <a:t>&lt;100&gt; = [010]	[0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/>
                  <a:t>0]</a:t>
                </a:r>
              </a:p>
              <a:p>
                <a:r>
                  <a:rPr lang="en-US" dirty="0"/>
                  <a:t>		[001]	[00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/>
                  <a:t>]</a:t>
                </a:r>
              </a:p>
            </p:txBody>
          </p:sp>
        </mc:Choice>
        <mc:Fallback xmlns="">
          <p:sp>
            <p:nvSpPr>
              <p:cNvPr id="76805" name="TextBox 768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53" y="3150752"/>
                <a:ext cx="2569934" cy="925061"/>
              </a:xfrm>
              <a:prstGeom prst="rect">
                <a:avLst/>
              </a:prstGeom>
              <a:blipFill rotWithShape="0">
                <a:blip r:embed="rId4"/>
                <a:stretch>
                  <a:fillRect l="-1896" t="-3947" r="-4502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1742161" y="232359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89026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946" y="1048281"/>
            <a:ext cx="798512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A crystal contains planes of atoms.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Some properties of materials are determined by specific planes in the crystals.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Miller indices are (</a:t>
            </a:r>
            <a:r>
              <a:rPr lang="en-US" altLang="en-US" sz="2000" i="1" dirty="0" err="1">
                <a:latin typeface="+mj-lt"/>
              </a:rPr>
              <a:t>hkl</a:t>
            </a:r>
            <a:r>
              <a:rPr lang="en-US" altLang="en-US" sz="2000" dirty="0">
                <a:latin typeface="+mj-lt"/>
              </a:rPr>
              <a:t>), the reciprocals of the three intercepts, cleared of fractions and common multipliers.</a:t>
            </a: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871" y="186798"/>
            <a:ext cx="791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Crystal Planes</a:t>
            </a:r>
            <a:endParaRPr lang="en-US" sz="2800" b="0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53" y="3278200"/>
            <a:ext cx="3213054" cy="2894001"/>
            <a:chOff x="2324144" y="3945462"/>
            <a:chExt cx="3213054" cy="2894001"/>
          </a:xfrm>
        </p:grpSpPr>
        <p:sp>
          <p:nvSpPr>
            <p:cNvPr id="7" name="TextBox 6"/>
            <p:cNvSpPr txBox="1"/>
            <p:nvPr/>
          </p:nvSpPr>
          <p:spPr>
            <a:xfrm>
              <a:off x="2324144" y="647013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x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607731" y="3945462"/>
              <a:ext cx="2929467" cy="2709335"/>
              <a:chOff x="575733" y="3130692"/>
              <a:chExt cx="3559705" cy="350717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75733" y="3130692"/>
                <a:ext cx="3539129" cy="3507175"/>
                <a:chOff x="575733" y="3130692"/>
                <a:chExt cx="3539129" cy="3507175"/>
              </a:xfrm>
            </p:grpSpPr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2633" y="4097866"/>
                  <a:ext cx="1792800" cy="180159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  <p:cxnSp>
              <p:nvCxnSpPr>
                <p:cNvPr id="16" name="Straight Arrow Connector 15"/>
                <p:cNvCxnSpPr/>
                <p:nvPr/>
              </p:nvCxnSpPr>
              <p:spPr>
                <a:xfrm flipH="1" flipV="1">
                  <a:off x="1790129" y="3130692"/>
                  <a:ext cx="4282" cy="94827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983013" y="5243071"/>
                  <a:ext cx="113184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 flipH="1">
                  <a:off x="575733" y="5903469"/>
                  <a:ext cx="596900" cy="73439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827340" y="5308142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y</a:t>
                </a: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682960" y="4484483"/>
            <a:ext cx="1496156" cy="921270"/>
            <a:chOff x="1682960" y="4484483"/>
            <a:chExt cx="1496156" cy="921270"/>
          </a:xfrm>
        </p:grpSpPr>
        <p:cxnSp>
          <p:nvCxnSpPr>
            <p:cNvPr id="20" name="Straight Connector 19"/>
            <p:cNvCxnSpPr>
              <a:cxnSpLocks noChangeAspect="1"/>
            </p:cNvCxnSpPr>
            <p:nvPr/>
          </p:nvCxnSpPr>
          <p:spPr>
            <a:xfrm>
              <a:off x="1689260" y="4910038"/>
              <a:ext cx="1080000" cy="49571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 noChangeAspect="1"/>
            </p:cNvCxnSpPr>
            <p:nvPr/>
          </p:nvCxnSpPr>
          <p:spPr>
            <a:xfrm>
              <a:off x="2184650" y="4487340"/>
              <a:ext cx="972000" cy="45636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682960" y="4484483"/>
              <a:ext cx="514470" cy="42290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783727" y="4907389"/>
              <a:ext cx="395389" cy="474341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892582" y="29990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2267" y="3368412"/>
                <a:ext cx="1771639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Intersections</a:t>
                </a:r>
              </a:p>
              <a:p>
                <a:r>
                  <a:rPr lang="en-US" dirty="0"/>
                  <a:t>x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∞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</a:p>
              <a:p>
                <a:r>
                  <a:rPr lang="en-US" dirty="0"/>
                  <a:t>y = 1</a:t>
                </a:r>
              </a:p>
              <a:p>
                <a:r>
                  <a:rPr lang="en-US" dirty="0"/>
                  <a:t>z = 1/2 </a:t>
                </a:r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∞</m:t>
                    </m:r>
                  </m:oMath>
                </a14:m>
                <a:r>
                  <a:rPr lang="en-US" dirty="0"/>
                  <a:t> 1 ½)</a:t>
                </a:r>
              </a:p>
              <a:p>
                <a:endParaRPr lang="en-US" dirty="0"/>
              </a:p>
              <a:p>
                <a:r>
                  <a:rPr lang="en-US" b="1" dirty="0"/>
                  <a:t>Reciprocals</a:t>
                </a:r>
              </a:p>
              <a:p>
                <a:r>
                  <a:rPr lang="en-US" dirty="0"/>
                  <a:t>(012)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267" y="3368412"/>
                <a:ext cx="1771639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2749" t="-1587" r="-3093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45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871" y="186798"/>
            <a:ext cx="791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Crystal Planes</a:t>
            </a:r>
            <a:endParaRPr lang="en-US" sz="2800" b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400" y="1507067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Close-packed directions and planes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63274"/>
              </p:ext>
            </p:extLst>
          </p:nvPr>
        </p:nvGraphicFramePr>
        <p:xfrm>
          <a:off x="778933" y="201506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&lt;100&gt;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&lt;111&gt;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&lt;110&gt;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{111}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&lt;100&gt;, &lt;110&gt;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(0001), (0002)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78933" y="4288476"/>
            <a:ext cx="730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/>
              <a:t>Interplanar</a:t>
            </a:r>
            <a:r>
              <a:rPr lang="en-US" b="1" dirty="0"/>
              <a:t> Spacing (</a:t>
            </a:r>
            <a:r>
              <a:rPr lang="en-US" b="1" dirty="0" err="1"/>
              <a:t>d</a:t>
            </a:r>
            <a:r>
              <a:rPr lang="en-US" b="1" baseline="-25000" dirty="0" err="1"/>
              <a:t>hkl</a:t>
            </a:r>
            <a:r>
              <a:rPr lang="en-US" b="1" dirty="0"/>
              <a:t>) </a:t>
            </a:r>
            <a:r>
              <a:rPr lang="en-US" dirty="0"/>
              <a:t>is the distance between two adjacent parallel planes of atoms with the same Miller indices.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68707" y="5506877"/>
                <a:ext cx="3121111" cy="7939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h𝑘𝑙</m:t>
                          </m:r>
                        </m:sub>
                      </m:sSub>
                      <m:r>
                        <a:rPr lang="en-US" sz="2400" i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707" y="5506877"/>
                <a:ext cx="3121111" cy="7939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29599" y="5525870"/>
            <a:ext cx="242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a</a:t>
            </a:r>
            <a:r>
              <a:rPr lang="en-US" sz="1400" baseline="-25000" dirty="0" err="1"/>
              <a:t>o</a:t>
            </a:r>
            <a:r>
              <a:rPr lang="en-US" sz="1400" dirty="0"/>
              <a:t> is the lattice parameter</a:t>
            </a:r>
          </a:p>
          <a:p>
            <a:r>
              <a:rPr lang="en-US" sz="1400" i="1" dirty="0" err="1"/>
              <a:t>h,k,l</a:t>
            </a:r>
            <a:r>
              <a:rPr lang="en-US" sz="1400" i="1" dirty="0"/>
              <a:t> </a:t>
            </a:r>
            <a:r>
              <a:rPr lang="en-US" sz="1400" dirty="0"/>
              <a:t>are the Miller indices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640" y="5218818"/>
            <a:ext cx="1882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C00000"/>
                </a:solidFill>
              </a:rPr>
              <a:t>Cubic Materials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6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Diffraction Techniques for Crystal Structure Characterization</a:t>
            </a:r>
            <a:endParaRPr lang="en-US" sz="2800" b="0" dirty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02" y="1793459"/>
            <a:ext cx="876246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Bragg's </a:t>
            </a:r>
            <a:r>
              <a:rPr lang="en-US" b="1">
                <a:solidFill>
                  <a:srgbClr val="000000"/>
                </a:solidFill>
              </a:rPr>
              <a:t>Law </a:t>
            </a:r>
            <a:r>
              <a:rPr lang="en-US">
                <a:solidFill>
                  <a:srgbClr val="000000"/>
                </a:solidFill>
              </a:rPr>
              <a:t>describes </a:t>
            </a:r>
            <a:r>
              <a:rPr lang="en-US" dirty="0">
                <a:solidFill>
                  <a:srgbClr val="000000"/>
                </a:solidFill>
              </a:rPr>
              <a:t>the interactions of x-rays with crystalline solids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7866" y="2868975"/>
                <a:ext cx="2252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charset="0"/>
                        </a:rPr>
                        <m:t>𝒏</m:t>
                      </m:r>
                      <m:r>
                        <a:rPr lang="el-GR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𝟐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𝒅𝒔𝒊𝒏</m:t>
                      </m:r>
                      <m:r>
                        <a:rPr lang="en-US" b="1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𝚯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866" y="2868975"/>
                <a:ext cx="2252133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98333" b="-1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65564" y="3916791"/>
                <a:ext cx="5967211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𝝀</m:t>
                    </m:r>
                  </m:oMath>
                </a14:m>
                <a:r>
                  <a:rPr lang="en-US" dirty="0"/>
                  <a:t> : wavelength of the x-rays</a:t>
                </a:r>
              </a:p>
              <a:p>
                <a14:m>
                  <m:oMath xmlns:m="http://schemas.openxmlformats.org/officeDocument/2006/math">
                    <m:r>
                      <a:rPr lang="en-US" b="1">
                        <a:latin typeface="Cambria Math" charset="0"/>
                        <a:ea typeface="Cambria Math" charset="0"/>
                        <a:cs typeface="Cambria Math" charset="0"/>
                      </a:rPr>
                      <m:t>𝚯</m:t>
                    </m:r>
                  </m:oMath>
                </a14:m>
                <a:r>
                  <a:rPr lang="en-US" dirty="0"/>
                  <a:t>: angle between the incident rays and surface of the crystals</a:t>
                </a:r>
              </a:p>
              <a:p>
                <a:r>
                  <a:rPr lang="en-US" dirty="0"/>
                  <a:t>d: interlayer spacing</a:t>
                </a:r>
              </a:p>
              <a:p>
                <a:r>
                  <a:rPr lang="en-US" dirty="0"/>
                  <a:t>n: 1,2,3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64" y="3916791"/>
                <a:ext cx="5967211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919" t="-2479" r="-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37062" y="5705053"/>
            <a:ext cx="876246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Electron Diffraction and Microscopy</a:t>
            </a:r>
          </a:p>
          <a:p>
            <a:pPr algn="just">
              <a:lnSpc>
                <a:spcPct val="110000"/>
              </a:lnSpc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97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9837</TotalTime>
  <Words>506</Words>
  <Application>Microsoft Macintosh PowerPoint</Application>
  <PresentationFormat>On-screen Show (4:3)</PresentationFormat>
  <Paragraphs>139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Atomic and Ionic Arrangements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184</cp:revision>
  <dcterms:created xsi:type="dcterms:W3CDTF">2014-01-14T11:21:41Z</dcterms:created>
  <dcterms:modified xsi:type="dcterms:W3CDTF">2020-05-09T13:02:46Z</dcterms:modified>
</cp:coreProperties>
</file>