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6" r:id="rId4"/>
    <p:sldId id="264" r:id="rId5"/>
    <p:sldId id="265" r:id="rId6"/>
    <p:sldId id="277" r:id="rId7"/>
    <p:sldId id="266" r:id="rId8"/>
    <p:sldId id="267" r:id="rId9"/>
    <p:sldId id="278" r:id="rId10"/>
    <p:sldId id="268" r:id="rId11"/>
    <p:sldId id="269" r:id="rId12"/>
    <p:sldId id="270" r:id="rId13"/>
    <p:sldId id="286" r:id="rId14"/>
    <p:sldId id="287" r:id="rId15"/>
    <p:sldId id="288" r:id="rId16"/>
    <p:sldId id="280" r:id="rId17"/>
    <p:sldId id="279" r:id="rId18"/>
    <p:sldId id="289" r:id="rId19"/>
    <p:sldId id="290" r:id="rId20"/>
    <p:sldId id="281" r:id="rId21"/>
    <p:sldId id="282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8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E2099AD-994C-4B51-995F-34D816192B50}" type="datetimeFigureOut">
              <a:rPr lang="tr-TR" smtClean="0"/>
              <a:t>14.10.2020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169075D-720F-4BC8-BAA6-72C178C4779E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36859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Beslenme ve Mutfak Kültürü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sz="2700" dirty="0" smtClean="0"/>
              <a:t>Doç. Dr. Melike KAPLAN </a:t>
            </a:r>
            <a:endParaRPr lang="tr-TR" sz="27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Orta Asya, Beylikler Dönemi ve Ortadoğu Mutfağının Gelişimi</a:t>
            </a:r>
          </a:p>
          <a:p>
            <a:endParaRPr lang="tr-TR" dirty="0" smtClean="0"/>
          </a:p>
          <a:p>
            <a:r>
              <a:rPr lang="tr-TR" dirty="0" smtClean="0"/>
              <a:t>Osmanlı Mutfak Kültürü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07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Seyahatnameler </a:t>
            </a:r>
          </a:p>
          <a:p>
            <a:r>
              <a:rPr lang="tr-TR" dirty="0" smtClean="0"/>
              <a:t>Gezginlerin notları </a:t>
            </a:r>
          </a:p>
          <a:p>
            <a:endParaRPr lang="tr-TR" dirty="0"/>
          </a:p>
          <a:p>
            <a:r>
              <a:rPr lang="tr-TR" dirty="0" smtClean="0"/>
              <a:t>Osmanlı’da Kentler ve Kentliler </a:t>
            </a:r>
          </a:p>
          <a:p>
            <a:r>
              <a:rPr lang="tr-TR" dirty="0" smtClean="0"/>
              <a:t>İran, Afganistan ve Orta Asya </a:t>
            </a:r>
          </a:p>
          <a:p>
            <a:endParaRPr lang="tr-TR" dirty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41201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Ortaçağdan günümüze ve farklı kültürler arasında; </a:t>
            </a:r>
          </a:p>
          <a:p>
            <a:r>
              <a:rPr lang="tr-TR" dirty="0" smtClean="0"/>
              <a:t>Mutfaklardaki yemek pişirme tekniklerinin farklılıkları</a:t>
            </a:r>
          </a:p>
          <a:p>
            <a:endParaRPr lang="tr-TR" dirty="0" smtClean="0"/>
          </a:p>
          <a:p>
            <a:r>
              <a:rPr lang="tr-TR" dirty="0" smtClean="0"/>
              <a:t>Baharatlardaki farklılıklar (soslar vb.)</a:t>
            </a:r>
          </a:p>
          <a:p>
            <a:endParaRPr lang="tr-TR" dirty="0" smtClean="0"/>
          </a:p>
          <a:p>
            <a:r>
              <a:rPr lang="tr-TR" dirty="0" smtClean="0"/>
              <a:t>Etin terbiyesi için kullanılan malzeme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53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Ulusal mutfak </a:t>
            </a:r>
          </a:p>
          <a:p>
            <a:endParaRPr lang="tr-TR" dirty="0"/>
          </a:p>
          <a:p>
            <a:r>
              <a:rPr lang="tr-TR" dirty="0" smtClean="0"/>
              <a:t>Siyasetten bağımsız yemek kültürü yoktur; </a:t>
            </a:r>
          </a:p>
          <a:p>
            <a:r>
              <a:rPr lang="tr-TR" dirty="0" smtClean="0"/>
              <a:t>Ulusun kültürünün en önemli sembollerinden biridir.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85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83968" y="1412776"/>
            <a:ext cx="3536841" cy="441985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0480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1" y="2284721"/>
            <a:ext cx="31718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6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57313"/>
            <a:ext cx="3048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3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Selçuklu ve Osmanlı Mutfağı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HALK MUTFAĞI </a:t>
            </a:r>
          </a:p>
          <a:p>
            <a:endParaRPr lang="tr-TR" dirty="0" smtClean="0"/>
          </a:p>
          <a:p>
            <a:r>
              <a:rPr lang="tr-TR" dirty="0" smtClean="0"/>
              <a:t>SARAY MUTFAĞI </a:t>
            </a:r>
          </a:p>
          <a:p>
            <a:endParaRPr lang="tr-TR" dirty="0"/>
          </a:p>
          <a:p>
            <a:r>
              <a:rPr lang="tr-TR" dirty="0" smtClean="0"/>
              <a:t>Sınıfsal Farklar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154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2705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27717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42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3719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90600"/>
            <a:ext cx="30956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43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412776"/>
            <a:ext cx="62388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944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200150"/>
            <a:ext cx="73723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18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Toplumsal - özel gün yemekleri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Ramazan ve Kurban Bayramı</a:t>
            </a:r>
          </a:p>
          <a:p>
            <a:r>
              <a:rPr lang="tr-TR" dirty="0" smtClean="0"/>
              <a:t>Muharrem Ayı</a:t>
            </a:r>
          </a:p>
          <a:p>
            <a:r>
              <a:rPr lang="tr-TR" dirty="0" smtClean="0"/>
              <a:t>Kandiller</a:t>
            </a:r>
          </a:p>
          <a:p>
            <a:r>
              <a:rPr lang="tr-TR" dirty="0" smtClean="0"/>
              <a:t>Yağmur Duası </a:t>
            </a:r>
          </a:p>
          <a:p>
            <a:r>
              <a:rPr lang="tr-TR" dirty="0" smtClean="0"/>
              <a:t>Hıdırellez </a:t>
            </a:r>
          </a:p>
        </p:txBody>
      </p:sp>
    </p:spTree>
    <p:extLst>
      <p:ext uri="{BB962C8B-B14F-4D97-AF65-F5344CB8AC3E}">
        <p14:creationId xmlns:p14="http://schemas.microsoft.com/office/powerpoint/2010/main" val="1311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45258" cy="540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78" y="476672"/>
            <a:ext cx="3889894" cy="540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06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1849"/>
            <a:ext cx="4392488" cy="569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31849"/>
            <a:ext cx="4053224" cy="57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5" y="549487"/>
            <a:ext cx="3888432" cy="272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9487"/>
            <a:ext cx="2822823" cy="312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92" y="3357736"/>
            <a:ext cx="4286250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04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433513"/>
            <a:ext cx="55435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1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42957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83" y="2204864"/>
            <a:ext cx="3255546" cy="242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8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596336" cy="506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001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768752" cy="45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55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6120798" cy="60113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Osmanlı Yoğurtçuları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13101"/>
            <a:ext cx="4152900" cy="44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49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0866"/>
            <a:ext cx="5112568" cy="27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32778"/>
            <a:ext cx="4295378" cy="286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529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231482" cy="595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7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1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6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024336" cy="339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39828"/>
            <a:ext cx="4708029" cy="265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2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/>
          <a:lstStyle/>
          <a:p>
            <a:r>
              <a:rPr lang="tr-TR" dirty="0" smtClean="0"/>
              <a:t>Buğday unu</a:t>
            </a:r>
          </a:p>
          <a:p>
            <a:r>
              <a:rPr lang="tr-TR" dirty="0" smtClean="0"/>
              <a:t>Tatlandırıcılar: şeker, tuz ve pekmez</a:t>
            </a:r>
          </a:p>
          <a:p>
            <a:r>
              <a:rPr lang="tr-TR" dirty="0" smtClean="0"/>
              <a:t>Çeşitli bitki ve otlar</a:t>
            </a:r>
          </a:p>
          <a:p>
            <a:r>
              <a:rPr lang="tr-TR" dirty="0" smtClean="0"/>
              <a:t>Marmelat ve reçel </a:t>
            </a:r>
          </a:p>
          <a:p>
            <a:r>
              <a:rPr lang="tr-TR" dirty="0" smtClean="0"/>
              <a:t>Turşu </a:t>
            </a:r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«Yabani ot, bilene aş, bilmeyenin başına taş olur »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19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Ortadoğu Mutfak Kültürü</a:t>
            </a:r>
          </a:p>
          <a:p>
            <a:r>
              <a:rPr lang="tr-TR" dirty="0" smtClean="0"/>
              <a:t>Akdeniz ve Orta Asya </a:t>
            </a:r>
          </a:p>
          <a:p>
            <a:r>
              <a:rPr lang="tr-TR" dirty="0" smtClean="0"/>
              <a:t>Göçler ve coğrafya / bitki örtüsü </a:t>
            </a:r>
          </a:p>
          <a:p>
            <a:r>
              <a:rPr lang="tr-TR" dirty="0" smtClean="0"/>
              <a:t>Yerleşik ve tarıma dayalı uygarlığın beşiği </a:t>
            </a:r>
          </a:p>
          <a:p>
            <a:r>
              <a:rPr lang="tr-TR" dirty="0" smtClean="0"/>
              <a:t>Göçebe, çoban topluluklar </a:t>
            </a:r>
          </a:p>
          <a:p>
            <a:pPr marL="68580" indent="0">
              <a:buNone/>
            </a:pPr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17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48072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7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Yakındoğu uygarlıkları </a:t>
            </a:r>
          </a:p>
          <a:p>
            <a:r>
              <a:rPr lang="tr-TR" dirty="0" smtClean="0"/>
              <a:t>İslamiyet </a:t>
            </a:r>
          </a:p>
          <a:p>
            <a:r>
              <a:rPr lang="tr-TR" dirty="0" smtClean="0"/>
              <a:t>Akdeniz </a:t>
            </a:r>
          </a:p>
          <a:p>
            <a:endParaRPr lang="tr-TR" dirty="0"/>
          </a:p>
          <a:p>
            <a:r>
              <a:rPr lang="tr-TR" dirty="0" smtClean="0"/>
              <a:t>Hanedanlık </a:t>
            </a:r>
          </a:p>
          <a:p>
            <a:r>
              <a:rPr lang="tr-TR" dirty="0" smtClean="0"/>
              <a:t>Saray kültürü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55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Hasan el Bağdadi – </a:t>
            </a:r>
            <a:r>
              <a:rPr lang="tr-TR" dirty="0" err="1" smtClean="0"/>
              <a:t>İbn</a:t>
            </a:r>
            <a:r>
              <a:rPr lang="tr-TR" dirty="0" smtClean="0"/>
              <a:t> Seyyar el-</a:t>
            </a:r>
            <a:r>
              <a:rPr lang="tr-TR" dirty="0" err="1" smtClean="0"/>
              <a:t>Verrak</a:t>
            </a:r>
            <a:r>
              <a:rPr lang="tr-TR" dirty="0" smtClean="0"/>
              <a:t> </a:t>
            </a:r>
            <a:r>
              <a:rPr lang="tr-TR" dirty="0" err="1" smtClean="0"/>
              <a:t>Kitabü’t</a:t>
            </a:r>
            <a:r>
              <a:rPr lang="tr-TR" dirty="0" smtClean="0"/>
              <a:t> </a:t>
            </a:r>
            <a:r>
              <a:rPr lang="tr-TR" dirty="0" err="1" smtClean="0"/>
              <a:t>Tabh</a:t>
            </a:r>
            <a:endParaRPr lang="tr-TR" dirty="0" smtClean="0"/>
          </a:p>
          <a:p>
            <a:r>
              <a:rPr lang="tr-TR" dirty="0" smtClean="0"/>
              <a:t>Evliya Çelebi – Seyahatname </a:t>
            </a:r>
          </a:p>
          <a:p>
            <a:r>
              <a:rPr lang="tr-TR" dirty="0" err="1" smtClean="0"/>
              <a:t>Kitabü’l</a:t>
            </a:r>
            <a:r>
              <a:rPr lang="tr-TR" dirty="0" smtClean="0"/>
              <a:t> </a:t>
            </a:r>
            <a:r>
              <a:rPr lang="tr-TR" dirty="0" err="1" smtClean="0"/>
              <a:t>Vusla</a:t>
            </a:r>
            <a:r>
              <a:rPr lang="tr-TR" dirty="0" smtClean="0"/>
              <a:t> </a:t>
            </a:r>
            <a:r>
              <a:rPr lang="tr-TR" dirty="0" err="1" smtClean="0"/>
              <a:t>ile’l</a:t>
            </a:r>
            <a:r>
              <a:rPr lang="tr-TR" dirty="0" smtClean="0"/>
              <a:t> Habib </a:t>
            </a:r>
          </a:p>
          <a:p>
            <a:endParaRPr lang="tr-TR" dirty="0"/>
          </a:p>
          <a:p>
            <a:r>
              <a:rPr lang="tr-TR" dirty="0" smtClean="0"/>
              <a:t>Bunlar Müslüman dünyasının yemek kültürü üzerine günümüze kalmış üç başyapıt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52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4680520" cy="595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0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290</TotalTime>
  <Words>181</Words>
  <Application>Microsoft Office PowerPoint</Application>
  <PresentationFormat>Ekran Gösterisi (4:3)</PresentationFormat>
  <Paragraphs>58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1" baseType="lpstr">
      <vt:lpstr>Austin</vt:lpstr>
      <vt:lpstr>Beslenme ve Mutfak Kültürü    Doç. Dr. Melike KAPLAN </vt:lpstr>
      <vt:lpstr>Toplumsal - özel gün yemekleri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Selçuklu ve Osmanlı Mutfağı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Osmanlı Yoğurtçuları</vt:lpstr>
      <vt:lpstr>PowerPoint Sunusu</vt:lpstr>
      <vt:lpstr>PowerPoint Sunusu</vt:lpstr>
      <vt:lpstr>PowerPoint Sunusu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Beslenme ve Mutfak Kültürü</dc:title>
  <dc:creator>Hp-Pc</dc:creator>
  <cp:lastModifiedBy>Hp-Pc</cp:lastModifiedBy>
  <cp:revision>32</cp:revision>
  <dcterms:created xsi:type="dcterms:W3CDTF">2017-04-05T11:09:21Z</dcterms:created>
  <dcterms:modified xsi:type="dcterms:W3CDTF">2020-10-13T21:18:22Z</dcterms:modified>
</cp:coreProperties>
</file>