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92" r:id="rId4"/>
    <p:sldId id="1083" r:id="rId5"/>
    <p:sldId id="1084" r:id="rId6"/>
    <p:sldId id="1093" r:id="rId7"/>
    <p:sldId id="1094" r:id="rId8"/>
    <p:sldId id="1095" r:id="rId9"/>
    <p:sldId id="1096" r:id="rId10"/>
    <p:sldId id="1097" r:id="rId11"/>
    <p:sldId id="1091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102" d="100"/>
          <a:sy n="102" d="100"/>
        </p:scale>
        <p:origin x="1428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85FB67-13BD-4A07-A42B-F2DDB568A1B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96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05135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25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GG318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Kentsel Alan Düzenlemesi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Türkay</a:t>
            </a:r>
            <a:r>
              <a:rPr lang="en-US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TÜDEŞ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0504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866572" y="2492990"/>
            <a:ext cx="7473756" cy="22344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/>
              <a:t>2</a:t>
            </a:r>
            <a:r>
              <a:rPr lang="tr-TR" sz="2400" b="1" dirty="0" smtClean="0"/>
              <a:t>. Hafta</a:t>
            </a:r>
            <a:endParaRPr lang="tr-TR" sz="24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/>
              <a:t>Kent Bölgelerinin Tanımı</a:t>
            </a:r>
            <a:endParaRPr lang="tr-TR" sz="24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4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400" b="1" dirty="0">
              <a:solidFill>
                <a:schemeClr val="tx2"/>
              </a:solidFill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en-US" sz="24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589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İmar ve İmar Planı</a:t>
            </a:r>
            <a:endParaRPr lang="tr-TR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/>
              <a:t>Kent bölgelerinin tanımı (R.G. 03. 07.2017/30113) yayımlanan “</a:t>
            </a:r>
            <a:r>
              <a:rPr lang="tr-TR" b="1" dirty="0"/>
              <a:t>Planlı Alanlar İmar Yönetmeliği</a:t>
            </a:r>
            <a:r>
              <a:rPr lang="tr-TR" dirty="0"/>
              <a:t>” </a:t>
            </a:r>
            <a:r>
              <a:rPr lang="tr-TR" dirty="0" err="1"/>
              <a:t>nin</a:t>
            </a:r>
            <a:r>
              <a:rPr lang="tr-TR" dirty="0"/>
              <a:t> 4. Maddesi, yönetmelikte geçen tanımlarla ilgilidir. Yönetmelik 3 Temmuzda yayımlanmasına rağmen yürürlüğe girişi 1 Ekim’dir. (</a:t>
            </a:r>
            <a:r>
              <a:rPr lang="tr-TR" b="1" dirty="0"/>
              <a:t>Madde 71 –</a:t>
            </a:r>
            <a:r>
              <a:rPr lang="tr-TR" dirty="0"/>
              <a:t> (1) Bu Yönetmeliğin geçici 3 üncü maddesi yayımı tarihinde, diğer maddeler 1/10/2017 tarihinde yürürlüğe girer.)</a:t>
            </a:r>
          </a:p>
        </p:txBody>
      </p:sp>
    </p:spTree>
    <p:extLst>
      <p:ext uri="{BB962C8B-B14F-4D97-AF65-F5344CB8AC3E}">
        <p14:creationId xmlns:p14="http://schemas.microsoft.com/office/powerpoint/2010/main" val="139369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İmar ve İmar Planı</a:t>
            </a:r>
            <a:endParaRPr lang="tr-TR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/>
              <a:t>Aplikasyon krokisi:</a:t>
            </a:r>
            <a:r>
              <a:rPr lang="tr-TR" dirty="0"/>
              <a:t> Kadastro müdürlüklerince veya yetkilendirilmiş kuruluşlarca düzenlenen, ada ve/veya parsellerin arazide aplike edilmesi, varsa sabit tesislerden </a:t>
            </a:r>
            <a:r>
              <a:rPr lang="tr-TR" dirty="0" err="1"/>
              <a:t>röperlenmesi</a:t>
            </a:r>
            <a:r>
              <a:rPr lang="tr-TR" dirty="0"/>
              <a:t> işlemleri ile kenar ölçüleriyle birlikte köşe koordinatlarının yazıldığı krokinin yer aldığı belgeyi</a:t>
            </a:r>
            <a:r>
              <a:rPr lang="tr-TR" dirty="0" smtClean="0"/>
              <a:t>,</a:t>
            </a:r>
          </a:p>
          <a:p>
            <a:pPr algn="just"/>
            <a:endParaRPr lang="tr-TR" dirty="0" smtClean="0"/>
          </a:p>
          <a:p>
            <a:pPr algn="just"/>
            <a:r>
              <a:rPr lang="tr-TR" b="1" dirty="0"/>
              <a:t>Arka bahçe: </a:t>
            </a:r>
            <a:r>
              <a:rPr lang="tr-TR" dirty="0"/>
              <a:t>Ön bahçeye komşuluğu bulunmayan bina arka cephesi ile arka komşu parsel sınırı arasında kalan parsel bölümünü,</a:t>
            </a:r>
          </a:p>
          <a:p>
            <a:pPr algn="just"/>
            <a:r>
              <a:rPr lang="tr-TR" dirty="0"/>
              <a:t> </a:t>
            </a:r>
          </a:p>
          <a:p>
            <a:pPr algn="just"/>
            <a:r>
              <a:rPr lang="tr-TR" b="1" dirty="0" err="1"/>
              <a:t>Arkat</a:t>
            </a:r>
            <a:r>
              <a:rPr lang="tr-TR" b="1" dirty="0"/>
              <a:t>: </a:t>
            </a:r>
            <a:r>
              <a:rPr lang="tr-TR" dirty="0"/>
              <a:t>Bahçe mesafelerini ihlal etmeyen, güneşten ve yağmurdan korunmak ve gölge oluşturmak amacıyla yapılan, üstünde yapı bulunmayan, en az iki kenarı açık olan sütunlar üzerine yükselen üstü örtülü geçitleri,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626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İmar ve İmar Planı</a:t>
            </a:r>
            <a:endParaRPr lang="tr-TR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82857" y="1703101"/>
            <a:ext cx="7557471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/>
              <a:t>Bağımsız bölüm toplam brüt alanı:</a:t>
            </a:r>
            <a:r>
              <a:rPr lang="tr-TR" dirty="0"/>
              <a:t> Bağımsız bölüm brüt alanına bu bölüme ait eklenti veya eklentilerin brüt alanının ilave edilmesiyle hesaplanan toplam brüt alanı,</a:t>
            </a:r>
          </a:p>
          <a:p>
            <a:pPr algn="just"/>
            <a:r>
              <a:rPr lang="tr-TR" dirty="0"/>
              <a:t> </a:t>
            </a:r>
          </a:p>
          <a:p>
            <a:pPr algn="just"/>
            <a:r>
              <a:rPr lang="tr-TR" b="1" dirty="0"/>
              <a:t>Bina cephe hattı: </a:t>
            </a:r>
            <a:r>
              <a:rPr lang="tr-TR" dirty="0"/>
              <a:t>Binanın ön ve arka cephelerinde toprakla temas eden konturlarının görünen cephesinin parsel sınırına en yakın noktasından, parsel ön ve arka cephelerine paralel çizilen hattı,</a:t>
            </a:r>
          </a:p>
          <a:p>
            <a:pPr algn="just"/>
            <a:r>
              <a:rPr lang="tr-TR" b="1" dirty="0"/>
              <a:t> </a:t>
            </a:r>
            <a:endParaRPr lang="tr-TR" dirty="0"/>
          </a:p>
          <a:p>
            <a:pPr algn="just"/>
            <a:r>
              <a:rPr lang="tr-TR" b="1" dirty="0"/>
              <a:t>Bina cephe uzunluğu: </a:t>
            </a:r>
            <a:r>
              <a:rPr lang="tr-TR" dirty="0"/>
              <a:t>Açık çıkmalar hariç olmak üzere bina cephesinin yataydaki uzunluk ölçüsünü,</a:t>
            </a:r>
          </a:p>
          <a:p>
            <a:pPr algn="just"/>
            <a:r>
              <a:rPr lang="tr-TR" dirty="0"/>
              <a:t> </a:t>
            </a:r>
          </a:p>
          <a:p>
            <a:pPr algn="just"/>
            <a:r>
              <a:rPr lang="tr-TR" b="1" dirty="0"/>
              <a:t>Bina yüksekliği: </a:t>
            </a:r>
            <a:r>
              <a:rPr lang="tr-TR" dirty="0"/>
              <a:t>Binanın kot aldığı noktadan saçak seviyesine kadar olan imar planı veya bu Yönetmelikte öngörülen yüksekliği,</a:t>
            </a:r>
          </a:p>
        </p:txBody>
      </p:sp>
    </p:spTree>
    <p:extLst>
      <p:ext uri="{BB962C8B-B14F-4D97-AF65-F5344CB8AC3E}">
        <p14:creationId xmlns:p14="http://schemas.microsoft.com/office/powerpoint/2010/main" val="245317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İmar ve İmar Planı</a:t>
            </a:r>
            <a:endParaRPr lang="tr-TR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64003" y="1165773"/>
            <a:ext cx="755747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1600" dirty="0"/>
              <a:t>İfraz: Bir parselin bölünerek ayrılması işlemini,</a:t>
            </a:r>
          </a:p>
          <a:p>
            <a:pPr algn="just"/>
            <a:r>
              <a:rPr lang="tr-TR" sz="1600" dirty="0"/>
              <a:t> </a:t>
            </a:r>
          </a:p>
          <a:p>
            <a:pPr algn="just"/>
            <a:r>
              <a:rPr lang="tr-TR" sz="1600" dirty="0"/>
              <a:t>İfraz hattı: Parselleri birbirinden ayırmak ve arazi ve arsa düzenlemesine esas olmak üzere planla belirlenen parselin ifraz  edileceği hattı</a:t>
            </a:r>
            <a:r>
              <a:rPr lang="tr-TR" sz="1600" dirty="0" smtClean="0"/>
              <a:t>,</a:t>
            </a:r>
          </a:p>
          <a:p>
            <a:pPr algn="just"/>
            <a:endParaRPr lang="tr-TR" sz="1600" dirty="0" smtClean="0"/>
          </a:p>
          <a:p>
            <a:pPr algn="just"/>
            <a:r>
              <a:rPr lang="tr-TR" sz="1600" b="1" dirty="0"/>
              <a:t>Kat yüksekliği: </a:t>
            </a:r>
            <a:r>
              <a:rPr lang="tr-TR" sz="1600" dirty="0"/>
              <a:t>Binanın herhangi bir katının döşeme üstünden bir üstteki katının döşeme üstüne kadar olan mesafesini,</a:t>
            </a:r>
          </a:p>
          <a:p>
            <a:pPr algn="just"/>
            <a:r>
              <a:rPr lang="tr-TR" sz="1600" dirty="0"/>
              <a:t> </a:t>
            </a:r>
          </a:p>
          <a:p>
            <a:pPr algn="just"/>
            <a:r>
              <a:rPr lang="tr-TR" sz="1600" b="1" dirty="0"/>
              <a:t>Katlar Alanı:</a:t>
            </a:r>
            <a:r>
              <a:rPr lang="tr-TR" sz="1600" dirty="0"/>
              <a:t> Bodrum kat, asma kat, çatı arası piyesi ve açık/kapalı çıkmalar dâhil, kullanılabilen bütün katların, katlar alanına dâhil edilmeyen alanları çıktıktan sonraki alanlar toplamını, </a:t>
            </a:r>
          </a:p>
          <a:p>
            <a:pPr algn="just"/>
            <a:r>
              <a:rPr lang="tr-TR" sz="1600" dirty="0"/>
              <a:t> </a:t>
            </a:r>
          </a:p>
          <a:p>
            <a:pPr algn="just"/>
            <a:r>
              <a:rPr lang="tr-TR" sz="1600" b="1" dirty="0"/>
              <a:t>Katlar alanı katsayısı (KAKS) (Emsal):</a:t>
            </a:r>
            <a:r>
              <a:rPr lang="tr-TR" sz="1600" dirty="0"/>
              <a:t> Yapının inşa edilen tüm kat alanlarının toplamının imar parseli alanına oranını,</a:t>
            </a:r>
          </a:p>
          <a:p>
            <a:pPr algn="just"/>
            <a:r>
              <a:rPr lang="tr-TR" sz="1600" dirty="0"/>
              <a:t>	</a:t>
            </a:r>
          </a:p>
          <a:p>
            <a:pPr algn="just"/>
            <a:r>
              <a:rPr lang="tr-TR" sz="1600" b="1" dirty="0"/>
              <a:t>Konaklama (Turizm) alanları:</a:t>
            </a:r>
            <a:r>
              <a:rPr lang="tr-TR" sz="1600" dirty="0"/>
              <a:t> Konaklama amacıyla kullanılan, otel, motel, tatil köyü, pansiyon, kamping, apart otel ve </a:t>
            </a:r>
            <a:r>
              <a:rPr lang="tr-TR" sz="1600" dirty="0" err="1"/>
              <a:t>hostel</a:t>
            </a:r>
            <a:r>
              <a:rPr lang="tr-TR" sz="1600" dirty="0"/>
              <a:t> gibi turizm tesislerinin bulunduğu alanları,</a:t>
            </a:r>
          </a:p>
          <a:p>
            <a:pPr algn="just"/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09139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İmar ve İmar Planı</a:t>
            </a:r>
            <a:endParaRPr lang="tr-TR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64003" y="1165773"/>
            <a:ext cx="755747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b="1" dirty="0"/>
              <a:t>Ortak alanlar:</a:t>
            </a:r>
            <a:r>
              <a:rPr lang="tr-TR" dirty="0"/>
              <a:t> Mimari projelerde bağımsız bölüme konu olmayan ve kapsamı 634 sayılı Kanunda belirtilen ortak yerleri,</a:t>
            </a:r>
          </a:p>
          <a:p>
            <a:pPr algn="just"/>
            <a:r>
              <a:rPr lang="tr-TR" dirty="0"/>
              <a:t> </a:t>
            </a:r>
          </a:p>
          <a:p>
            <a:pPr algn="just"/>
            <a:r>
              <a:rPr lang="tr-TR" b="1" dirty="0"/>
              <a:t>Ön bahçe: </a:t>
            </a:r>
            <a:r>
              <a:rPr lang="tr-TR" dirty="0"/>
              <a:t>Bina ön cephe hattı ile parselin ön cephesi arasında kalan parsel bölümlerini (Yola cephesi olan bütün bahçeler ön bahçe statüsündedir.),</a:t>
            </a:r>
          </a:p>
          <a:p>
            <a:pPr algn="just"/>
            <a:r>
              <a:rPr lang="tr-TR" dirty="0"/>
              <a:t> </a:t>
            </a:r>
          </a:p>
          <a:p>
            <a:pPr algn="just"/>
            <a:r>
              <a:rPr lang="tr-TR" b="1" dirty="0"/>
              <a:t>Parsel derinliği: </a:t>
            </a:r>
            <a:r>
              <a:rPr lang="tr-TR" dirty="0"/>
              <a:t>Parsel ön cephe hattına arka cephe hattı köşe noktalarından indirilen dik hatların uzunluklarının ortalamasını,</a:t>
            </a:r>
          </a:p>
          <a:p>
            <a:pPr algn="just"/>
            <a:r>
              <a:rPr lang="tr-TR" b="1" dirty="0"/>
              <a:t>Pergola:</a:t>
            </a:r>
            <a:r>
              <a:rPr lang="tr-TR" dirty="0"/>
              <a:t> Bahçede, bina cephelerini değiştirmemek kaydıyla terasta, hafif yapı malzemelerinden dikme ve sık kirişleme ile yapılan ve üzerine yeşil bitki örtüsü sardırılabilen, etrafı açık, yapı ruhsatı olmaksızın inşa edilebilen yapıları,</a:t>
            </a:r>
          </a:p>
        </p:txBody>
      </p:sp>
    </p:spTree>
    <p:extLst>
      <p:ext uri="{BB962C8B-B14F-4D97-AF65-F5344CB8AC3E}">
        <p14:creationId xmlns:p14="http://schemas.microsoft.com/office/powerpoint/2010/main" val="193567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131975" y="365606"/>
            <a:ext cx="63563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002060"/>
                </a:solidFill>
              </a:rPr>
              <a:t>İmar ve İmar Planı</a:t>
            </a:r>
            <a:endParaRPr lang="tr-TR" sz="2400" b="1" dirty="0">
              <a:solidFill>
                <a:srgbClr val="00206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764003" y="1165773"/>
            <a:ext cx="7557471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1600" b="1" dirty="0"/>
              <a:t>Taban alanı: </a:t>
            </a:r>
            <a:r>
              <a:rPr lang="tr-TR" sz="1600" i="1" dirty="0"/>
              <a:t>Bahçede yapılan eklenti ve müştemilatı dâhil yapıların tabii zemin veya tesviye edilmiş zemin üzerinde kalan kısmının, yapı yaklaşma sınırını ihlal etmemek kaydıyla parseldeki izdüşümünün kapladığı alanı,</a:t>
            </a:r>
            <a:endParaRPr lang="tr-TR" sz="1600" dirty="0"/>
          </a:p>
          <a:p>
            <a:pPr algn="just"/>
            <a:r>
              <a:rPr lang="tr-TR" sz="1600" b="1" dirty="0"/>
              <a:t>Taban alanı kat sayısı  (TAKS)</a:t>
            </a:r>
            <a:r>
              <a:rPr lang="tr-TR" sz="1600" dirty="0"/>
              <a:t>: </a:t>
            </a:r>
            <a:r>
              <a:rPr lang="tr-TR" sz="1600" i="1" dirty="0"/>
              <a:t>Taban alanının imar parseli alanına oranını (Taban alanı kat sayısı, arazi eğimi nedeniyle tabii veya tesviye edilmiş zeminin üzerinde kalan tüm bodrum katlar ile zemin kat izdüşümü birlikte değerlendirilerek hesaplanır.),</a:t>
            </a:r>
            <a:endParaRPr lang="tr-TR" sz="1600" dirty="0"/>
          </a:p>
          <a:p>
            <a:pPr algn="just"/>
            <a:r>
              <a:rPr lang="tr-TR" sz="1600" dirty="0"/>
              <a:t> </a:t>
            </a:r>
          </a:p>
          <a:p>
            <a:pPr algn="just"/>
            <a:r>
              <a:rPr lang="tr-TR" sz="1600" b="1" dirty="0"/>
              <a:t>Tevhit: </a:t>
            </a:r>
            <a:r>
              <a:rPr lang="tr-TR" sz="1600" i="1" dirty="0"/>
              <a:t>Parsellerin birleştirilme işlemini,</a:t>
            </a:r>
            <a:endParaRPr lang="tr-TR" sz="1600" dirty="0"/>
          </a:p>
          <a:p>
            <a:pPr algn="just"/>
            <a:r>
              <a:rPr lang="tr-TR" sz="1600" b="1" dirty="0"/>
              <a:t> </a:t>
            </a:r>
            <a:endParaRPr lang="tr-TR" sz="1600" dirty="0"/>
          </a:p>
          <a:p>
            <a:pPr algn="just"/>
            <a:r>
              <a:rPr lang="tr-TR" sz="1600" b="1" dirty="0"/>
              <a:t>Ticaret alanı:</a:t>
            </a:r>
            <a:r>
              <a:rPr lang="tr-TR" sz="1600" dirty="0"/>
              <a:t> </a:t>
            </a:r>
            <a:r>
              <a:rPr lang="tr-TR" sz="1600" i="1" dirty="0"/>
              <a:t>İmar planlarında ticaret kullanımına yönelik olarak planlanan ve ayrıca 19 uncu maddede belirtilen fonksiyonların da yer alabildiği alanları,</a:t>
            </a:r>
            <a:endParaRPr lang="tr-TR" sz="1600" dirty="0"/>
          </a:p>
          <a:p>
            <a:pPr algn="just"/>
            <a:r>
              <a:rPr lang="tr-TR" sz="1600" dirty="0"/>
              <a:t> </a:t>
            </a:r>
          </a:p>
          <a:p>
            <a:pPr algn="just"/>
            <a:r>
              <a:rPr lang="tr-TR" sz="1600" b="1" dirty="0" err="1"/>
              <a:t>Ticaret+Konut</a:t>
            </a:r>
            <a:r>
              <a:rPr lang="tr-TR" sz="1600" b="1" dirty="0"/>
              <a:t>, </a:t>
            </a:r>
            <a:r>
              <a:rPr lang="tr-TR" sz="1600" b="1" dirty="0" err="1"/>
              <a:t>Turizm+Ticaret</a:t>
            </a:r>
            <a:r>
              <a:rPr lang="tr-TR" sz="1600" b="1" dirty="0"/>
              <a:t>, </a:t>
            </a:r>
            <a:r>
              <a:rPr lang="tr-TR" sz="1600" b="1" dirty="0" err="1"/>
              <a:t>Turizm+Ticaret+Konut</a:t>
            </a:r>
            <a:r>
              <a:rPr lang="tr-TR" sz="1600" b="1" dirty="0"/>
              <a:t> karma kullanım alanları:</a:t>
            </a:r>
            <a:r>
              <a:rPr lang="tr-TR" sz="1600" dirty="0"/>
              <a:t> </a:t>
            </a:r>
            <a:r>
              <a:rPr lang="tr-TR" sz="1600" i="1" dirty="0"/>
              <a:t>Tek başına konut olarak kullanılmamak koşuluyla, ticaret, turizm, konut kullanımlarından konut hariç sadece birinin veya ikisinin veya tamamının birlikte yer aldığı alanları, </a:t>
            </a:r>
            <a:endParaRPr lang="tr-TR" sz="1600" dirty="0"/>
          </a:p>
          <a:p>
            <a:pPr algn="just"/>
            <a:r>
              <a:rPr lang="tr-TR" sz="1600" b="1" dirty="0"/>
              <a:t> 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77608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73293" y="1113854"/>
            <a:ext cx="8012450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</a:pPr>
            <a:r>
              <a:rPr lang="tr-TR" sz="1500" b="1" dirty="0"/>
              <a:t>Kaynaklar</a:t>
            </a:r>
            <a:endParaRPr lang="tr-TR" sz="1350" dirty="0"/>
          </a:p>
        </p:txBody>
      </p:sp>
      <p:sp>
        <p:nvSpPr>
          <p:cNvPr id="6" name="Dikdörtgen 5"/>
          <p:cNvSpPr/>
          <p:nvPr/>
        </p:nvSpPr>
        <p:spPr>
          <a:xfrm>
            <a:off x="782858" y="1465949"/>
            <a:ext cx="755747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Ölçme Bilgisi Pratik Jeodezi, Prof. Dr. Erdoğan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Özbenli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 ve Prof. Dr. Türkay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Trabzon, 2001</a:t>
            </a:r>
            <a:r>
              <a:rPr lang="tr-T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İmar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Planı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Uygulamaları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Kentsel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Alan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Düzenlemesi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Prof. Dr. Türkay </a:t>
            </a:r>
            <a:r>
              <a:rPr lang="tr-TR" sz="1400" dirty="0" err="1">
                <a:latin typeface="Arial" panose="020B0604020202020204" pitchFamily="34" charset="0"/>
                <a:cs typeface="Arial" panose="020B0604020202020204" pitchFamily="34" charset="0"/>
              </a:rPr>
              <a:t>Tüdeş</a:t>
            </a:r>
            <a:r>
              <a:rPr lang="tr-TR" sz="1400" dirty="0">
                <a:latin typeface="Arial" panose="020B0604020202020204" pitchFamily="34" charset="0"/>
                <a:cs typeface="Arial" panose="020B0604020202020204" pitchFamily="34" charset="0"/>
              </a:rPr>
              <a:t>, Ankara, 2019.</a:t>
            </a:r>
          </a:p>
        </p:txBody>
      </p:sp>
    </p:spTree>
    <p:extLst>
      <p:ext uri="{BB962C8B-B14F-4D97-AF65-F5344CB8AC3E}">
        <p14:creationId xmlns:p14="http://schemas.microsoft.com/office/powerpoint/2010/main" val="113712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12502</TotalTime>
  <Words>705</Words>
  <Application>Microsoft Office PowerPoint</Application>
  <PresentationFormat>Ekran Gösterisi (4:3)</PresentationFormat>
  <Paragraphs>57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ümit gedik</cp:lastModifiedBy>
  <cp:revision>820</cp:revision>
  <cp:lastPrinted>2016-10-24T07:53:35Z</cp:lastPrinted>
  <dcterms:created xsi:type="dcterms:W3CDTF">2016-09-18T09:35:24Z</dcterms:created>
  <dcterms:modified xsi:type="dcterms:W3CDTF">2020-02-28T13:58:06Z</dcterms:modified>
</cp:coreProperties>
</file>